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65" r:id="rId5"/>
  </p:sldMasterIdLst>
  <p:notesMasterIdLst>
    <p:notesMasterId r:id="rId46"/>
  </p:notesMasterIdLst>
  <p:handoutMasterIdLst>
    <p:handoutMasterId r:id="rId47"/>
  </p:handoutMasterIdLst>
  <p:sldIdLst>
    <p:sldId id="1869" r:id="rId6"/>
    <p:sldId id="1805" r:id="rId7"/>
    <p:sldId id="1789" r:id="rId8"/>
    <p:sldId id="1854" r:id="rId9"/>
    <p:sldId id="1850" r:id="rId10"/>
    <p:sldId id="1856" r:id="rId11"/>
    <p:sldId id="1859" r:id="rId12"/>
    <p:sldId id="1864" r:id="rId13"/>
    <p:sldId id="1865" r:id="rId14"/>
    <p:sldId id="1832" r:id="rId15"/>
    <p:sldId id="1833" r:id="rId16"/>
    <p:sldId id="1858" r:id="rId17"/>
    <p:sldId id="1722" r:id="rId18"/>
    <p:sldId id="1857" r:id="rId19"/>
    <p:sldId id="1851" r:id="rId20"/>
    <p:sldId id="1847" r:id="rId21"/>
    <p:sldId id="1849" r:id="rId22"/>
    <p:sldId id="1836" r:id="rId23"/>
    <p:sldId id="1867" r:id="rId24"/>
    <p:sldId id="1787" r:id="rId25"/>
    <p:sldId id="1870" r:id="rId26"/>
    <p:sldId id="1842" r:id="rId27"/>
    <p:sldId id="1866" r:id="rId28"/>
    <p:sldId id="1837" r:id="rId29"/>
    <p:sldId id="1796" r:id="rId30"/>
    <p:sldId id="1843" r:id="rId31"/>
    <p:sldId id="1868" r:id="rId32"/>
    <p:sldId id="1838" r:id="rId33"/>
    <p:sldId id="1840" r:id="rId34"/>
    <p:sldId id="1806" r:id="rId35"/>
    <p:sldId id="1853" r:id="rId36"/>
    <p:sldId id="1808" r:id="rId37"/>
    <p:sldId id="1770" r:id="rId38"/>
    <p:sldId id="1811" r:id="rId39"/>
    <p:sldId id="1862" r:id="rId40"/>
    <p:sldId id="1786" r:id="rId41"/>
    <p:sldId id="1863" r:id="rId42"/>
    <p:sldId id="1803" r:id="rId43"/>
    <p:sldId id="1855" r:id="rId44"/>
    <p:sldId id="1382" r:id="rId45"/>
  </p:sldIdLst>
  <p:sldSz cx="12434888"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C8682EF-709C-4DD2-B11B-19E2D910C2A9}">
          <p14:sldIdLst>
            <p14:sldId id="1869"/>
            <p14:sldId id="1805"/>
            <p14:sldId id="1789"/>
            <p14:sldId id="1854"/>
            <p14:sldId id="1850"/>
            <p14:sldId id="1856"/>
            <p14:sldId id="1859"/>
            <p14:sldId id="1864"/>
            <p14:sldId id="1865"/>
            <p14:sldId id="1832"/>
            <p14:sldId id="1833"/>
            <p14:sldId id="1858"/>
            <p14:sldId id="1722"/>
            <p14:sldId id="1857"/>
            <p14:sldId id="1851"/>
            <p14:sldId id="1847"/>
            <p14:sldId id="1849"/>
            <p14:sldId id="1836"/>
            <p14:sldId id="1867"/>
            <p14:sldId id="1787"/>
            <p14:sldId id="1870"/>
            <p14:sldId id="1842"/>
            <p14:sldId id="1866"/>
            <p14:sldId id="1837"/>
            <p14:sldId id="1796"/>
            <p14:sldId id="1843"/>
            <p14:sldId id="1868"/>
            <p14:sldId id="1838"/>
            <p14:sldId id="1840"/>
            <p14:sldId id="1806"/>
            <p14:sldId id="1853"/>
            <p14:sldId id="1808"/>
            <p14:sldId id="1770"/>
            <p14:sldId id="1811"/>
            <p14:sldId id="1862"/>
            <p14:sldId id="1786"/>
            <p14:sldId id="1863"/>
            <p14:sldId id="1803"/>
            <p14:sldId id="1855"/>
            <p14:sldId id="1382"/>
          </p14:sldIdLst>
        </p14:section>
        <p14:section name="White Template" id="{5B0B8DFF-57E5-4D4B-BA72-542DF84B8E2F}">
          <p14:sldIdLst/>
        </p14:section>
        <p14:section name="Color Template" id="{A073DAE3-B461-442F-A3D3-6642BD875E4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C6E0B5"/>
    <a:srgbClr val="CBD6F0"/>
    <a:srgbClr val="E7ECF9"/>
    <a:srgbClr val="BDD7EE"/>
    <a:srgbClr val="FFDA66"/>
    <a:srgbClr val="EAEAEA"/>
    <a:srgbClr val="D83B01"/>
    <a:srgbClr val="FFFFFF"/>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85744" autoAdjust="0"/>
  </p:normalViewPr>
  <p:slideViewPr>
    <p:cSldViewPr>
      <p:cViewPr varScale="1">
        <p:scale>
          <a:sx n="88" d="100"/>
          <a:sy n="88" d="100"/>
        </p:scale>
        <p:origin x="208" y="51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4" d="100"/>
          <a:sy n="84" d="100"/>
        </p:scale>
        <p:origin x="30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Kernel 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Server</c:v>
                </c:pt>
                <c:pt idx="1">
                  <c:v>Nginx HTTP Load Balancer</c:v>
                </c:pt>
                <c:pt idx="2">
                  <c:v>Redis Key-Value Store</c:v>
                </c:pt>
                <c:pt idx="3">
                  <c:v>NSC DNS Server</c:v>
                </c:pt>
              </c:strCache>
            </c:strRef>
          </c:cat>
          <c:val>
            <c:numRef>
              <c:f>Sheet1!$B$2:$B$5</c:f>
              <c:numCache>
                <c:formatCode>0%</c:formatCode>
                <c:ptCount val="4"/>
                <c:pt idx="0">
                  <c:v>0.78</c:v>
                </c:pt>
                <c:pt idx="1">
                  <c:v>0.77</c:v>
                </c:pt>
                <c:pt idx="2">
                  <c:v>0.87</c:v>
                </c:pt>
                <c:pt idx="3">
                  <c:v>0.92</c:v>
                </c:pt>
              </c:numCache>
            </c:numRef>
          </c:val>
          <c:extLst>
            <c:ext xmlns:c16="http://schemas.microsoft.com/office/drawing/2014/chart" uri="{C3380CC4-5D6E-409C-BE32-E72D297353CC}">
              <c16:uniqueId val="{00000000-400C-4D47-BB8F-ABD7026D763E}"/>
            </c:ext>
          </c:extLst>
        </c:ser>
        <c:ser>
          <c:idx val="1"/>
          <c:order val="1"/>
          <c:tx>
            <c:strRef>
              <c:f>Sheet1!$C$1</c:f>
              <c:strCache>
                <c:ptCount val="1"/>
                <c:pt idx="0">
                  <c:v>User application time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Server</c:v>
                </c:pt>
                <c:pt idx="1">
                  <c:v>Nginx HTTP Load Balancer</c:v>
                </c:pt>
                <c:pt idx="2">
                  <c:v>Redis Key-Value Store</c:v>
                </c:pt>
                <c:pt idx="3">
                  <c:v>NSC DNS Server</c:v>
                </c:pt>
              </c:strCache>
            </c:strRef>
          </c:cat>
          <c:val>
            <c:numRef>
              <c:f>Sheet1!$C$2:$C$5</c:f>
              <c:numCache>
                <c:formatCode>0%</c:formatCode>
                <c:ptCount val="4"/>
                <c:pt idx="0">
                  <c:v>0.22</c:v>
                </c:pt>
                <c:pt idx="1">
                  <c:v>0.23</c:v>
                </c:pt>
                <c:pt idx="2">
                  <c:v>0.13</c:v>
                </c:pt>
                <c:pt idx="3">
                  <c:v>0.08</c:v>
                </c:pt>
              </c:numCache>
            </c:numRef>
          </c:val>
          <c:extLst>
            <c:ext xmlns:c16="http://schemas.microsoft.com/office/drawing/2014/chart" uri="{C3380CC4-5D6E-409C-BE32-E72D297353CC}">
              <c16:uniqueId val="{00000001-400C-4D47-BB8F-ABD7026D763E}"/>
            </c:ext>
          </c:extLst>
        </c:ser>
        <c:dLbls>
          <c:dLblPos val="ctr"/>
          <c:showLegendKey val="0"/>
          <c:showVal val="1"/>
          <c:showCatName val="0"/>
          <c:showSerName val="0"/>
          <c:showPercent val="0"/>
          <c:showBubbleSize val="0"/>
        </c:dLbls>
        <c:gapWidth val="79"/>
        <c:overlap val="100"/>
        <c:axId val="487278256"/>
        <c:axId val="487276624"/>
      </c:barChart>
      <c:catAx>
        <c:axId val="48727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zh-CN"/>
          </a:p>
        </c:txPr>
        <c:crossAx val="487276624"/>
        <c:crosses val="autoZero"/>
        <c:auto val="1"/>
        <c:lblAlgn val="ctr"/>
        <c:lblOffset val="100"/>
        <c:noMultiLvlLbl val="0"/>
      </c:catAx>
      <c:valAx>
        <c:axId val="487276624"/>
        <c:scaling>
          <c:orientation val="minMax"/>
        </c:scaling>
        <c:delete val="1"/>
        <c:axPos val="b"/>
        <c:numFmt formatCode="0%" sourceLinked="1"/>
        <c:majorTickMark val="none"/>
        <c:minorTickMark val="none"/>
        <c:tickLblPos val="nextTo"/>
        <c:crossAx val="487278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shared memory (SHM) / RDMA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 (vs. shared memory)</c:v>
                </c:pt>
                <c:pt idx="1">
                  <c:v>Inter-host (vs. RDMA)</c:v>
                </c:pt>
              </c:strCache>
            </c:strRef>
          </c:cat>
          <c:val>
            <c:numRef>
              <c:f>Sheet1!$B$2:$B$3</c:f>
              <c:numCache>
                <c:formatCode>General</c:formatCode>
                <c:ptCount val="2"/>
                <c:pt idx="0">
                  <c:v>0.25</c:v>
                </c:pt>
                <c:pt idx="1">
                  <c:v>1.6</c:v>
                </c:pt>
              </c:numCache>
            </c:numRef>
          </c:val>
          <c:extLst>
            <c:ext xmlns:c16="http://schemas.microsoft.com/office/drawing/2014/chart" uri="{C3380CC4-5D6E-409C-BE32-E72D297353CC}">
              <c16:uniqueId val="{00000000-AB7E-B049-ADF4-C080EE94FCCF}"/>
            </c:ext>
          </c:extLst>
        </c:ser>
        <c:ser>
          <c:idx val="1"/>
          <c:order val="1"/>
          <c:tx>
            <c:strRef>
              <c:f>Sheet1!$C$1</c:f>
              <c:strCache>
                <c:ptCount val="1"/>
                <c:pt idx="0">
                  <c:v>Linux Socket</c:v>
                </c:pt>
              </c:strCache>
            </c:strRef>
          </c:tx>
          <c:spPr>
            <a:solidFill>
              <a:srgbClr val="0078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 (vs. shared memory)</c:v>
                </c:pt>
                <c:pt idx="1">
                  <c:v>Inter-host (vs. RDMA)</c:v>
                </c:pt>
              </c:strCache>
            </c:strRef>
          </c:cat>
          <c:val>
            <c:numRef>
              <c:f>Sheet1!$C$2:$C$3</c:f>
              <c:numCache>
                <c:formatCode>General</c:formatCode>
                <c:ptCount val="2"/>
                <c:pt idx="0">
                  <c:v>11</c:v>
                </c:pt>
                <c:pt idx="1">
                  <c:v>30</c:v>
                </c:pt>
              </c:numCache>
            </c:numRef>
          </c:val>
          <c:extLst>
            <c:ext xmlns:c16="http://schemas.microsoft.com/office/drawing/2014/chart" uri="{C3380CC4-5D6E-409C-BE32-E72D297353CC}">
              <c16:uniqueId val="{00000001-AB7E-B049-ADF4-C080EE94FCCF}"/>
            </c:ext>
          </c:extLst>
        </c:ser>
        <c:dLbls>
          <c:dLblPos val="outEnd"/>
          <c:showLegendKey val="0"/>
          <c:showVal val="1"/>
          <c:showCatName val="0"/>
          <c:showSerName val="0"/>
          <c:showPercent val="0"/>
          <c:showBubbleSize val="0"/>
        </c:dLbls>
        <c:gapWidth val="219"/>
        <c:axId val="487277168"/>
        <c:axId val="487282608"/>
      </c:barChart>
      <c:catAx>
        <c:axId val="48727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87282608"/>
        <c:crosses val="autoZero"/>
        <c:auto val="1"/>
        <c:lblAlgn val="ctr"/>
        <c:lblOffset val="100"/>
        <c:noMultiLvlLbl val="0"/>
      </c:catAx>
      <c:valAx>
        <c:axId val="48728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8727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1B5E33-0DD5-4BCF-BE26-352B0757D80E}" type="datetime8">
              <a:rPr lang="en-US" smtClean="0">
                <a:latin typeface="Segoe UI" pitchFamily="34" charset="0"/>
              </a:rPr>
              <a:t>11/24/19 9:24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5420126D-49D9-4C1B-B526-120EF9D44EA2}" type="datetime8">
              <a:rPr lang="en-US" smtClean="0"/>
              <a:t>11/24/19 9:24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 altLang="zh-CN" sz="900" b="0" i="0" u="none" strike="noStrike" kern="1200" dirty="0">
                <a:solidFill>
                  <a:schemeClr val="tx1"/>
                </a:solidFill>
                <a:effectLst/>
                <a:latin typeface="Segoe UI Light" pitchFamily="34" charset="0"/>
                <a:ea typeface="+mn-ea"/>
                <a:cs typeface="+mn-cs"/>
              </a:rPr>
              <a:t>As we all know, most applications use the socket primitive for inter-process communication, both within a same server and among different servers.</a:t>
            </a: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11/24/19 9:24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544957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Multi-core</a:t>
            </a:r>
            <a:r>
              <a:rPr lang="en-US" baseline="0" dirty="0"/>
              <a:t> scalability: </a:t>
            </a:r>
            <a:r>
              <a:rPr lang="en-US" baseline="0" dirty="0" err="1"/>
              <a:t>SocksDirect</a:t>
            </a:r>
            <a:r>
              <a:rPr lang="en-US" baseline="0" dirty="0"/>
              <a:t> almost linearly scalable. Other systems not linearly scalable due to file descriptor locking and packet queue contention. With higher number of cores, the throughput is even worse.</a:t>
            </a:r>
          </a:p>
          <a:p>
            <a:r>
              <a:rPr lang="en-US" baseline="0" dirty="0"/>
              <a:t>For inter-host, </a:t>
            </a:r>
            <a:r>
              <a:rPr lang="en-US" baseline="0" dirty="0" err="1"/>
              <a:t>SocksDirect</a:t>
            </a:r>
            <a:r>
              <a:rPr lang="en-US" baseline="0" dirty="0"/>
              <a:t> has even higher throughput than bare metal RDMA, because we have batching.</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11/24/19 9:24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37843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Nginx HTTP server between two</a:t>
            </a:r>
            <a:r>
              <a:rPr lang="en-US" baseline="0" dirty="0"/>
              <a:t> hosts: small HTTP messages, 5x lower than Linux. For large message, 13x lower than Linux due to zero copy.</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11/24/19 9:24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51697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a:t>
            </a:r>
            <a:r>
              <a:rPr lang="en-US" baseline="0" dirty="0"/>
              <a:t> you for listening!</a:t>
            </a:r>
            <a:endParaRPr lang="en-US" dirty="0"/>
          </a:p>
        </p:txBody>
      </p:sp>
      <p:sp>
        <p:nvSpPr>
          <p:cNvPr id="4" name="Date Placeholder 3"/>
          <p:cNvSpPr>
            <a:spLocks noGrp="1"/>
          </p:cNvSpPr>
          <p:nvPr>
            <p:ph type="dt" idx="10"/>
          </p:nvPr>
        </p:nvSpPr>
        <p:spPr/>
        <p:txBody>
          <a:bodyPr/>
          <a:lstStyle/>
          <a:p>
            <a:fld id="{927E3E98-01FD-4031-BFC4-A69BD8C06F14}" type="datetime8">
              <a:rPr lang="en-US" altLang="zh-CN" smtClean="0"/>
              <a:t>11/24/19 9:24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93251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 altLang="zh-CN" sz="900" b="0" i="0" u="none" strike="noStrike" kern="1200" dirty="0">
                <a:solidFill>
                  <a:schemeClr val="tx1"/>
                </a:solidFill>
                <a:effectLst/>
                <a:latin typeface="Segoe UI Light" pitchFamily="34" charset="0"/>
                <a:ea typeface="+mn-ea"/>
                <a:cs typeface="+mn-cs"/>
              </a:rPr>
              <a:t>Traditionally, sockets are implemented in the OS kernel. We all know that kernel socket is very slow. To show this point, we profile several popular applications in data centers. We can see that 70% to 90% of CPU time is used in OS kernel, which means it is handling the socket system calls. If we could eliminate the overhead of OS kernel and all CPU time can be utilized by the user space application, the application throughput will improve by several times.</a:t>
            </a:r>
          </a:p>
          <a:p>
            <a:endParaRPr kumimoji="1" lang="en" altLang="zh-CN" sz="900" b="0" i="0" u="none" strike="noStrike" kern="1200" dirty="0">
              <a:solidFill>
                <a:schemeClr val="tx1"/>
              </a:solidFill>
              <a:effectLst/>
              <a:latin typeface="Segoe UI Light" pitchFamily="34" charset="0"/>
              <a:ea typeface="+mn-ea"/>
              <a:cs typeface="+mn-cs"/>
            </a:endParaRPr>
          </a:p>
          <a:p>
            <a:r>
              <a:rPr lang="en" altLang="zh-CN" sz="900" kern="1200" dirty="0">
                <a:solidFill>
                  <a:schemeClr val="tx1"/>
                </a:solidFill>
                <a:effectLst/>
                <a:latin typeface="Segoe UI Light" pitchFamily="34" charset="0"/>
                <a:ea typeface="+mn-ea"/>
                <a:cs typeface="+mn-cs"/>
              </a:rPr>
              <a:t>Next we look at the latency, and the problem is more severe than throughput. For communication between two directly connected servers, socket latency is 17x of RDMA. For intra-host communication, socket latency is 40x of shared memory queue. In this work, we try to answer one question: is this socket overhead an intrinsic property of the socket abstraction, or we can do something to eliminate the socket overhead?</a:t>
            </a:r>
            <a:br>
              <a:rPr lang="en" altLang="zh-CN" dirty="0"/>
            </a:b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11/24/19 9:24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88267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There</a:t>
            </a:r>
            <a:r>
              <a:rPr lang="en-US" baseline="0" dirty="0"/>
              <a:t> have been extensive research to improve the performance of socket systems.</a:t>
            </a:r>
          </a:p>
          <a:p>
            <a:r>
              <a:rPr lang="en-US" baseline="0" dirty="0"/>
              <a:t>The first category is to optimize the kernel. A socket stack basically divides into three layers. The first layer is the virtual file system, VFS, because each socket connection is regarded as a file in Linux, and a file descriptor is mapped for the socket. The second layer is the kernel TCP/IP stack that provides the transport function. The third layer is the hardware interface layer. Linux kernel uses a packet API.</a:t>
            </a:r>
          </a:p>
          <a:p>
            <a:r>
              <a:rPr lang="en-US" baseline="0" dirty="0"/>
              <a:t>The second category is to implement the VFS abstraction and TCP/IP transport in the user space. It not only move the kernel functions into user space, but also greatly simplify the functions, for example, use polling to avoid the interrupt and process scheduling overheads.</a:t>
            </a:r>
          </a:p>
          <a:p>
            <a:r>
              <a:rPr lang="en-US" baseline="0" dirty="0"/>
              <a:t>The third category is to offload the transport to the NIC. Here we recall some history of hardware-based transports. TCP offload is not a new thing. In 1990s, there has been Ethernet cards that </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11/24/19 9:24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57079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None/>
            </a:pPr>
            <a:endParaRPr kumimoji="1" lang="en-US" altLang="zh-CN" baseline="0" dirty="0"/>
          </a:p>
        </p:txBody>
      </p:sp>
      <p:sp>
        <p:nvSpPr>
          <p:cNvPr id="4" name="灯片编号占位符 3"/>
          <p:cNvSpPr>
            <a:spLocks noGrp="1"/>
          </p:cNvSpPr>
          <p:nvPr>
            <p:ph type="sldNum" sz="quarter" idx="5"/>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73659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Categorize</a:t>
            </a:r>
            <a:r>
              <a:rPr lang="en-US" baseline="0" dirty="0"/>
              <a:t> into per-operation, per-packet, per-</a:t>
            </a:r>
            <a:r>
              <a:rPr lang="en-US" baseline="0" dirty="0" err="1"/>
              <a:t>kbyte</a:t>
            </a:r>
            <a:r>
              <a:rPr lang="en-US" baseline="0" dirty="0"/>
              <a:t> overheads.</a:t>
            </a:r>
          </a:p>
          <a:p>
            <a:r>
              <a:rPr lang="en-US" baseline="0" dirty="0"/>
              <a:t>Linux: most overheads in NIC doorbell, DMA, handling NIC interrupt and process wakeup. Other overheads also contribute a large portion of overheads.</a:t>
            </a:r>
          </a:p>
          <a:p>
            <a:r>
              <a:rPr lang="en-US" baseline="0" dirty="0" err="1"/>
              <a:t>LibVMA</a:t>
            </a:r>
            <a:r>
              <a:rPr lang="en-US" baseline="0"/>
              <a:t>: </a:t>
            </a:r>
            <a:endParaRPr lang="en-US" baseline="0"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11/24/19 9:24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75666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Why remove concurrent connections: When there is a connection, </a:t>
            </a: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11/24/19 10:13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11192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Use LD_PRELOAD to load </a:t>
            </a:r>
            <a:r>
              <a:rPr kumimoji="1" lang="en-US" altLang="zh-CN" dirty="0" err="1"/>
              <a:t>libsd</a:t>
            </a:r>
            <a:r>
              <a:rPr kumimoji="1" lang="en-US" altLang="zh-CN" dirty="0"/>
              <a:t> library.</a:t>
            </a:r>
          </a:p>
          <a:p>
            <a:r>
              <a:rPr kumimoji="1" lang="en-US" altLang="zh-CN" dirty="0"/>
              <a:t>Intra-host</a:t>
            </a:r>
          </a:p>
          <a:p>
            <a:r>
              <a:rPr kumimoji="1" lang="en-US" altLang="zh-CN" dirty="0"/>
              <a:t>Inter-host</a:t>
            </a: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11/24/19 9:24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91217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Intra-host:</a:t>
            </a:r>
            <a:r>
              <a:rPr lang="en-US" baseline="0" dirty="0"/>
              <a:t> 8B latency close to shared memory queue, 4x lower than </a:t>
            </a:r>
            <a:r>
              <a:rPr lang="en-US" baseline="0" dirty="0" err="1"/>
              <a:t>Rsocket</a:t>
            </a:r>
            <a:r>
              <a:rPr lang="en-US" baseline="0" dirty="0"/>
              <a:t> and </a:t>
            </a:r>
            <a:r>
              <a:rPr lang="en-US" baseline="0" dirty="0" err="1"/>
              <a:t>LibVMA</a:t>
            </a:r>
            <a:r>
              <a:rPr lang="en-US" baseline="0" dirty="0"/>
              <a:t> because they use NIC to forward intra-host packets. 35x lower than Linux.</a:t>
            </a:r>
          </a:p>
          <a:p>
            <a:r>
              <a:rPr lang="en-US" baseline="0" dirty="0"/>
              <a:t>Inter-host: 8B latency even lower than two-sided RDMA send and receive, because we use one-sided RDMA write. Half of </a:t>
            </a:r>
            <a:r>
              <a:rPr lang="en-US" baseline="0" dirty="0" err="1"/>
              <a:t>Rsocket</a:t>
            </a:r>
            <a:r>
              <a:rPr lang="en-US" baseline="0" dirty="0"/>
              <a:t>, performance gain due to buffer management. 7x lower than </a:t>
            </a:r>
            <a:r>
              <a:rPr lang="en-US" baseline="0" dirty="0" err="1"/>
              <a:t>LibVMA</a:t>
            </a:r>
            <a:r>
              <a:rPr lang="en-US" baseline="0" dirty="0"/>
              <a:t> because it needs batching. Latency 17x lower than Linux.</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11/24/19 9:24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30433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Intra-host:</a:t>
            </a:r>
            <a:r>
              <a:rPr lang="en-US" baseline="0" dirty="0"/>
              <a:t> 8B message throughput 20x of Linux. At 8K it is closest to other systems because we need batching for zero copy, and it is only activated for &gt;=16KB messages. Large messages 13x of Linux.</a:t>
            </a:r>
          </a:p>
          <a:p>
            <a:r>
              <a:rPr lang="en-US" baseline="0" dirty="0"/>
              <a:t>Inter-host: 8B message throughput 15x of Linux. One socket connection can saturate the 100Gbps link.</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11/24/19 9:24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407920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48"/>
            <a:ext cx="12435945" cy="6995517"/>
          </a:xfrm>
          <a:prstGeom prst="rect">
            <a:avLst/>
          </a:prstGeom>
        </p:spPr>
      </p:pic>
      <p:sp>
        <p:nvSpPr>
          <p:cNvPr id="2" name="Rectangle 1"/>
          <p:cNvSpPr/>
          <p:nvPr userDrawn="1"/>
        </p:nvSpPr>
        <p:spPr bwMode="auto">
          <a:xfrm>
            <a:off x="365596" y="2399994"/>
            <a:ext cx="7314809" cy="338328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366168" y="2399994"/>
            <a:ext cx="7314889" cy="1828800"/>
          </a:xfrm>
          <a:noFill/>
        </p:spPr>
        <p:txBody>
          <a:bodyPr lIns="146304" tIns="91440" rIns="146304" bIns="91440" anchor="t" anchorCtr="0"/>
          <a:lstStyle>
            <a:lvl1pPr>
              <a:defRPr sz="4800" spc="-75" baseline="0">
                <a:gradFill>
                  <a:gsLst>
                    <a:gs pos="25926">
                      <a:srgbClr val="FFFFFF"/>
                    </a:gs>
                    <a:gs pos="53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366168" y="4228776"/>
            <a:ext cx="7314889" cy="1554483"/>
          </a:xfrm>
        </p:spPr>
        <p:txBody>
          <a:bodyPr tIns="109728" bIns="109728">
            <a:noAutofit/>
          </a:bodyPr>
          <a:lstStyle>
            <a:lvl1pPr marL="0" indent="0">
              <a:spcBef>
                <a:spcPts val="0"/>
              </a:spcBef>
              <a:buNone/>
              <a:defRPr sz="2800">
                <a:gradFill>
                  <a:gsLst>
                    <a:gs pos="25926">
                      <a:srgbClr val="FFFFFF"/>
                    </a:gs>
                    <a:gs pos="53000">
                      <a:srgbClr val="FFFFFF"/>
                    </a:gs>
                  </a:gsLst>
                  <a:lin ang="5400000" scaled="0"/>
                </a:gradFill>
              </a:defRPr>
            </a:lvl1pPr>
          </a:lstStyle>
          <a:p>
            <a:pPr lvl="0"/>
            <a:r>
              <a:rPr lang="en-US" dirty="0"/>
              <a:t>Speaker Name</a:t>
            </a:r>
          </a:p>
        </p:txBody>
      </p:sp>
      <p:grpSp>
        <p:nvGrpSpPr>
          <p:cNvPr id="10" name="Group 9"/>
          <p:cNvGrpSpPr>
            <a:grpSpLocks noChangeAspect="1"/>
          </p:cNvGrpSpPr>
          <p:nvPr userDrawn="1"/>
        </p:nvGrpSpPr>
        <p:grpSpPr bwMode="gray">
          <a:xfrm>
            <a:off x="609574" y="6240435"/>
            <a:ext cx="1706807" cy="274835"/>
            <a:chOff x="457200" y="1643393"/>
            <a:chExt cx="4492753" cy="964540"/>
          </a:xfrm>
        </p:grpSpPr>
        <p:pic>
          <p:nvPicPr>
            <p:cNvPr id="12" name="Picture 11"/>
            <p:cNvPicPr>
              <a:picLocks noChangeAspect="1"/>
            </p:cNvPicPr>
            <p:nvPr/>
          </p:nvPicPr>
          <p:blipFill>
            <a:blip r:embed="rId3"/>
            <a:stretch>
              <a:fillRect/>
            </a:stretch>
          </p:blipFill>
          <p:spPr bwMode="gray">
            <a:xfrm>
              <a:off x="457200" y="1643393"/>
              <a:ext cx="964540" cy="964540"/>
            </a:xfrm>
            <a:prstGeom prst="rect">
              <a:avLst/>
            </a:prstGeom>
          </p:spPr>
        </p:pic>
        <p:sp>
          <p:nvSpPr>
            <p:cNvPr id="13"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003" y="1211287"/>
            <a:ext cx="5608081" cy="1914370"/>
          </a:xfrm>
        </p:spPr>
        <p:txBody>
          <a:bodyPr wrap="square">
            <a:spAutoFit/>
          </a:bodyPr>
          <a:lstStyle>
            <a:lvl1pPr marL="215470" indent="-215470">
              <a:spcBef>
                <a:spcPts val="918"/>
              </a:spcBef>
              <a:buClr>
                <a:schemeClr val="tx1"/>
              </a:buClr>
              <a:buFont typeface="Arial" pitchFamily="34" charset="0"/>
              <a:buChar char="•"/>
              <a:defRPr sz="3200"/>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0" indent="-215470">
              <a:spcBef>
                <a:spcPts val="918"/>
              </a:spcBef>
              <a:buClr>
                <a:schemeClr val="tx1"/>
              </a:buClr>
              <a:buFont typeface="Arial" pitchFamily="34" charset="0"/>
              <a:buChar char="•"/>
              <a:defRPr sz="3200"/>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70" y="1209973"/>
            <a:ext cx="9753187"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366171" y="3954469"/>
            <a:ext cx="9753185"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6"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3"/>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70" y="2989433"/>
            <a:ext cx="11690437"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3"/>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4800" spc="-75" baseline="0">
                <a:gradFill>
                  <a:gsLst>
                    <a:gs pos="3333">
                      <a:schemeClr val="tx2"/>
                    </a:gs>
                    <a:gs pos="39000">
                      <a:schemeClr val="tx2"/>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609574" y="6239917"/>
            <a:ext cx="1706807" cy="274835"/>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44" fontAlgn="base">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70" y="1221162"/>
            <a:ext cx="11702551" cy="19820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7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2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9"/>
            <a:ext cx="11702553"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07" eaLnBrk="0" hangingPunct="0"/>
            <a:r>
              <a:rPr lang="en-US" sz="52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1" y="3145040"/>
            <a:ext cx="4384488" cy="70444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1"/>
            <a:ext cx="11702553" cy="2443746"/>
          </a:xfrm>
          <a:prstGeom prst="rect">
            <a:avLst/>
          </a:prstGeom>
        </p:spPr>
        <p:txBody>
          <a:bodyPr/>
          <a:lstStyle>
            <a:lvl1pPr marL="217850" indent="-21785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58" indent="-21070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08" indent="-21785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31" indent="-17142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53" indent="-17142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602221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48"/>
            <a:ext cx="12435945" cy="6995517"/>
          </a:xfrm>
          <a:prstGeom prst="rect">
            <a:avLst/>
          </a:prstGeom>
        </p:spPr>
      </p:pic>
      <p:grpSp>
        <p:nvGrpSpPr>
          <p:cNvPr id="11" name="Group 10"/>
          <p:cNvGrpSpPr>
            <a:grpSpLocks noChangeAspect="1"/>
          </p:cNvGrpSpPr>
          <p:nvPr userDrawn="1"/>
        </p:nvGrpSpPr>
        <p:grpSpPr bwMode="gray">
          <a:xfrm>
            <a:off x="609574" y="6240435"/>
            <a:ext cx="1706807" cy="274835"/>
            <a:chOff x="457200" y="1643393"/>
            <a:chExt cx="4492753" cy="964540"/>
          </a:xfrm>
        </p:grpSpPr>
        <p:pic>
          <p:nvPicPr>
            <p:cNvPr id="13" name="Picture 12"/>
            <p:cNvPicPr>
              <a:picLocks noChangeAspect="1"/>
            </p:cNvPicPr>
            <p:nvPr/>
          </p:nvPicPr>
          <p:blipFill>
            <a:blip r:embed="rId3"/>
            <a:stretch>
              <a:fillRect/>
            </a:stretch>
          </p:blipFill>
          <p:spPr bwMode="gray">
            <a:xfrm>
              <a:off x="457200" y="1643393"/>
              <a:ext cx="964540" cy="964540"/>
            </a:xfrm>
            <a:prstGeom prst="rect">
              <a:avLst/>
            </a:prstGeom>
          </p:spPr>
        </p:pic>
        <p:sp>
          <p:nvSpPr>
            <p:cNvPr id="17" name="Freeform 16"/>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7" name="Rectangle 6"/>
          <p:cNvSpPr/>
          <p:nvPr userDrawn="1"/>
        </p:nvSpPr>
        <p:spPr bwMode="auto">
          <a:xfrm>
            <a:off x="365596" y="2399994"/>
            <a:ext cx="7314809" cy="338328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366168" y="2399994"/>
            <a:ext cx="7314889" cy="1828800"/>
          </a:xfrm>
          <a:noFill/>
        </p:spPr>
        <p:txBody>
          <a:bodyPr lIns="146304" tIns="91440" rIns="146304" bIns="91440" anchor="t" anchorCtr="0"/>
          <a:lstStyle>
            <a:lvl1pPr>
              <a:defRPr sz="4800" spc="-75" baseline="0">
                <a:gradFill>
                  <a:gsLst>
                    <a:gs pos="17593">
                      <a:srgbClr val="FFFFFF"/>
                    </a:gs>
                    <a:gs pos="4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366168" y="4228776"/>
            <a:ext cx="7314889" cy="1554483"/>
          </a:xfrm>
        </p:spPr>
        <p:txBody>
          <a:bodyPr tIns="109728" bIns="109728">
            <a:noAutofit/>
          </a:bodyPr>
          <a:lstStyle>
            <a:lvl1pPr marL="0" indent="0">
              <a:spcBef>
                <a:spcPts val="0"/>
              </a:spcBef>
              <a:buNone/>
              <a:defRPr sz="2800">
                <a:gradFill>
                  <a:gsLst>
                    <a:gs pos="17593">
                      <a:srgbClr val="FFFFFF"/>
                    </a:gs>
                    <a:gs pos="46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5167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4800" spc="-75" baseline="0">
                <a:gradFill>
                  <a:gsLst>
                    <a:gs pos="74747">
                      <a:schemeClr val="tx1"/>
                    </a:gs>
                    <a:gs pos="56000">
                      <a:schemeClr val="tx1"/>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609574" y="6239917"/>
            <a:ext cx="1706807" cy="274835"/>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252111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66168" y="1212851"/>
            <a:ext cx="11702553"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3" indent="0">
              <a:buNone/>
              <a:defRPr/>
            </a:lvl3pPr>
            <a:lvl4pPr marL="342845" indent="0">
              <a:buNone/>
              <a:defRPr/>
            </a:lvl4pPr>
            <a:lvl5pPr marL="514268"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13357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2"/>
            <a:ext cx="11702553" cy="2037481"/>
          </a:xfrm>
        </p:spPr>
        <p:txBody>
          <a:bodyPr wrap="square">
            <a:spAutoFit/>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25660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6170"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8197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003" y="1211287"/>
            <a:ext cx="5608081" cy="1914370"/>
          </a:xfrm>
        </p:spPr>
        <p:txBody>
          <a:bodyPr wrap="square">
            <a:spAutoFit/>
          </a:bodyPr>
          <a:lstStyle>
            <a:lvl1pPr marL="215470" indent="-215470">
              <a:spcBef>
                <a:spcPts val="918"/>
              </a:spcBef>
              <a:buClr>
                <a:schemeClr val="tx1"/>
              </a:buClr>
              <a:buFont typeface="Arial" pitchFamily="34" charset="0"/>
              <a:buChar char="•"/>
              <a:defRPr sz="3200"/>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0" indent="-215470">
              <a:spcBef>
                <a:spcPts val="918"/>
              </a:spcBef>
              <a:buClr>
                <a:schemeClr val="tx1"/>
              </a:buClr>
              <a:buFont typeface="Arial" pitchFamily="34" charset="0"/>
              <a:buChar char="•"/>
              <a:defRPr sz="3200"/>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71258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68" y="1212851"/>
            <a:ext cx="11702553" cy="1969770"/>
          </a:xfrm>
        </p:spPr>
        <p:txBody>
          <a:bodyPr lIns="164592" rIns="164592"/>
          <a:lstStyle>
            <a:lvl1pPr marL="0" indent="0">
              <a:buNone/>
              <a:defRPr sz="3600">
                <a:gradFill>
                  <a:gsLst>
                    <a:gs pos="1250">
                      <a:schemeClr val="tx2"/>
                    </a:gs>
                    <a:gs pos="99000">
                      <a:schemeClr val="tx2"/>
                    </a:gs>
                  </a:gsLst>
                  <a:lin ang="5400000" scaled="0"/>
                </a:gradFill>
              </a:defRPr>
            </a:lvl1pPr>
            <a:lvl2pPr marL="0" indent="0">
              <a:buFontTx/>
              <a:buNone/>
              <a:defRPr sz="2000"/>
            </a:lvl2pPr>
            <a:lvl3pPr marL="171423" indent="0">
              <a:buNone/>
              <a:defRPr/>
            </a:lvl3pPr>
            <a:lvl4pPr marL="342845" indent="0">
              <a:buNone/>
              <a:defRPr/>
            </a:lvl4pPr>
            <a:lvl5pPr marL="51426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172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70" y="1209973"/>
            <a:ext cx="9753187"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366171" y="3954469"/>
            <a:ext cx="9753185"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972908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6"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625629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3"/>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0528679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70" y="2989433"/>
            <a:ext cx="11690437"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614307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3"/>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4964345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535" y="1241429"/>
            <a:ext cx="5608081" cy="870110"/>
          </a:xfrm>
        </p:spPr>
        <p:txBody>
          <a:bodyPr wrap="square">
            <a:spAutoFit/>
          </a:bodyPr>
          <a:lstStyle>
            <a:lvl1pPr>
              <a:defRPr sz="4949" baseline="0">
                <a:gradFill>
                  <a:gsLst>
                    <a:gs pos="1250">
                      <a:schemeClr val="tx1"/>
                    </a:gs>
                    <a:gs pos="100000">
                      <a:schemeClr val="tx1"/>
                    </a:gs>
                  </a:gsLst>
                  <a:lin ang="5400000" scaled="0"/>
                </a:gradFill>
              </a:defRPr>
            </a:lvl1pPr>
          </a:lstStyle>
          <a:p>
            <a:r>
              <a:rPr lang="en-US" dirty="0"/>
              <a:t>50/50 photo layout</a:t>
            </a:r>
          </a:p>
        </p:txBody>
      </p:sp>
      <p:sp>
        <p:nvSpPr>
          <p:cNvPr id="4" name="Picture Placeholder 3"/>
          <p:cNvSpPr>
            <a:spLocks noGrp="1"/>
          </p:cNvSpPr>
          <p:nvPr>
            <p:ph type="pic" sz="quarter" idx="10" hasCustomPrompt="1"/>
          </p:nvPr>
        </p:nvSpPr>
        <p:spPr>
          <a:xfrm>
            <a:off x="6218502" y="3"/>
            <a:ext cx="6216386" cy="6994525"/>
          </a:xfrm>
          <a:blipFill>
            <a:blip r:embed="rId2"/>
            <a:stretch>
              <a:fillRect/>
            </a:stretch>
          </a:blipFill>
        </p:spPr>
        <p:txBody>
          <a:bodyPr lIns="0" tIns="0" rIns="0" bIns="0" anchor="ctr">
            <a:noAutofit/>
          </a:bodyPr>
          <a:lstStyle>
            <a:lvl1pPr marL="0" indent="0" algn="ctr">
              <a:lnSpc>
                <a:spcPct val="150000"/>
              </a:lnSpc>
              <a:spcBef>
                <a:spcPts val="0"/>
              </a:spcBef>
              <a:buNone/>
              <a:defRPr sz="2800" baseline="0">
                <a:solidFill>
                  <a:srgbClr val="FFFFFF"/>
                </a:solidFill>
              </a:defRPr>
            </a:lvl1pPr>
          </a:lstStyle>
          <a:p>
            <a:r>
              <a:rPr lang="en-US" dirty="0"/>
              <a:t>Click on icon below</a:t>
            </a:r>
            <a:br>
              <a:rPr lang="en-US" dirty="0"/>
            </a:br>
            <a:r>
              <a:rPr lang="en-US" dirty="0"/>
              <a:t>to insert a new photo</a:t>
            </a:r>
          </a:p>
        </p:txBody>
      </p:sp>
    </p:spTree>
    <p:extLst>
      <p:ext uri="{BB962C8B-B14F-4D97-AF65-F5344CB8AC3E}">
        <p14:creationId xmlns:p14="http://schemas.microsoft.com/office/powerpoint/2010/main" val="544737985"/>
      </p:ext>
    </p:extLst>
  </p:cSld>
  <p:clrMapOvr>
    <a:masterClrMapping/>
  </p:clrMapOvr>
  <p:transition>
    <p:fade/>
  </p:transition>
  <p:extLst>
    <p:ext uri="{DCECCB84-F9BA-43D5-87BE-67443E8EF086}">
      <p15:sldGuideLst xmlns:p15="http://schemas.microsoft.com/office/powerpoint/2012/main">
        <p15:guide id="1" pos="391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64981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9389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1521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66168" y="1212851"/>
            <a:ext cx="11702553"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3" indent="0">
              <a:buNone/>
              <a:defRPr/>
            </a:lvl3pPr>
            <a:lvl4pPr marL="342845" indent="0">
              <a:buNone/>
              <a:defRPr/>
            </a:lvl4pPr>
            <a:lvl5pPr marL="51426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6871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44" fontAlgn="base">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70" y="1221162"/>
            <a:ext cx="11702551" cy="19820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7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2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82873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9"/>
            <a:ext cx="11702553"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07" eaLnBrk="0" hangingPunct="0"/>
            <a:r>
              <a:rPr lang="en-US" sz="52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3" y="3145040"/>
            <a:ext cx="4384483" cy="704444"/>
          </a:xfrm>
          <a:prstGeom prst="rect">
            <a:avLst/>
          </a:prstGeom>
        </p:spPr>
      </p:pic>
    </p:spTree>
    <p:extLst>
      <p:ext uri="{BB962C8B-B14F-4D97-AF65-F5344CB8AC3E}">
        <p14:creationId xmlns:p14="http://schemas.microsoft.com/office/powerpoint/2010/main" val="88324886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1"/>
            <a:ext cx="11702553" cy="2443746"/>
          </a:xfrm>
          <a:prstGeom prst="rect">
            <a:avLst/>
          </a:prstGeom>
        </p:spPr>
        <p:txBody>
          <a:bodyPr/>
          <a:lstStyle>
            <a:lvl1pPr marL="217850" indent="-21785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58" indent="-21070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08" indent="-21785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31" indent="-17142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53" indent="-17142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21458308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2"/>
            <a:ext cx="11702553" cy="2037481"/>
          </a:xfrm>
        </p:spPr>
        <p:txBody>
          <a:bodyPr wrap="square">
            <a:spAutoFit/>
          </a:bodyPr>
          <a:lstStyle>
            <a:lvl1pPr>
              <a:defRPr sz="36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2"/>
            <a:ext cx="11702553" cy="2037481"/>
          </a:xfrm>
        </p:spPr>
        <p:txBody>
          <a:bodyPr wrap="square">
            <a:spAutoFit/>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170" y="1212849"/>
            <a:ext cx="5608081" cy="1914370"/>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170"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5598" y="1211287"/>
            <a:ext cx="5608081" cy="1914370"/>
          </a:xfrm>
        </p:spPr>
        <p:txBody>
          <a:bodyPr wrap="square">
            <a:spAutoFit/>
          </a:bodyPr>
          <a:lstStyle>
            <a:lvl1pPr marL="215470" indent="-215470">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0" indent="-215470">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70" y="295280"/>
            <a:ext cx="11702551"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66168" y="1212856"/>
            <a:ext cx="11702553" cy="20374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5"/>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290" r:id="rId23"/>
  </p:sldLayoutIdLst>
  <p:transition>
    <p:fade/>
  </p:transition>
  <p:txStyles>
    <p:titleStyle>
      <a:lvl1pPr algn="l" defTabSz="699446"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35" marR="0" indent="-257135" algn="l" defTabSz="699446"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51" marR="0" indent="-204783" algn="l" defTabSz="699446"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22"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493"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378"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46" rtl="0" eaLnBrk="1" latinLnBrk="0" hangingPunct="1">
        <a:defRPr sz="1350" kern="1200">
          <a:solidFill>
            <a:schemeClr val="tx1"/>
          </a:solidFill>
          <a:latin typeface="+mn-lt"/>
          <a:ea typeface="+mn-ea"/>
          <a:cs typeface="+mn-cs"/>
        </a:defRPr>
      </a:lvl1pPr>
      <a:lvl2pPr marL="349724" algn="l" defTabSz="699446" rtl="0" eaLnBrk="1" latinLnBrk="0" hangingPunct="1">
        <a:defRPr sz="1350" kern="1200">
          <a:solidFill>
            <a:schemeClr val="tx1"/>
          </a:solidFill>
          <a:latin typeface="+mn-lt"/>
          <a:ea typeface="+mn-ea"/>
          <a:cs typeface="+mn-cs"/>
        </a:defRPr>
      </a:lvl2pPr>
      <a:lvl3pPr marL="699446" algn="l" defTabSz="699446" rtl="0" eaLnBrk="1" latinLnBrk="0" hangingPunct="1">
        <a:defRPr sz="1350" kern="1200">
          <a:solidFill>
            <a:schemeClr val="tx1"/>
          </a:solidFill>
          <a:latin typeface="+mn-lt"/>
          <a:ea typeface="+mn-ea"/>
          <a:cs typeface="+mn-cs"/>
        </a:defRPr>
      </a:lvl3pPr>
      <a:lvl4pPr marL="1049169" algn="l" defTabSz="699446" rtl="0" eaLnBrk="1" latinLnBrk="0" hangingPunct="1">
        <a:defRPr sz="1350" kern="1200">
          <a:solidFill>
            <a:schemeClr val="tx1"/>
          </a:solidFill>
          <a:latin typeface="+mn-lt"/>
          <a:ea typeface="+mn-ea"/>
          <a:cs typeface="+mn-cs"/>
        </a:defRPr>
      </a:lvl4pPr>
      <a:lvl5pPr marL="1398891" algn="l" defTabSz="699446" rtl="0" eaLnBrk="1" latinLnBrk="0" hangingPunct="1">
        <a:defRPr sz="1350" kern="1200">
          <a:solidFill>
            <a:schemeClr val="tx1"/>
          </a:solidFill>
          <a:latin typeface="+mn-lt"/>
          <a:ea typeface="+mn-ea"/>
          <a:cs typeface="+mn-cs"/>
        </a:defRPr>
      </a:lvl5pPr>
      <a:lvl6pPr marL="1748615" algn="l" defTabSz="699446" rtl="0" eaLnBrk="1" latinLnBrk="0" hangingPunct="1">
        <a:defRPr sz="1350" kern="1200">
          <a:solidFill>
            <a:schemeClr val="tx1"/>
          </a:solidFill>
          <a:latin typeface="+mn-lt"/>
          <a:ea typeface="+mn-ea"/>
          <a:cs typeface="+mn-cs"/>
        </a:defRPr>
      </a:lvl6pPr>
      <a:lvl7pPr marL="2098337" algn="l" defTabSz="699446" rtl="0" eaLnBrk="1" latinLnBrk="0" hangingPunct="1">
        <a:defRPr sz="1350" kern="1200">
          <a:solidFill>
            <a:schemeClr val="tx1"/>
          </a:solidFill>
          <a:latin typeface="+mn-lt"/>
          <a:ea typeface="+mn-ea"/>
          <a:cs typeface="+mn-cs"/>
        </a:defRPr>
      </a:lvl7pPr>
      <a:lvl8pPr marL="2448060" algn="l" defTabSz="699446" rtl="0" eaLnBrk="1" latinLnBrk="0" hangingPunct="1">
        <a:defRPr sz="1350" kern="1200">
          <a:solidFill>
            <a:schemeClr val="tx1"/>
          </a:solidFill>
          <a:latin typeface="+mn-lt"/>
          <a:ea typeface="+mn-ea"/>
          <a:cs typeface="+mn-cs"/>
        </a:defRPr>
      </a:lvl8pPr>
      <a:lvl9pPr marL="2797784" algn="l" defTabSz="69944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231" userDrawn="1">
          <p15:clr>
            <a:srgbClr val="5ACBF0"/>
          </p15:clr>
        </p15:guide>
        <p15:guide id="3" pos="999" userDrawn="1">
          <p15:clr>
            <a:srgbClr val="5ACBF0"/>
          </p15:clr>
        </p15:guide>
        <p15:guide id="4" pos="1767" userDrawn="1">
          <p15:clr>
            <a:srgbClr val="5ACBF0"/>
          </p15:clr>
        </p15:guide>
        <p15:guide id="5" pos="2535" userDrawn="1">
          <p15:clr>
            <a:srgbClr val="5ACBF0"/>
          </p15:clr>
        </p15:guide>
        <p15:guide id="6" pos="3303" userDrawn="1">
          <p15:clr>
            <a:srgbClr val="5ACBF0"/>
          </p15:clr>
        </p15:guide>
        <p15:guide id="8" pos="4070" userDrawn="1">
          <p15:clr>
            <a:srgbClr val="5ACBF0"/>
          </p15:clr>
        </p15:guide>
        <p15:guide id="9" pos="4838" userDrawn="1">
          <p15:clr>
            <a:srgbClr val="5ACBF0"/>
          </p15:clr>
        </p15:guide>
        <p15:guide id="11" pos="5606" userDrawn="1">
          <p15:clr>
            <a:srgbClr val="5ACBF0"/>
          </p15:clr>
        </p15:guide>
        <p15:guide id="12" pos="6374" userDrawn="1">
          <p15:clr>
            <a:srgbClr val="5ACBF0"/>
          </p15:clr>
        </p15:guide>
        <p15:guide id="14" pos="7142" userDrawn="1">
          <p15:clr>
            <a:srgbClr val="5ACBF0"/>
          </p15:clr>
        </p15:guide>
        <p15:guide id="15" pos="7602" userDrawn="1">
          <p15:clr>
            <a:srgbClr val="5ACBF0"/>
          </p15:clr>
        </p15:guide>
        <p15:guide id="16" pos="384" userDrawn="1">
          <p15:clr>
            <a:srgbClr val="C35EA4"/>
          </p15:clr>
        </p15:guide>
        <p15:guide id="17" pos="7449"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70" y="295280"/>
            <a:ext cx="11702551"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366168" y="1212856"/>
            <a:ext cx="11702553" cy="20374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2"/>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1972537229"/>
      </p:ext>
    </p:extLst>
  </p:cSld>
  <p:clrMap bg1="dk1" tx1="lt1" bg2="dk2" tx2="lt2" accent1="accent1" accent2="accent2" accent3="accent3" accent4="accent4" accent5="accent5" accent6="accent6" hlink="hlink" folHlink="folHlink"/>
  <p:sldLayoutIdLst>
    <p:sldLayoutId id="2147484291" r:id="rId1"/>
    <p:sldLayoutId id="2147484267" r:id="rId2"/>
    <p:sldLayoutId id="2147484269" r:id="rId3"/>
    <p:sldLayoutId id="2147484271" r:id="rId4"/>
    <p:sldLayoutId id="2147484273"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 id="2147484287" r:id="rId18"/>
    <p:sldLayoutId id="2147484288" r:id="rId19"/>
    <p:sldLayoutId id="2147484289" r:id="rId20"/>
  </p:sldLayoutIdLst>
  <p:transition>
    <p:fade/>
  </p:transition>
  <p:txStyles>
    <p:titleStyle>
      <a:lvl1pPr algn="l" defTabSz="699446"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35" marR="0" indent="-257135" algn="l" defTabSz="699446"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51" marR="0" indent="-204783" algn="l" defTabSz="699446"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22"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493"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378"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46" rtl="0" eaLnBrk="1" latinLnBrk="0" hangingPunct="1">
        <a:defRPr sz="1350" kern="1200">
          <a:solidFill>
            <a:schemeClr val="tx1"/>
          </a:solidFill>
          <a:latin typeface="+mn-lt"/>
          <a:ea typeface="+mn-ea"/>
          <a:cs typeface="+mn-cs"/>
        </a:defRPr>
      </a:lvl1pPr>
      <a:lvl2pPr marL="349724" algn="l" defTabSz="699446" rtl="0" eaLnBrk="1" latinLnBrk="0" hangingPunct="1">
        <a:defRPr sz="1350" kern="1200">
          <a:solidFill>
            <a:schemeClr val="tx1"/>
          </a:solidFill>
          <a:latin typeface="+mn-lt"/>
          <a:ea typeface="+mn-ea"/>
          <a:cs typeface="+mn-cs"/>
        </a:defRPr>
      </a:lvl2pPr>
      <a:lvl3pPr marL="699446" algn="l" defTabSz="699446" rtl="0" eaLnBrk="1" latinLnBrk="0" hangingPunct="1">
        <a:defRPr sz="1350" kern="1200">
          <a:solidFill>
            <a:schemeClr val="tx1"/>
          </a:solidFill>
          <a:latin typeface="+mn-lt"/>
          <a:ea typeface="+mn-ea"/>
          <a:cs typeface="+mn-cs"/>
        </a:defRPr>
      </a:lvl3pPr>
      <a:lvl4pPr marL="1049169" algn="l" defTabSz="699446" rtl="0" eaLnBrk="1" latinLnBrk="0" hangingPunct="1">
        <a:defRPr sz="1350" kern="1200">
          <a:solidFill>
            <a:schemeClr val="tx1"/>
          </a:solidFill>
          <a:latin typeface="+mn-lt"/>
          <a:ea typeface="+mn-ea"/>
          <a:cs typeface="+mn-cs"/>
        </a:defRPr>
      </a:lvl4pPr>
      <a:lvl5pPr marL="1398891" algn="l" defTabSz="699446" rtl="0" eaLnBrk="1" latinLnBrk="0" hangingPunct="1">
        <a:defRPr sz="1350" kern="1200">
          <a:solidFill>
            <a:schemeClr val="tx1"/>
          </a:solidFill>
          <a:latin typeface="+mn-lt"/>
          <a:ea typeface="+mn-ea"/>
          <a:cs typeface="+mn-cs"/>
        </a:defRPr>
      </a:lvl5pPr>
      <a:lvl6pPr marL="1748615" algn="l" defTabSz="699446" rtl="0" eaLnBrk="1" latinLnBrk="0" hangingPunct="1">
        <a:defRPr sz="1350" kern="1200">
          <a:solidFill>
            <a:schemeClr val="tx1"/>
          </a:solidFill>
          <a:latin typeface="+mn-lt"/>
          <a:ea typeface="+mn-ea"/>
          <a:cs typeface="+mn-cs"/>
        </a:defRPr>
      </a:lvl6pPr>
      <a:lvl7pPr marL="2098337" algn="l" defTabSz="699446" rtl="0" eaLnBrk="1" latinLnBrk="0" hangingPunct="1">
        <a:defRPr sz="1350" kern="1200">
          <a:solidFill>
            <a:schemeClr val="tx1"/>
          </a:solidFill>
          <a:latin typeface="+mn-lt"/>
          <a:ea typeface="+mn-ea"/>
          <a:cs typeface="+mn-cs"/>
        </a:defRPr>
      </a:lvl7pPr>
      <a:lvl8pPr marL="2448060" algn="l" defTabSz="699446" rtl="0" eaLnBrk="1" latinLnBrk="0" hangingPunct="1">
        <a:defRPr sz="1350" kern="1200">
          <a:solidFill>
            <a:schemeClr val="tx1"/>
          </a:solidFill>
          <a:latin typeface="+mn-lt"/>
          <a:ea typeface="+mn-ea"/>
          <a:cs typeface="+mn-cs"/>
        </a:defRPr>
      </a:lvl8pPr>
      <a:lvl9pPr marL="2797784" algn="l" defTabSz="69944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231" userDrawn="1">
          <p15:clr>
            <a:srgbClr val="5ACBF0"/>
          </p15:clr>
        </p15:guide>
        <p15:guide id="3" pos="999" userDrawn="1">
          <p15:clr>
            <a:srgbClr val="5ACBF0"/>
          </p15:clr>
        </p15:guide>
        <p15:guide id="4" pos="1767" userDrawn="1">
          <p15:clr>
            <a:srgbClr val="5ACBF0"/>
          </p15:clr>
        </p15:guide>
        <p15:guide id="5" pos="2535" userDrawn="1">
          <p15:clr>
            <a:srgbClr val="5ACBF0"/>
          </p15:clr>
        </p15:guide>
        <p15:guide id="6" pos="3303" userDrawn="1">
          <p15:clr>
            <a:srgbClr val="5ACBF0"/>
          </p15:clr>
        </p15:guide>
        <p15:guide id="7" pos="4070" userDrawn="1">
          <p15:clr>
            <a:srgbClr val="5ACBF0"/>
          </p15:clr>
        </p15:guide>
        <p15:guide id="8" pos="4838" userDrawn="1">
          <p15:clr>
            <a:srgbClr val="5ACBF0"/>
          </p15:clr>
        </p15:guide>
        <p15:guide id="9" pos="5606" userDrawn="1">
          <p15:clr>
            <a:srgbClr val="5ACBF0"/>
          </p15:clr>
        </p15:guide>
        <p15:guide id="10" pos="6374" userDrawn="1">
          <p15:clr>
            <a:srgbClr val="5ACBF0"/>
          </p15:clr>
        </p15:guide>
        <p15:guide id="11" pos="7142" userDrawn="1">
          <p15:clr>
            <a:srgbClr val="5ACBF0"/>
          </p15:clr>
        </p15:guide>
        <p15:guide id="12" pos="7602" userDrawn="1">
          <p15:clr>
            <a:srgbClr val="5ACBF0"/>
          </p15:clr>
        </p15:guide>
        <p15:guide id="13" pos="384" userDrawn="1">
          <p15:clr>
            <a:srgbClr val="C35EA4"/>
          </p15:clr>
        </p15:guide>
        <p15:guide id="14" pos="7449" userDrawn="1">
          <p15:clr>
            <a:srgbClr val="C35EA4"/>
          </p15:clr>
        </p15:guide>
        <p15:guide id="15" orient="horz" pos="763" userDrawn="1">
          <p15:clr>
            <a:srgbClr val="5ACBF0"/>
          </p15:clr>
        </p15:guide>
        <p15:guide id="16" orient="horz" pos="1339" userDrawn="1">
          <p15:clr>
            <a:srgbClr val="5ACBF0"/>
          </p15:clr>
        </p15:guide>
        <p15:guide id="17" orient="horz" pos="1915" userDrawn="1">
          <p15:clr>
            <a:srgbClr val="5ACBF0"/>
          </p15:clr>
        </p15:guide>
        <p15:guide id="18" orient="horz" pos="2491" userDrawn="1">
          <p15:clr>
            <a:srgbClr val="5ACBF0"/>
          </p15:clr>
        </p15:guide>
        <p15:guide id="19" orient="horz" pos="3067" userDrawn="1">
          <p15:clr>
            <a:srgbClr val="5ACBF0"/>
          </p15:clr>
        </p15:guide>
        <p15:guide id="20" orient="horz" pos="3643" userDrawn="1">
          <p15:clr>
            <a:srgbClr val="5ACBF0"/>
          </p15:clr>
        </p15:guide>
        <p15:guide id="21" orient="horz" pos="4219" userDrawn="1">
          <p15:clr>
            <a:srgbClr val="5ACBF0"/>
          </p15:clr>
        </p15:guide>
        <p15:guide id="22" orient="horz" pos="302" userDrawn="1">
          <p15:clr>
            <a:srgbClr val="C35EA4"/>
          </p15:clr>
        </p15:guide>
        <p15:guide id="23"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455597A-3815-984A-BF22-399D9D3AFC6D}"/>
              </a:ext>
            </a:extLst>
          </p:cNvPr>
          <p:cNvSpPr txBox="1">
            <a:spLocks/>
          </p:cNvSpPr>
          <p:nvPr/>
        </p:nvSpPr>
        <p:spPr>
          <a:xfrm>
            <a:off x="654844" y="3497262"/>
            <a:ext cx="10744200" cy="1170321"/>
          </a:xfrm>
          <a:prstGeom prst="rect">
            <a:avLst/>
          </a:prstGeom>
        </p:spPr>
        <p:txBody>
          <a:bodyPr/>
          <a:lstStyle>
            <a:lvl1pPr marL="257135" marR="0" indent="-257135" algn="l" defTabSz="699446"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51" marR="0" indent="-204783" algn="l" defTabSz="699446"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22"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493"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378"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altLang="zh-CN" sz="2400" b="1" dirty="0" err="1">
                <a:latin typeface="+mn-lt"/>
              </a:rPr>
              <a:t>Bojie</a:t>
            </a:r>
            <a:r>
              <a:rPr lang="en-US" altLang="zh-CN" sz="2400" b="1" dirty="0">
                <a:latin typeface="+mn-lt"/>
              </a:rPr>
              <a:t> Li*</a:t>
            </a:r>
            <a:r>
              <a:rPr lang="en-US" altLang="zh-CN" sz="2400" baseline="30000" dirty="0">
                <a:latin typeface="+mn-lt"/>
              </a:rPr>
              <a:t>1,2        </a:t>
            </a:r>
            <a:r>
              <a:rPr lang="en-US" sz="2400" dirty="0" err="1">
                <a:latin typeface="+mn-lt"/>
              </a:rPr>
              <a:t>Tianyi</a:t>
            </a:r>
            <a:r>
              <a:rPr lang="en-US" sz="2400" dirty="0">
                <a:latin typeface="+mn-lt"/>
              </a:rPr>
              <a:t> Cui*</a:t>
            </a:r>
            <a:r>
              <a:rPr lang="en-US" sz="2400" baseline="30000" dirty="0">
                <a:latin typeface="+mn-lt"/>
              </a:rPr>
              <a:t>3       </a:t>
            </a:r>
            <a:r>
              <a:rPr lang="en-US" sz="2400" dirty="0">
                <a:latin typeface="+mn-lt"/>
              </a:rPr>
              <a:t> Zibo Wang</a:t>
            </a:r>
            <a:r>
              <a:rPr lang="en-US" sz="2400" baseline="30000" dirty="0">
                <a:latin typeface="+mn-lt"/>
              </a:rPr>
              <a:t>1,2    </a:t>
            </a:r>
            <a:r>
              <a:rPr lang="en-US" sz="2400" dirty="0">
                <a:latin typeface="+mn-lt"/>
              </a:rPr>
              <a:t>    Wei Bai</a:t>
            </a:r>
            <a:r>
              <a:rPr lang="en-US" sz="2400" baseline="30000" dirty="0">
                <a:latin typeface="+mn-lt"/>
              </a:rPr>
              <a:t>1    </a:t>
            </a:r>
            <a:r>
              <a:rPr lang="en-US" sz="2400" dirty="0">
                <a:latin typeface="+mn-lt"/>
              </a:rPr>
              <a:t>    </a:t>
            </a:r>
            <a:r>
              <a:rPr lang="en-US" sz="2400" dirty="0" err="1">
                <a:latin typeface="+mn-lt"/>
              </a:rPr>
              <a:t>Lintao</a:t>
            </a:r>
            <a:r>
              <a:rPr lang="en-US" sz="2400" dirty="0">
                <a:latin typeface="+mn-lt"/>
              </a:rPr>
              <a:t> Zhang</a:t>
            </a:r>
            <a:r>
              <a:rPr lang="en-US" sz="2400" baseline="30000" dirty="0">
                <a:latin typeface="+mn-lt"/>
              </a:rPr>
              <a:t>1</a:t>
            </a:r>
          </a:p>
          <a:p>
            <a:pPr marL="0" indent="0">
              <a:buNone/>
            </a:pPr>
            <a:endParaRPr lang="en-US" sz="2400" dirty="0">
              <a:latin typeface="+mn-lt"/>
            </a:endParaRPr>
          </a:p>
          <a:p>
            <a:pPr marL="0" indent="0">
              <a:buNone/>
            </a:pPr>
            <a:r>
              <a:rPr lang="en-US" sz="2400" baseline="30000" dirty="0">
                <a:latin typeface="+mn-lt"/>
              </a:rPr>
              <a:t>1</a:t>
            </a:r>
            <a:r>
              <a:rPr lang="en-US" sz="2400" dirty="0">
                <a:latin typeface="+mn-lt"/>
              </a:rPr>
              <a:t>Microsoft Research               </a:t>
            </a:r>
            <a:r>
              <a:rPr lang="en-US" sz="2400" baseline="30000" dirty="0">
                <a:latin typeface="+mn-lt"/>
              </a:rPr>
              <a:t>2</a:t>
            </a:r>
            <a:r>
              <a:rPr lang="en-US" sz="2400" dirty="0">
                <a:latin typeface="+mn-lt"/>
              </a:rPr>
              <a:t>USTC                  </a:t>
            </a:r>
            <a:r>
              <a:rPr lang="en-US" sz="2400" baseline="30000" dirty="0">
                <a:latin typeface="+mn-lt"/>
              </a:rPr>
              <a:t>3</a:t>
            </a:r>
            <a:r>
              <a:rPr lang="en-US" sz="2400" dirty="0">
                <a:latin typeface="+mn-lt"/>
              </a:rPr>
              <a:t>University of Washington</a:t>
            </a:r>
            <a:endParaRPr lang="en-US" sz="1800" dirty="0">
              <a:latin typeface="+mn-lt"/>
            </a:endParaRPr>
          </a:p>
          <a:p>
            <a:pPr marL="0" indent="0">
              <a:buNone/>
            </a:pPr>
            <a:r>
              <a:rPr lang="en-US" sz="1800" dirty="0">
                <a:latin typeface="+mn-lt"/>
              </a:rPr>
              <a:t>* Co-first authors</a:t>
            </a:r>
          </a:p>
        </p:txBody>
      </p:sp>
      <p:sp>
        <p:nvSpPr>
          <p:cNvPr id="5" name="Title 1">
            <a:extLst>
              <a:ext uri="{FF2B5EF4-FFF2-40B4-BE49-F238E27FC236}">
                <a16:creationId xmlns:a16="http://schemas.microsoft.com/office/drawing/2014/main" id="{2F52FD3B-1682-634B-8CDC-96D329C83A2A}"/>
              </a:ext>
            </a:extLst>
          </p:cNvPr>
          <p:cNvSpPr txBox="1">
            <a:spLocks/>
          </p:cNvSpPr>
          <p:nvPr/>
        </p:nvSpPr>
        <p:spPr>
          <a:xfrm>
            <a:off x="654844" y="1254804"/>
            <a:ext cx="10896600" cy="1837298"/>
          </a:xfrm>
          <a:prstGeom prst="rect">
            <a:avLst/>
          </a:prstGeom>
        </p:spPr>
        <p:txBody>
          <a:bodyPr vert="horz" wrap="square" lIns="146304" tIns="91440" rIns="146304" bIns="91440" rtlCol="0" anchor="t">
            <a:noAutofit/>
          </a:bodyPr>
          <a:lstStyle>
            <a:lvl1pPr algn="l" defTabSz="699446"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ltLang="zh-CN" dirty="0" err="1"/>
              <a:t>SocksDirect</a:t>
            </a:r>
            <a:r>
              <a:rPr lang="en-US" altLang="zh-CN" dirty="0"/>
              <a:t>: Datacenter Sockets can be Fast and Compatible</a:t>
            </a:r>
            <a:endParaRPr lang="en-US" dirty="0"/>
          </a:p>
        </p:txBody>
      </p:sp>
      <p:sp>
        <p:nvSpPr>
          <p:cNvPr id="6" name="Text Placeholder 2">
            <a:extLst>
              <a:ext uri="{FF2B5EF4-FFF2-40B4-BE49-F238E27FC236}">
                <a16:creationId xmlns:a16="http://schemas.microsoft.com/office/drawing/2014/main" id="{EAF9E4F8-2176-E241-80D5-04C5BD717216}"/>
              </a:ext>
            </a:extLst>
          </p:cNvPr>
          <p:cNvSpPr txBox="1">
            <a:spLocks/>
          </p:cNvSpPr>
          <p:nvPr/>
        </p:nvSpPr>
        <p:spPr>
          <a:xfrm>
            <a:off x="654844" y="5554662"/>
            <a:ext cx="10744200" cy="1170321"/>
          </a:xfrm>
          <a:prstGeom prst="rect">
            <a:avLst/>
          </a:prstGeom>
        </p:spPr>
        <p:txBody>
          <a:bodyPr/>
          <a:lstStyle>
            <a:lvl1pPr marL="257135" marR="0" indent="-257135" algn="l" defTabSz="699446"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51" marR="0" indent="-204783" algn="l" defTabSz="699446"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22"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493"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378"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altLang="zh-CN" sz="2400" b="1" dirty="0">
                <a:latin typeface="+mn-lt"/>
              </a:rPr>
              <a:t>Presenter: </a:t>
            </a:r>
            <a:r>
              <a:rPr lang="en-US" altLang="zh-CN" sz="2400" b="1" dirty="0" err="1">
                <a:latin typeface="+mn-lt"/>
              </a:rPr>
              <a:t>Bojie</a:t>
            </a:r>
            <a:r>
              <a:rPr lang="en-US" altLang="zh-CN" sz="2400" b="1" dirty="0">
                <a:latin typeface="+mn-lt"/>
              </a:rPr>
              <a:t> Li</a:t>
            </a:r>
          </a:p>
          <a:p>
            <a:pPr marL="0" indent="0">
              <a:buNone/>
            </a:pPr>
            <a:r>
              <a:rPr lang="en-US" altLang="zh-CN" sz="2400" dirty="0">
                <a:latin typeface="+mn-lt"/>
              </a:rPr>
              <a:t>Distributed and Parallel Software Lab, Central Software Institute, Huawei 2012 Labs</a:t>
            </a:r>
            <a:endParaRPr lang="en-US" sz="1800" dirty="0">
              <a:latin typeface="+mn-lt"/>
            </a:endParaRPr>
          </a:p>
        </p:txBody>
      </p:sp>
    </p:spTree>
    <p:extLst>
      <p:ext uri="{BB962C8B-B14F-4D97-AF65-F5344CB8AC3E}">
        <p14:creationId xmlns:p14="http://schemas.microsoft.com/office/powerpoint/2010/main" val="39486102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E172D79-E714-274E-9CC7-1F7E898902CC}"/>
              </a:ext>
            </a:extLst>
          </p:cNvPr>
          <p:cNvSpPr>
            <a:spLocks noGrp="1"/>
          </p:cNvSpPr>
          <p:nvPr>
            <p:ph type="title"/>
          </p:nvPr>
        </p:nvSpPr>
        <p:spPr/>
        <p:txBody>
          <a:bodyPr/>
          <a:lstStyle/>
          <a:p>
            <a:r>
              <a:rPr kumimoji="1" lang="en-US" altLang="zh-CN" dirty="0"/>
              <a:t>Linux Socket: from send() to </a:t>
            </a:r>
            <a:r>
              <a:rPr kumimoji="1" lang="en-US" altLang="zh-CN" dirty="0" err="1"/>
              <a:t>recv</a:t>
            </a:r>
            <a:r>
              <a:rPr kumimoji="1" lang="en-US" altLang="zh-CN" dirty="0"/>
              <a:t>()</a:t>
            </a:r>
            <a:endParaRPr kumimoji="1" lang="zh-CN" altLang="en-US" dirty="0"/>
          </a:p>
        </p:txBody>
      </p:sp>
      <p:sp>
        <p:nvSpPr>
          <p:cNvPr id="4" name="矩形 3">
            <a:extLst>
              <a:ext uri="{FF2B5EF4-FFF2-40B4-BE49-F238E27FC236}">
                <a16:creationId xmlns:a16="http://schemas.microsoft.com/office/drawing/2014/main" id="{3C0DDEE8-4761-5C46-8328-8AB2EE751DA4}"/>
              </a:ext>
            </a:extLst>
          </p:cNvPr>
          <p:cNvSpPr/>
          <p:nvPr/>
        </p:nvSpPr>
        <p:spPr bwMode="auto">
          <a:xfrm>
            <a:off x="2196860" y="1621488"/>
            <a:ext cx="2438400" cy="507776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F5AC88E6-119C-B24F-9AC3-52F67DDC6740}"/>
              </a:ext>
            </a:extLst>
          </p:cNvPr>
          <p:cNvSpPr/>
          <p:nvPr/>
        </p:nvSpPr>
        <p:spPr bwMode="auto">
          <a:xfrm>
            <a:off x="2425461" y="2692735"/>
            <a:ext cx="2057400" cy="263462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49" fontAlgn="base">
              <a:lnSpc>
                <a:spcPct val="90000"/>
              </a:lnSpc>
              <a:spcBef>
                <a:spcPct val="0"/>
              </a:spcBef>
              <a:spcAft>
                <a:spcPct val="0"/>
              </a:spcAft>
            </a:pPr>
            <a:r>
              <a:rPr kumimoji="1" lang="en-US" altLang="zh-CN" sz="1400" dirty="0">
                <a:solidFill>
                  <a:schemeClr val="tx1"/>
                </a:solidFill>
                <a:ea typeface="Segoe UI" pitchFamily="34" charset="0"/>
                <a:cs typeface="Segoe UI" pitchFamily="34" charset="0"/>
              </a:rPr>
              <a:t>OS</a:t>
            </a:r>
            <a:endParaRPr kumimoji="1" lang="zh-CN" altLang="en-US" sz="1400" dirty="0">
              <a:solidFill>
                <a:schemeClr val="tx1"/>
              </a:solidFill>
              <a:ea typeface="Segoe UI" pitchFamily="34" charset="0"/>
              <a:cs typeface="Segoe UI" pitchFamily="34" charset="0"/>
            </a:endParaRPr>
          </a:p>
        </p:txBody>
      </p:sp>
      <p:grpSp>
        <p:nvGrpSpPr>
          <p:cNvPr id="10" name="组合 9">
            <a:extLst>
              <a:ext uri="{FF2B5EF4-FFF2-40B4-BE49-F238E27FC236}">
                <a16:creationId xmlns:a16="http://schemas.microsoft.com/office/drawing/2014/main" id="{A3985357-A29E-8B47-B96C-D69D8B3E8034}"/>
              </a:ext>
            </a:extLst>
          </p:cNvPr>
          <p:cNvGrpSpPr/>
          <p:nvPr/>
        </p:nvGrpSpPr>
        <p:grpSpPr>
          <a:xfrm>
            <a:off x="2942036" y="6164263"/>
            <a:ext cx="1007424" cy="382629"/>
            <a:chOff x="5474805" y="4787345"/>
            <a:chExt cx="1007424" cy="382629"/>
          </a:xfrm>
        </p:grpSpPr>
        <p:sp>
          <p:nvSpPr>
            <p:cNvPr id="11" name="Rectangle 707">
              <a:extLst>
                <a:ext uri="{FF2B5EF4-FFF2-40B4-BE49-F238E27FC236}">
                  <a16:creationId xmlns:a16="http://schemas.microsoft.com/office/drawing/2014/main" id="{60EE2F40-A672-9C4C-AF55-D33DB765BBA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 name="Rectangle 708">
              <a:extLst>
                <a:ext uri="{FF2B5EF4-FFF2-40B4-BE49-F238E27FC236}">
                  <a16:creationId xmlns:a16="http://schemas.microsoft.com/office/drawing/2014/main" id="{34773FD7-3F8E-DD46-A1C7-AD1FC47C1D61}"/>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709">
              <a:extLst>
                <a:ext uri="{FF2B5EF4-FFF2-40B4-BE49-F238E27FC236}">
                  <a16:creationId xmlns:a16="http://schemas.microsoft.com/office/drawing/2014/main" id="{D235769C-5C1D-1B40-AEE0-502F6DA2C3B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22" name="文本框 21">
            <a:extLst>
              <a:ext uri="{FF2B5EF4-FFF2-40B4-BE49-F238E27FC236}">
                <a16:creationId xmlns:a16="http://schemas.microsoft.com/office/drawing/2014/main" id="{DC6AB9B9-7902-5743-8239-86CF16B0B3EF}"/>
              </a:ext>
            </a:extLst>
          </p:cNvPr>
          <p:cNvSpPr txBox="1"/>
          <p:nvPr/>
        </p:nvSpPr>
        <p:spPr>
          <a:xfrm>
            <a:off x="2683728" y="1112629"/>
            <a:ext cx="1512915" cy="544765"/>
          </a:xfrm>
          <a:prstGeom prst="rect">
            <a:avLst/>
          </a:prstGeom>
          <a:noFill/>
        </p:spPr>
        <p:txBody>
          <a:bodyPr wrap="none" lIns="182880" tIns="146304" rIns="182880" bIns="146304" rtlCol="0">
            <a:spAutoFit/>
          </a:bodyPr>
          <a:lstStyle/>
          <a:p>
            <a:pPr>
              <a:lnSpc>
                <a:spcPct val="90000"/>
              </a:lnSpc>
              <a:spcAft>
                <a:spcPts val="600"/>
              </a:spcAft>
            </a:pPr>
            <a:r>
              <a:rPr kumimoji="1" lang="en-US" altLang="zh-CN" dirty="0">
                <a:gradFill>
                  <a:gsLst>
                    <a:gs pos="2917">
                      <a:schemeClr val="tx1"/>
                    </a:gs>
                    <a:gs pos="30000">
                      <a:schemeClr val="tx1"/>
                    </a:gs>
                  </a:gsLst>
                  <a:lin ang="5400000" scaled="0"/>
                </a:gradFill>
              </a:rPr>
              <a:t>Sender Host</a:t>
            </a:r>
            <a:endParaRPr kumimoji="1" lang="zh-CN" altLang="en-US" dirty="0">
              <a:gradFill>
                <a:gsLst>
                  <a:gs pos="2917">
                    <a:schemeClr val="tx1"/>
                  </a:gs>
                  <a:gs pos="30000">
                    <a:schemeClr val="tx1"/>
                  </a:gs>
                </a:gsLst>
                <a:lin ang="5400000" scaled="0"/>
              </a:gradFill>
            </a:endParaRPr>
          </a:p>
        </p:txBody>
      </p:sp>
      <p:cxnSp>
        <p:nvCxnSpPr>
          <p:cNvPr id="34" name="直线箭头连接符 33">
            <a:extLst>
              <a:ext uri="{FF2B5EF4-FFF2-40B4-BE49-F238E27FC236}">
                <a16:creationId xmlns:a16="http://schemas.microsoft.com/office/drawing/2014/main" id="{53F61FB6-81AE-7C45-976A-DD2E2DE54AE1}"/>
              </a:ext>
            </a:extLst>
          </p:cNvPr>
          <p:cNvCxnSpPr>
            <a:cxnSpLocks/>
            <a:stCxn id="47" idx="2"/>
            <a:endCxn id="59" idx="0"/>
          </p:cNvCxnSpPr>
          <p:nvPr/>
        </p:nvCxnSpPr>
        <p:spPr>
          <a:xfrm>
            <a:off x="3445476" y="3397822"/>
            <a:ext cx="8685" cy="40040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矩形 170">
            <a:extLst>
              <a:ext uri="{FF2B5EF4-FFF2-40B4-BE49-F238E27FC236}">
                <a16:creationId xmlns:a16="http://schemas.microsoft.com/office/drawing/2014/main" id="{8EEFABFF-AE48-4B37-AE54-4B342A020D54}"/>
              </a:ext>
            </a:extLst>
          </p:cNvPr>
          <p:cNvSpPr/>
          <p:nvPr/>
        </p:nvSpPr>
        <p:spPr bwMode="auto">
          <a:xfrm>
            <a:off x="2868055" y="1750157"/>
            <a:ext cx="1157604" cy="263381"/>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Application</a:t>
            </a:r>
            <a:endParaRPr kumimoji="1" lang="zh-CN" altLang="en-US" sz="1200" dirty="0">
              <a:solidFill>
                <a:schemeClr val="bg1"/>
              </a:solidFill>
              <a:ea typeface="Segoe UI" pitchFamily="34" charset="0"/>
              <a:cs typeface="Segoe UI" pitchFamily="34" charset="0"/>
            </a:endParaRPr>
          </a:p>
        </p:txBody>
      </p:sp>
      <p:sp>
        <p:nvSpPr>
          <p:cNvPr id="47" name="矩形 171">
            <a:extLst>
              <a:ext uri="{FF2B5EF4-FFF2-40B4-BE49-F238E27FC236}">
                <a16:creationId xmlns:a16="http://schemas.microsoft.com/office/drawing/2014/main" id="{3EA91244-F4CA-4ECB-898B-4CF887167B26}"/>
              </a:ext>
            </a:extLst>
          </p:cNvPr>
          <p:cNvSpPr/>
          <p:nvPr/>
        </p:nvSpPr>
        <p:spPr bwMode="auto">
          <a:xfrm>
            <a:off x="2866673" y="313444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Lock</a:t>
            </a:r>
            <a:endParaRPr kumimoji="1" lang="zh-CN" altLang="en-US" sz="1400" dirty="0">
              <a:solidFill>
                <a:schemeClr val="bg1"/>
              </a:solidFill>
              <a:ea typeface="Segoe UI" pitchFamily="34" charset="0"/>
              <a:cs typeface="Segoe UI" pitchFamily="34" charset="0"/>
            </a:endParaRPr>
          </a:p>
        </p:txBody>
      </p:sp>
      <p:cxnSp>
        <p:nvCxnSpPr>
          <p:cNvPr id="48" name="直线连接符 176">
            <a:extLst>
              <a:ext uri="{FF2B5EF4-FFF2-40B4-BE49-F238E27FC236}">
                <a16:creationId xmlns:a16="http://schemas.microsoft.com/office/drawing/2014/main" id="{544ABF8B-BD7D-4ACF-9D96-F65A77370906}"/>
              </a:ext>
            </a:extLst>
          </p:cNvPr>
          <p:cNvCxnSpPr>
            <a:cxnSpLocks/>
            <a:endCxn id="47" idx="0"/>
          </p:cNvCxnSpPr>
          <p:nvPr/>
        </p:nvCxnSpPr>
        <p:spPr>
          <a:xfrm flipH="1">
            <a:off x="3445475" y="2535889"/>
            <a:ext cx="1382" cy="598552"/>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1" name="矩形 62">
            <a:extLst>
              <a:ext uri="{FF2B5EF4-FFF2-40B4-BE49-F238E27FC236}">
                <a16:creationId xmlns:a16="http://schemas.microsoft.com/office/drawing/2014/main" id="{4B690301-E1C6-42A5-86FE-EE422DC335DE}"/>
              </a:ext>
            </a:extLst>
          </p:cNvPr>
          <p:cNvSpPr/>
          <p:nvPr/>
        </p:nvSpPr>
        <p:spPr bwMode="auto">
          <a:xfrm>
            <a:off x="3573619" y="2744064"/>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send() </a:t>
            </a:r>
            <a:r>
              <a:rPr kumimoji="1" lang="en-US" altLang="zh-CN" sz="1200" dirty="0" err="1">
                <a:solidFill>
                  <a:schemeClr val="tx1"/>
                </a:solidFill>
                <a:ea typeface="Segoe UI" pitchFamily="34" charset="0"/>
                <a:cs typeface="Segoe UI" pitchFamily="34" charset="0"/>
              </a:rPr>
              <a:t>syscall</a:t>
            </a:r>
            <a:endParaRPr kumimoji="1" lang="zh-CN" altLang="en-US" sz="1200" dirty="0">
              <a:solidFill>
                <a:schemeClr val="tx1"/>
              </a:solidFill>
              <a:ea typeface="Segoe UI" pitchFamily="34" charset="0"/>
              <a:cs typeface="Segoe UI" pitchFamily="34" charset="0"/>
            </a:endParaRPr>
          </a:p>
        </p:txBody>
      </p:sp>
      <p:sp>
        <p:nvSpPr>
          <p:cNvPr id="56" name="矩形 62">
            <a:extLst>
              <a:ext uri="{FF2B5EF4-FFF2-40B4-BE49-F238E27FC236}">
                <a16:creationId xmlns:a16="http://schemas.microsoft.com/office/drawing/2014/main" id="{312D2D26-384D-0E42-974D-35D0E0E45875}"/>
              </a:ext>
            </a:extLst>
          </p:cNvPr>
          <p:cNvSpPr/>
          <p:nvPr/>
        </p:nvSpPr>
        <p:spPr bwMode="auto">
          <a:xfrm>
            <a:off x="3573619" y="3450289"/>
            <a:ext cx="1558446" cy="2709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VFS</a:t>
            </a:r>
            <a:r>
              <a:rPr kumimoji="1" lang="zh-CN" altLang="en-US" sz="1200" dirty="0">
                <a:solidFill>
                  <a:schemeClr val="tx1"/>
                </a:solidFill>
                <a:ea typeface="Segoe UI" pitchFamily="34" charset="0"/>
                <a:cs typeface="Segoe UI" pitchFamily="34" charset="0"/>
              </a:rPr>
              <a:t> </a:t>
            </a:r>
            <a:r>
              <a:rPr kumimoji="1" lang="en-US" altLang="zh-CN" sz="1200" dirty="0">
                <a:solidFill>
                  <a:schemeClr val="tx1"/>
                </a:solidFill>
                <a:ea typeface="Segoe UI" pitchFamily="34" charset="0"/>
                <a:cs typeface="Segoe UI" pitchFamily="34" charset="0"/>
              </a:rPr>
              <a:t>send</a:t>
            </a:r>
            <a:endParaRPr kumimoji="1" lang="zh-CN" altLang="en-US" sz="1200" dirty="0">
              <a:solidFill>
                <a:schemeClr val="tx1"/>
              </a:solidFill>
              <a:ea typeface="Segoe UI" pitchFamily="34" charset="0"/>
              <a:cs typeface="Segoe UI" pitchFamily="34" charset="0"/>
            </a:endParaRPr>
          </a:p>
        </p:txBody>
      </p:sp>
      <p:sp>
        <p:nvSpPr>
          <p:cNvPr id="59" name="矩形 171">
            <a:extLst>
              <a:ext uri="{FF2B5EF4-FFF2-40B4-BE49-F238E27FC236}">
                <a16:creationId xmlns:a16="http://schemas.microsoft.com/office/drawing/2014/main" id="{A1CF6FC2-2A81-644D-AE01-14FFAA3A9F3C}"/>
              </a:ext>
            </a:extLst>
          </p:cNvPr>
          <p:cNvSpPr/>
          <p:nvPr/>
        </p:nvSpPr>
        <p:spPr bwMode="auto">
          <a:xfrm>
            <a:off x="2463015" y="3798231"/>
            <a:ext cx="1982291" cy="254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100" dirty="0">
                <a:solidFill>
                  <a:schemeClr val="bg1"/>
                </a:solidFill>
                <a:ea typeface="Segoe UI" pitchFamily="34" charset="0"/>
                <a:cs typeface="Segoe UI" pitchFamily="34" charset="0"/>
              </a:rPr>
              <a:t>Copy data, allocate mem</a:t>
            </a:r>
            <a:endParaRPr kumimoji="1" lang="zh-CN" altLang="en-US" sz="1100" dirty="0">
              <a:solidFill>
                <a:schemeClr val="bg1"/>
              </a:solidFill>
              <a:ea typeface="Segoe UI" pitchFamily="34" charset="0"/>
              <a:cs typeface="Segoe UI" pitchFamily="34" charset="0"/>
            </a:endParaRPr>
          </a:p>
        </p:txBody>
      </p:sp>
      <p:sp>
        <p:nvSpPr>
          <p:cNvPr id="66" name="矩形 171">
            <a:extLst>
              <a:ext uri="{FF2B5EF4-FFF2-40B4-BE49-F238E27FC236}">
                <a16:creationId xmlns:a16="http://schemas.microsoft.com/office/drawing/2014/main" id="{B3C82DF6-C667-594D-B497-A34F14C989D3}"/>
              </a:ext>
            </a:extLst>
          </p:cNvPr>
          <p:cNvSpPr/>
          <p:nvPr/>
        </p:nvSpPr>
        <p:spPr bwMode="auto">
          <a:xfrm>
            <a:off x="2796269" y="4653364"/>
            <a:ext cx="1298415"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TCP/IP</a:t>
            </a:r>
            <a:endParaRPr kumimoji="1" lang="zh-CN" altLang="en-US" sz="1400" dirty="0">
              <a:solidFill>
                <a:schemeClr val="bg1"/>
              </a:solidFill>
              <a:ea typeface="Segoe UI" pitchFamily="34" charset="0"/>
              <a:cs typeface="Segoe UI" pitchFamily="34" charset="0"/>
            </a:endParaRPr>
          </a:p>
        </p:txBody>
      </p:sp>
      <p:cxnSp>
        <p:nvCxnSpPr>
          <p:cNvPr id="67" name="直线箭头连接符 66">
            <a:extLst>
              <a:ext uri="{FF2B5EF4-FFF2-40B4-BE49-F238E27FC236}">
                <a16:creationId xmlns:a16="http://schemas.microsoft.com/office/drawing/2014/main" id="{8B44BE6F-4D5E-774B-BC53-4C30121A3C1A}"/>
              </a:ext>
            </a:extLst>
          </p:cNvPr>
          <p:cNvCxnSpPr>
            <a:cxnSpLocks/>
            <a:stCxn id="59" idx="2"/>
            <a:endCxn id="68" idx="0"/>
          </p:cNvCxnSpPr>
          <p:nvPr/>
        </p:nvCxnSpPr>
        <p:spPr>
          <a:xfrm flipH="1">
            <a:off x="3445476" y="4052858"/>
            <a:ext cx="8685" cy="15943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矩形 62">
            <a:extLst>
              <a:ext uri="{FF2B5EF4-FFF2-40B4-BE49-F238E27FC236}">
                <a16:creationId xmlns:a16="http://schemas.microsoft.com/office/drawing/2014/main" id="{8FE3BD45-DC9D-1D4E-8923-E70217AF5540}"/>
              </a:ext>
            </a:extLst>
          </p:cNvPr>
          <p:cNvSpPr/>
          <p:nvPr/>
        </p:nvSpPr>
        <p:spPr bwMode="auto">
          <a:xfrm>
            <a:off x="2666253" y="4212288"/>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TCP</a:t>
            </a:r>
            <a:r>
              <a:rPr kumimoji="1" lang="zh-CN" altLang="en-US" sz="1200" dirty="0">
                <a:solidFill>
                  <a:schemeClr val="tx1"/>
                </a:solidFill>
                <a:ea typeface="Segoe UI" pitchFamily="34" charset="0"/>
                <a:cs typeface="Segoe UI" pitchFamily="34" charset="0"/>
              </a:rPr>
              <a:t> </a:t>
            </a:r>
            <a:r>
              <a:rPr kumimoji="1" lang="en-US" altLang="zh-CN" sz="1200" dirty="0">
                <a:solidFill>
                  <a:schemeClr val="tx1"/>
                </a:solidFill>
                <a:ea typeface="Segoe UI" pitchFamily="34" charset="0"/>
                <a:cs typeface="Segoe UI" pitchFamily="34" charset="0"/>
              </a:rPr>
              <a:t>send buffer</a:t>
            </a:r>
            <a:endParaRPr kumimoji="1" lang="zh-CN" altLang="en-US" sz="1200" dirty="0">
              <a:solidFill>
                <a:schemeClr val="tx1"/>
              </a:solidFill>
              <a:ea typeface="Segoe UI" pitchFamily="34" charset="0"/>
              <a:cs typeface="Segoe UI" pitchFamily="34" charset="0"/>
            </a:endParaRPr>
          </a:p>
        </p:txBody>
      </p:sp>
      <p:cxnSp>
        <p:nvCxnSpPr>
          <p:cNvPr id="80" name="直线箭头连接符 79">
            <a:extLst>
              <a:ext uri="{FF2B5EF4-FFF2-40B4-BE49-F238E27FC236}">
                <a16:creationId xmlns:a16="http://schemas.microsoft.com/office/drawing/2014/main" id="{8BF704FD-F9A3-FF48-97C6-0418F5EF95F1}"/>
              </a:ext>
            </a:extLst>
          </p:cNvPr>
          <p:cNvCxnSpPr>
            <a:cxnSpLocks/>
            <a:stCxn id="66" idx="2"/>
            <a:endCxn id="63" idx="0"/>
          </p:cNvCxnSpPr>
          <p:nvPr/>
        </p:nvCxnSpPr>
        <p:spPr>
          <a:xfrm>
            <a:off x="3445476" y="4916743"/>
            <a:ext cx="3160" cy="51804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矩形 62">
            <a:extLst>
              <a:ext uri="{FF2B5EF4-FFF2-40B4-BE49-F238E27FC236}">
                <a16:creationId xmlns:a16="http://schemas.microsoft.com/office/drawing/2014/main" id="{544DA4C2-A252-4349-AF20-D148D5A1AE83}"/>
              </a:ext>
            </a:extLst>
          </p:cNvPr>
          <p:cNvSpPr/>
          <p:nvPr/>
        </p:nvSpPr>
        <p:spPr bwMode="auto">
          <a:xfrm>
            <a:off x="3572238" y="5026736"/>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sp>
        <p:nvSpPr>
          <p:cNvPr id="82" name="矩形 171">
            <a:extLst>
              <a:ext uri="{FF2B5EF4-FFF2-40B4-BE49-F238E27FC236}">
                <a16:creationId xmlns:a16="http://schemas.microsoft.com/office/drawing/2014/main" id="{E5D96680-37DB-F94E-AD05-A0E0D97643B2}"/>
              </a:ext>
            </a:extLst>
          </p:cNvPr>
          <p:cNvSpPr/>
          <p:nvPr/>
        </p:nvSpPr>
        <p:spPr bwMode="auto">
          <a:xfrm>
            <a:off x="2866672" y="2348708"/>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C library</a:t>
            </a:r>
            <a:endParaRPr kumimoji="1" lang="zh-CN" altLang="en-US" sz="1400" dirty="0">
              <a:solidFill>
                <a:schemeClr val="bg1"/>
              </a:solidFill>
              <a:ea typeface="Segoe UI" pitchFamily="34" charset="0"/>
              <a:cs typeface="Segoe UI" pitchFamily="34" charset="0"/>
            </a:endParaRPr>
          </a:p>
        </p:txBody>
      </p:sp>
      <p:cxnSp>
        <p:nvCxnSpPr>
          <p:cNvPr id="83" name="直线连接符 176">
            <a:extLst>
              <a:ext uri="{FF2B5EF4-FFF2-40B4-BE49-F238E27FC236}">
                <a16:creationId xmlns:a16="http://schemas.microsoft.com/office/drawing/2014/main" id="{98D04413-94C5-124E-AB6D-650F6D42DC0D}"/>
              </a:ext>
            </a:extLst>
          </p:cNvPr>
          <p:cNvCxnSpPr>
            <a:cxnSpLocks/>
            <a:stCxn id="46" idx="2"/>
            <a:endCxn id="82" idx="0"/>
          </p:cNvCxnSpPr>
          <p:nvPr/>
        </p:nvCxnSpPr>
        <p:spPr>
          <a:xfrm flipH="1">
            <a:off x="3445476" y="2013537"/>
            <a:ext cx="1383" cy="335171"/>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4" name="矩形 62">
            <a:extLst>
              <a:ext uri="{FF2B5EF4-FFF2-40B4-BE49-F238E27FC236}">
                <a16:creationId xmlns:a16="http://schemas.microsoft.com/office/drawing/2014/main" id="{CAC253FB-409A-8E4E-9AD1-803935BD0435}"/>
              </a:ext>
            </a:extLst>
          </p:cNvPr>
          <p:cNvSpPr/>
          <p:nvPr/>
        </p:nvSpPr>
        <p:spPr bwMode="auto">
          <a:xfrm>
            <a:off x="3572236" y="2053052"/>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send() socket call</a:t>
            </a:r>
            <a:endParaRPr kumimoji="1" lang="zh-CN" altLang="en-US" sz="1200" dirty="0">
              <a:solidFill>
                <a:schemeClr val="tx1"/>
              </a:solidFill>
              <a:ea typeface="Segoe UI" pitchFamily="34" charset="0"/>
              <a:cs typeface="Segoe UI" pitchFamily="34" charset="0"/>
            </a:endParaRPr>
          </a:p>
        </p:txBody>
      </p:sp>
      <p:sp>
        <p:nvSpPr>
          <p:cNvPr id="85" name="矩形 84">
            <a:extLst>
              <a:ext uri="{FF2B5EF4-FFF2-40B4-BE49-F238E27FC236}">
                <a16:creationId xmlns:a16="http://schemas.microsoft.com/office/drawing/2014/main" id="{70BD06B7-DEC7-DE42-8B77-2BC73F4AB111}"/>
              </a:ext>
            </a:extLst>
          </p:cNvPr>
          <p:cNvSpPr/>
          <p:nvPr/>
        </p:nvSpPr>
        <p:spPr bwMode="auto">
          <a:xfrm>
            <a:off x="6663284" y="1668462"/>
            <a:ext cx="3574746" cy="503078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86" name="矩形 85">
            <a:extLst>
              <a:ext uri="{FF2B5EF4-FFF2-40B4-BE49-F238E27FC236}">
                <a16:creationId xmlns:a16="http://schemas.microsoft.com/office/drawing/2014/main" id="{AF76A268-5570-8041-B410-A88FC96819C6}"/>
              </a:ext>
            </a:extLst>
          </p:cNvPr>
          <p:cNvSpPr/>
          <p:nvPr/>
        </p:nvSpPr>
        <p:spPr bwMode="auto">
          <a:xfrm>
            <a:off x="6891884" y="2692735"/>
            <a:ext cx="2906139" cy="263462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49" fontAlgn="base">
              <a:lnSpc>
                <a:spcPct val="90000"/>
              </a:lnSpc>
              <a:spcBef>
                <a:spcPct val="0"/>
              </a:spcBef>
              <a:spcAft>
                <a:spcPct val="0"/>
              </a:spcAft>
            </a:pPr>
            <a:r>
              <a:rPr kumimoji="1" lang="en-US" altLang="zh-CN" sz="1400" dirty="0">
                <a:solidFill>
                  <a:schemeClr val="tx1"/>
                </a:solidFill>
                <a:ea typeface="Segoe UI" pitchFamily="34" charset="0"/>
                <a:cs typeface="Segoe UI" pitchFamily="34" charset="0"/>
              </a:rPr>
              <a:t>OS</a:t>
            </a:r>
            <a:endParaRPr kumimoji="1" lang="zh-CN" altLang="en-US" sz="1400" dirty="0">
              <a:solidFill>
                <a:schemeClr val="tx1"/>
              </a:solidFill>
              <a:ea typeface="Segoe UI" pitchFamily="34" charset="0"/>
              <a:cs typeface="Segoe UI" pitchFamily="34" charset="0"/>
            </a:endParaRPr>
          </a:p>
        </p:txBody>
      </p:sp>
      <p:grpSp>
        <p:nvGrpSpPr>
          <p:cNvPr id="87" name="组合 86">
            <a:extLst>
              <a:ext uri="{FF2B5EF4-FFF2-40B4-BE49-F238E27FC236}">
                <a16:creationId xmlns:a16="http://schemas.microsoft.com/office/drawing/2014/main" id="{DDBD5C00-41F5-8641-80BD-FA0C3C0BAB67}"/>
              </a:ext>
            </a:extLst>
          </p:cNvPr>
          <p:cNvGrpSpPr/>
          <p:nvPr/>
        </p:nvGrpSpPr>
        <p:grpSpPr>
          <a:xfrm>
            <a:off x="7408459" y="6164263"/>
            <a:ext cx="1007424" cy="382629"/>
            <a:chOff x="5474805" y="4787345"/>
            <a:chExt cx="1007424" cy="382629"/>
          </a:xfrm>
        </p:grpSpPr>
        <p:sp>
          <p:nvSpPr>
            <p:cNvPr id="88" name="Rectangle 707">
              <a:extLst>
                <a:ext uri="{FF2B5EF4-FFF2-40B4-BE49-F238E27FC236}">
                  <a16:creationId xmlns:a16="http://schemas.microsoft.com/office/drawing/2014/main" id="{AD59A2D0-6B17-094D-A110-A4ECA13E6CF5}"/>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9" name="Rectangle 708">
              <a:extLst>
                <a:ext uri="{FF2B5EF4-FFF2-40B4-BE49-F238E27FC236}">
                  <a16:creationId xmlns:a16="http://schemas.microsoft.com/office/drawing/2014/main" id="{33651247-9EF3-4E48-AEC0-790E86FDECD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9">
              <a:extLst>
                <a:ext uri="{FF2B5EF4-FFF2-40B4-BE49-F238E27FC236}">
                  <a16:creationId xmlns:a16="http://schemas.microsoft.com/office/drawing/2014/main" id="{4E76B3BD-383D-1F47-802D-F0B3A69A04B2}"/>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1" name="文本框 90">
            <a:extLst>
              <a:ext uri="{FF2B5EF4-FFF2-40B4-BE49-F238E27FC236}">
                <a16:creationId xmlns:a16="http://schemas.microsoft.com/office/drawing/2014/main" id="{4111E812-621C-4541-8D8B-0D1E5A667240}"/>
              </a:ext>
            </a:extLst>
          </p:cNvPr>
          <p:cNvSpPr txBox="1"/>
          <p:nvPr/>
        </p:nvSpPr>
        <p:spPr>
          <a:xfrm>
            <a:off x="7593072" y="1123846"/>
            <a:ext cx="1652504" cy="544765"/>
          </a:xfrm>
          <a:prstGeom prst="rect">
            <a:avLst/>
          </a:prstGeom>
          <a:noFill/>
        </p:spPr>
        <p:txBody>
          <a:bodyPr wrap="none" lIns="182880" tIns="146304" rIns="182880" bIns="146304" rtlCol="0">
            <a:spAutoFit/>
          </a:bodyPr>
          <a:lstStyle/>
          <a:p>
            <a:pPr>
              <a:lnSpc>
                <a:spcPct val="90000"/>
              </a:lnSpc>
              <a:spcAft>
                <a:spcPts val="600"/>
              </a:spcAft>
            </a:pPr>
            <a:r>
              <a:rPr kumimoji="1" lang="en-US" altLang="zh-CN" dirty="0">
                <a:gradFill>
                  <a:gsLst>
                    <a:gs pos="2917">
                      <a:schemeClr val="tx1"/>
                    </a:gs>
                    <a:gs pos="30000">
                      <a:schemeClr val="tx1"/>
                    </a:gs>
                  </a:gsLst>
                  <a:lin ang="5400000" scaled="0"/>
                </a:gradFill>
              </a:rPr>
              <a:t>Receiver Host</a:t>
            </a:r>
            <a:endParaRPr kumimoji="1" lang="zh-CN" altLang="en-US" dirty="0">
              <a:gradFill>
                <a:gsLst>
                  <a:gs pos="2917">
                    <a:schemeClr val="tx1"/>
                  </a:gs>
                  <a:gs pos="30000">
                    <a:schemeClr val="tx1"/>
                  </a:gs>
                </a:gsLst>
                <a:lin ang="5400000" scaled="0"/>
              </a:gradFill>
            </a:endParaRPr>
          </a:p>
        </p:txBody>
      </p:sp>
      <p:cxnSp>
        <p:nvCxnSpPr>
          <p:cNvPr id="92" name="直线箭头连接符 91">
            <a:extLst>
              <a:ext uri="{FF2B5EF4-FFF2-40B4-BE49-F238E27FC236}">
                <a16:creationId xmlns:a16="http://schemas.microsoft.com/office/drawing/2014/main" id="{473C399F-8698-254A-A9BF-DF321F057B4E}"/>
              </a:ext>
            </a:extLst>
          </p:cNvPr>
          <p:cNvCxnSpPr>
            <a:cxnSpLocks/>
            <a:stCxn id="94" idx="2"/>
            <a:endCxn id="98" idx="0"/>
          </p:cNvCxnSpPr>
          <p:nvPr/>
        </p:nvCxnSpPr>
        <p:spPr>
          <a:xfrm>
            <a:off x="8950454" y="3374089"/>
            <a:ext cx="0" cy="4066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矩形 170">
            <a:extLst>
              <a:ext uri="{FF2B5EF4-FFF2-40B4-BE49-F238E27FC236}">
                <a16:creationId xmlns:a16="http://schemas.microsoft.com/office/drawing/2014/main" id="{204C5011-DAA7-D94F-98EC-B2DDA9A28BAF}"/>
              </a:ext>
            </a:extLst>
          </p:cNvPr>
          <p:cNvSpPr/>
          <p:nvPr/>
        </p:nvSpPr>
        <p:spPr bwMode="auto">
          <a:xfrm>
            <a:off x="7792849" y="1750167"/>
            <a:ext cx="1157604" cy="263381"/>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Application</a:t>
            </a:r>
            <a:endParaRPr kumimoji="1" lang="zh-CN" altLang="en-US" sz="1200" dirty="0">
              <a:solidFill>
                <a:schemeClr val="bg1"/>
              </a:solidFill>
              <a:ea typeface="Segoe UI" pitchFamily="34" charset="0"/>
              <a:cs typeface="Segoe UI" pitchFamily="34" charset="0"/>
            </a:endParaRPr>
          </a:p>
        </p:txBody>
      </p:sp>
      <p:sp>
        <p:nvSpPr>
          <p:cNvPr id="94" name="矩形 171">
            <a:extLst>
              <a:ext uri="{FF2B5EF4-FFF2-40B4-BE49-F238E27FC236}">
                <a16:creationId xmlns:a16="http://schemas.microsoft.com/office/drawing/2014/main" id="{83354048-A755-484F-90D5-75F7226494E3}"/>
              </a:ext>
            </a:extLst>
          </p:cNvPr>
          <p:cNvSpPr/>
          <p:nvPr/>
        </p:nvSpPr>
        <p:spPr bwMode="auto">
          <a:xfrm>
            <a:off x="8371652" y="311070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Lock</a:t>
            </a:r>
            <a:endParaRPr kumimoji="1" lang="zh-CN" altLang="en-US" sz="1400" dirty="0">
              <a:solidFill>
                <a:schemeClr val="bg1"/>
              </a:solidFill>
              <a:ea typeface="Segoe UI" pitchFamily="34" charset="0"/>
              <a:cs typeface="Segoe UI" pitchFamily="34" charset="0"/>
            </a:endParaRPr>
          </a:p>
        </p:txBody>
      </p:sp>
      <p:cxnSp>
        <p:nvCxnSpPr>
          <p:cNvPr id="95" name="直线连接符 176">
            <a:extLst>
              <a:ext uri="{FF2B5EF4-FFF2-40B4-BE49-F238E27FC236}">
                <a16:creationId xmlns:a16="http://schemas.microsoft.com/office/drawing/2014/main" id="{CDE2C3D9-5590-844B-8C54-39D925C6A6DE}"/>
              </a:ext>
            </a:extLst>
          </p:cNvPr>
          <p:cNvCxnSpPr>
            <a:cxnSpLocks/>
            <a:stCxn id="104" idx="2"/>
            <a:endCxn id="94" idx="0"/>
          </p:cNvCxnSpPr>
          <p:nvPr/>
        </p:nvCxnSpPr>
        <p:spPr>
          <a:xfrm>
            <a:off x="8950455" y="2612090"/>
            <a:ext cx="1" cy="498619"/>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6" name="矩形 62">
            <a:extLst>
              <a:ext uri="{FF2B5EF4-FFF2-40B4-BE49-F238E27FC236}">
                <a16:creationId xmlns:a16="http://schemas.microsoft.com/office/drawing/2014/main" id="{E6940D0E-CCE0-7347-B500-EB0D58346AAA}"/>
              </a:ext>
            </a:extLst>
          </p:cNvPr>
          <p:cNvSpPr/>
          <p:nvPr/>
        </p:nvSpPr>
        <p:spPr bwMode="auto">
          <a:xfrm>
            <a:off x="9078598" y="2744064"/>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err="1">
                <a:solidFill>
                  <a:schemeClr val="tx1"/>
                </a:solidFill>
                <a:ea typeface="Segoe UI" pitchFamily="34" charset="0"/>
                <a:cs typeface="Segoe UI" pitchFamily="34" charset="0"/>
              </a:rPr>
              <a:t>recv</a:t>
            </a:r>
            <a:r>
              <a:rPr kumimoji="1" lang="en-US" altLang="zh-CN" sz="1200" dirty="0">
                <a:solidFill>
                  <a:schemeClr val="tx1"/>
                </a:solidFill>
                <a:ea typeface="Segoe UI" pitchFamily="34" charset="0"/>
                <a:cs typeface="Segoe UI" pitchFamily="34" charset="0"/>
              </a:rPr>
              <a:t>() </a:t>
            </a:r>
            <a:r>
              <a:rPr kumimoji="1" lang="en-US" altLang="zh-CN" sz="1200" dirty="0" err="1">
                <a:solidFill>
                  <a:schemeClr val="tx1"/>
                </a:solidFill>
                <a:ea typeface="Segoe UI" pitchFamily="34" charset="0"/>
                <a:cs typeface="Segoe UI" pitchFamily="34" charset="0"/>
              </a:rPr>
              <a:t>syscall</a:t>
            </a:r>
            <a:endParaRPr kumimoji="1" lang="zh-CN" altLang="en-US" sz="1200" dirty="0">
              <a:solidFill>
                <a:schemeClr val="tx1"/>
              </a:solidFill>
              <a:ea typeface="Segoe UI" pitchFamily="34" charset="0"/>
              <a:cs typeface="Segoe UI" pitchFamily="34" charset="0"/>
            </a:endParaRPr>
          </a:p>
        </p:txBody>
      </p:sp>
      <p:sp>
        <p:nvSpPr>
          <p:cNvPr id="97" name="矩形 62">
            <a:extLst>
              <a:ext uri="{FF2B5EF4-FFF2-40B4-BE49-F238E27FC236}">
                <a16:creationId xmlns:a16="http://schemas.microsoft.com/office/drawing/2014/main" id="{07A295D3-3A0B-CB4F-91EF-DCCC9B543CE7}"/>
              </a:ext>
            </a:extLst>
          </p:cNvPr>
          <p:cNvSpPr/>
          <p:nvPr/>
        </p:nvSpPr>
        <p:spPr bwMode="auto">
          <a:xfrm>
            <a:off x="9077215" y="3450289"/>
            <a:ext cx="1558446" cy="2709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VFS</a:t>
            </a:r>
            <a:r>
              <a:rPr kumimoji="1" lang="zh-CN" altLang="en-US" sz="1200" dirty="0">
                <a:solidFill>
                  <a:schemeClr val="tx1"/>
                </a:solidFill>
                <a:ea typeface="Segoe UI" pitchFamily="34" charset="0"/>
                <a:cs typeface="Segoe UI" pitchFamily="34" charset="0"/>
              </a:rPr>
              <a:t> </a:t>
            </a:r>
            <a:r>
              <a:rPr kumimoji="1" lang="en-US" altLang="zh-CN" sz="1200" dirty="0" err="1">
                <a:solidFill>
                  <a:schemeClr val="tx1"/>
                </a:solidFill>
                <a:ea typeface="Segoe UI" pitchFamily="34" charset="0"/>
                <a:cs typeface="Segoe UI" pitchFamily="34" charset="0"/>
              </a:rPr>
              <a:t>recv</a:t>
            </a:r>
            <a:endParaRPr kumimoji="1" lang="zh-CN" altLang="en-US" sz="1200" dirty="0">
              <a:solidFill>
                <a:schemeClr val="tx1"/>
              </a:solidFill>
              <a:ea typeface="Segoe UI" pitchFamily="34" charset="0"/>
              <a:cs typeface="Segoe UI" pitchFamily="34" charset="0"/>
            </a:endParaRPr>
          </a:p>
        </p:txBody>
      </p:sp>
      <p:sp>
        <p:nvSpPr>
          <p:cNvPr id="98" name="矩形 171">
            <a:extLst>
              <a:ext uri="{FF2B5EF4-FFF2-40B4-BE49-F238E27FC236}">
                <a16:creationId xmlns:a16="http://schemas.microsoft.com/office/drawing/2014/main" id="{1AC74740-0CF2-DD4D-B744-47D9B2B162F5}"/>
              </a:ext>
            </a:extLst>
          </p:cNvPr>
          <p:cNvSpPr/>
          <p:nvPr/>
        </p:nvSpPr>
        <p:spPr bwMode="auto">
          <a:xfrm>
            <a:off x="8371652" y="3780751"/>
            <a:ext cx="1157604" cy="43153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Copy data, free mem</a:t>
            </a:r>
            <a:endParaRPr kumimoji="1" lang="zh-CN" altLang="en-US" sz="1200" dirty="0">
              <a:solidFill>
                <a:schemeClr val="bg1"/>
              </a:solidFill>
              <a:ea typeface="Segoe UI" pitchFamily="34" charset="0"/>
              <a:cs typeface="Segoe UI" pitchFamily="34" charset="0"/>
            </a:endParaRPr>
          </a:p>
        </p:txBody>
      </p:sp>
      <p:sp>
        <p:nvSpPr>
          <p:cNvPr id="99" name="矩形 171">
            <a:extLst>
              <a:ext uri="{FF2B5EF4-FFF2-40B4-BE49-F238E27FC236}">
                <a16:creationId xmlns:a16="http://schemas.microsoft.com/office/drawing/2014/main" id="{219C8DCB-95C3-7146-A1E0-BF705CF41C13}"/>
              </a:ext>
            </a:extLst>
          </p:cNvPr>
          <p:cNvSpPr/>
          <p:nvPr/>
        </p:nvSpPr>
        <p:spPr bwMode="auto">
          <a:xfrm>
            <a:off x="7262692" y="4745690"/>
            <a:ext cx="1298415"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TCP/IP</a:t>
            </a:r>
            <a:endParaRPr kumimoji="1" lang="zh-CN" altLang="en-US" sz="1400" dirty="0">
              <a:solidFill>
                <a:schemeClr val="bg1"/>
              </a:solidFill>
              <a:ea typeface="Segoe UI" pitchFamily="34" charset="0"/>
              <a:cs typeface="Segoe UI" pitchFamily="34" charset="0"/>
            </a:endParaRPr>
          </a:p>
        </p:txBody>
      </p:sp>
      <p:cxnSp>
        <p:nvCxnSpPr>
          <p:cNvPr id="100" name="直线箭头连接符 99">
            <a:extLst>
              <a:ext uri="{FF2B5EF4-FFF2-40B4-BE49-F238E27FC236}">
                <a16:creationId xmlns:a16="http://schemas.microsoft.com/office/drawing/2014/main" id="{D916C278-999B-0047-B302-368C8B2A2352}"/>
              </a:ext>
            </a:extLst>
          </p:cNvPr>
          <p:cNvCxnSpPr>
            <a:cxnSpLocks/>
            <a:stCxn id="107" idx="2"/>
            <a:endCxn id="99" idx="0"/>
          </p:cNvCxnSpPr>
          <p:nvPr/>
        </p:nvCxnSpPr>
        <p:spPr>
          <a:xfrm>
            <a:off x="7707010" y="4212291"/>
            <a:ext cx="204888" cy="53339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矩形 62">
            <a:extLst>
              <a:ext uri="{FF2B5EF4-FFF2-40B4-BE49-F238E27FC236}">
                <a16:creationId xmlns:a16="http://schemas.microsoft.com/office/drawing/2014/main" id="{4F392856-60FA-594B-B71B-3457966C6895}"/>
              </a:ext>
            </a:extLst>
          </p:cNvPr>
          <p:cNvSpPr/>
          <p:nvPr/>
        </p:nvSpPr>
        <p:spPr bwMode="auto">
          <a:xfrm>
            <a:off x="8171231" y="4364689"/>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TCP</a:t>
            </a:r>
            <a:r>
              <a:rPr kumimoji="1" lang="zh-CN" altLang="en-US" sz="1200" dirty="0">
                <a:solidFill>
                  <a:schemeClr val="tx1"/>
                </a:solidFill>
                <a:ea typeface="Segoe UI" pitchFamily="34" charset="0"/>
                <a:cs typeface="Segoe UI" pitchFamily="34" charset="0"/>
              </a:rPr>
              <a:t> </a:t>
            </a:r>
            <a:r>
              <a:rPr kumimoji="1" lang="en-US" altLang="zh-CN" sz="1200" dirty="0" err="1">
                <a:solidFill>
                  <a:schemeClr val="tx1"/>
                </a:solidFill>
                <a:ea typeface="Segoe UI" pitchFamily="34" charset="0"/>
                <a:cs typeface="Segoe UI" pitchFamily="34" charset="0"/>
              </a:rPr>
              <a:t>recv</a:t>
            </a:r>
            <a:r>
              <a:rPr kumimoji="1" lang="en-US" altLang="zh-CN" sz="1200" dirty="0">
                <a:solidFill>
                  <a:schemeClr val="tx1"/>
                </a:solidFill>
                <a:ea typeface="Segoe UI" pitchFamily="34" charset="0"/>
                <a:cs typeface="Segoe UI" pitchFamily="34" charset="0"/>
              </a:rPr>
              <a:t> buffer</a:t>
            </a:r>
            <a:endParaRPr kumimoji="1" lang="zh-CN" altLang="en-US" sz="1200" dirty="0">
              <a:solidFill>
                <a:schemeClr val="tx1"/>
              </a:solidFill>
              <a:ea typeface="Segoe UI" pitchFamily="34" charset="0"/>
              <a:cs typeface="Segoe UI" pitchFamily="34" charset="0"/>
            </a:endParaRPr>
          </a:p>
        </p:txBody>
      </p:sp>
      <p:cxnSp>
        <p:nvCxnSpPr>
          <p:cNvPr id="102" name="直线箭头连接符 101">
            <a:extLst>
              <a:ext uri="{FF2B5EF4-FFF2-40B4-BE49-F238E27FC236}">
                <a16:creationId xmlns:a16="http://schemas.microsoft.com/office/drawing/2014/main" id="{AF3932F6-7752-FD4C-8A44-9263D1CDE934}"/>
              </a:ext>
            </a:extLst>
          </p:cNvPr>
          <p:cNvCxnSpPr>
            <a:cxnSpLocks/>
            <a:stCxn id="113" idx="2"/>
            <a:endCxn id="90" idx="0"/>
          </p:cNvCxnSpPr>
          <p:nvPr/>
        </p:nvCxnSpPr>
        <p:spPr>
          <a:xfrm>
            <a:off x="7911898" y="5783262"/>
            <a:ext cx="274" cy="38100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矩形 62">
            <a:extLst>
              <a:ext uri="{FF2B5EF4-FFF2-40B4-BE49-F238E27FC236}">
                <a16:creationId xmlns:a16="http://schemas.microsoft.com/office/drawing/2014/main" id="{2D4C2B31-F167-BF46-A8F2-FB813335B201}"/>
              </a:ext>
            </a:extLst>
          </p:cNvPr>
          <p:cNvSpPr/>
          <p:nvPr/>
        </p:nvSpPr>
        <p:spPr bwMode="auto">
          <a:xfrm>
            <a:off x="8038661" y="5050488"/>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sp>
        <p:nvSpPr>
          <p:cNvPr id="104" name="矩形 171">
            <a:extLst>
              <a:ext uri="{FF2B5EF4-FFF2-40B4-BE49-F238E27FC236}">
                <a16:creationId xmlns:a16="http://schemas.microsoft.com/office/drawing/2014/main" id="{802A5A98-512C-6E47-BEC7-9540364985D2}"/>
              </a:ext>
            </a:extLst>
          </p:cNvPr>
          <p:cNvSpPr/>
          <p:nvPr/>
        </p:nvSpPr>
        <p:spPr bwMode="auto">
          <a:xfrm>
            <a:off x="8371651" y="2348708"/>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C library</a:t>
            </a:r>
            <a:endParaRPr kumimoji="1" lang="zh-CN" altLang="en-US" sz="1400" dirty="0">
              <a:solidFill>
                <a:schemeClr val="bg1"/>
              </a:solidFill>
              <a:ea typeface="Segoe UI" pitchFamily="34" charset="0"/>
              <a:cs typeface="Segoe UI" pitchFamily="34" charset="0"/>
            </a:endParaRPr>
          </a:p>
        </p:txBody>
      </p:sp>
      <p:cxnSp>
        <p:nvCxnSpPr>
          <p:cNvPr id="105" name="直线连接符 176">
            <a:extLst>
              <a:ext uri="{FF2B5EF4-FFF2-40B4-BE49-F238E27FC236}">
                <a16:creationId xmlns:a16="http://schemas.microsoft.com/office/drawing/2014/main" id="{CAD3AF7F-B72E-0441-89F3-F302E80319FF}"/>
              </a:ext>
            </a:extLst>
          </p:cNvPr>
          <p:cNvCxnSpPr>
            <a:cxnSpLocks/>
            <a:stCxn id="93" idx="2"/>
            <a:endCxn id="104" idx="0"/>
          </p:cNvCxnSpPr>
          <p:nvPr/>
        </p:nvCxnSpPr>
        <p:spPr>
          <a:xfrm>
            <a:off x="8371651" y="2013548"/>
            <a:ext cx="578802" cy="335160"/>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6" name="矩形 62">
            <a:extLst>
              <a:ext uri="{FF2B5EF4-FFF2-40B4-BE49-F238E27FC236}">
                <a16:creationId xmlns:a16="http://schemas.microsoft.com/office/drawing/2014/main" id="{02C60F1C-11C3-3749-A60C-21ACF58BDE1A}"/>
              </a:ext>
            </a:extLst>
          </p:cNvPr>
          <p:cNvSpPr/>
          <p:nvPr/>
        </p:nvSpPr>
        <p:spPr bwMode="auto">
          <a:xfrm>
            <a:off x="9077215" y="2053052"/>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err="1">
                <a:solidFill>
                  <a:schemeClr val="tx1"/>
                </a:solidFill>
                <a:ea typeface="Segoe UI" pitchFamily="34" charset="0"/>
                <a:cs typeface="Segoe UI" pitchFamily="34" charset="0"/>
              </a:rPr>
              <a:t>recv</a:t>
            </a:r>
            <a:r>
              <a:rPr kumimoji="1" lang="en-US" altLang="zh-CN" sz="1200" dirty="0">
                <a:solidFill>
                  <a:schemeClr val="tx1"/>
                </a:solidFill>
                <a:ea typeface="Segoe UI" pitchFamily="34" charset="0"/>
                <a:cs typeface="Segoe UI" pitchFamily="34" charset="0"/>
              </a:rPr>
              <a:t>() socket call</a:t>
            </a:r>
            <a:endParaRPr kumimoji="1" lang="zh-CN" altLang="en-US" sz="1200" dirty="0">
              <a:solidFill>
                <a:schemeClr val="tx1"/>
              </a:solidFill>
              <a:ea typeface="Segoe UI" pitchFamily="34" charset="0"/>
              <a:cs typeface="Segoe UI" pitchFamily="34" charset="0"/>
            </a:endParaRPr>
          </a:p>
        </p:txBody>
      </p:sp>
      <p:cxnSp>
        <p:nvCxnSpPr>
          <p:cNvPr id="38" name="直线箭头连接符 37">
            <a:extLst>
              <a:ext uri="{FF2B5EF4-FFF2-40B4-BE49-F238E27FC236}">
                <a16:creationId xmlns:a16="http://schemas.microsoft.com/office/drawing/2014/main" id="{1CF470B1-5B2F-7E40-84CE-598004F82DE8}"/>
              </a:ext>
            </a:extLst>
          </p:cNvPr>
          <p:cNvCxnSpPr>
            <a:cxnSpLocks/>
            <a:stCxn id="13" idx="3"/>
            <a:endCxn id="90" idx="1"/>
          </p:cNvCxnSpPr>
          <p:nvPr/>
        </p:nvCxnSpPr>
        <p:spPr>
          <a:xfrm>
            <a:off x="3949461" y="6323690"/>
            <a:ext cx="345899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7" name="矩形 171">
            <a:extLst>
              <a:ext uri="{FF2B5EF4-FFF2-40B4-BE49-F238E27FC236}">
                <a16:creationId xmlns:a16="http://schemas.microsoft.com/office/drawing/2014/main" id="{3C66A86C-581C-F54E-8F8E-49E62DC7275B}"/>
              </a:ext>
            </a:extLst>
          </p:cNvPr>
          <p:cNvSpPr/>
          <p:nvPr/>
        </p:nvSpPr>
        <p:spPr bwMode="auto">
          <a:xfrm>
            <a:off x="7128208" y="3786599"/>
            <a:ext cx="1157604" cy="42569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Event Notification</a:t>
            </a:r>
            <a:endParaRPr kumimoji="1" lang="zh-CN" altLang="en-US" sz="1200" dirty="0">
              <a:solidFill>
                <a:schemeClr val="bg1"/>
              </a:solidFill>
              <a:ea typeface="Segoe UI" pitchFamily="34" charset="0"/>
              <a:cs typeface="Segoe UI" pitchFamily="34" charset="0"/>
            </a:endParaRPr>
          </a:p>
        </p:txBody>
      </p:sp>
      <p:cxnSp>
        <p:nvCxnSpPr>
          <p:cNvPr id="108" name="直线箭头连接符 107">
            <a:extLst>
              <a:ext uri="{FF2B5EF4-FFF2-40B4-BE49-F238E27FC236}">
                <a16:creationId xmlns:a16="http://schemas.microsoft.com/office/drawing/2014/main" id="{72BBF9FE-732C-D346-83B4-A7C73902ABE7}"/>
              </a:ext>
            </a:extLst>
          </p:cNvPr>
          <p:cNvCxnSpPr>
            <a:cxnSpLocks/>
            <a:stCxn id="101" idx="1"/>
            <a:endCxn id="99" idx="0"/>
          </p:cNvCxnSpPr>
          <p:nvPr/>
        </p:nvCxnSpPr>
        <p:spPr>
          <a:xfrm flipH="1">
            <a:off x="7911900" y="4490864"/>
            <a:ext cx="259331" cy="254824"/>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线箭头连接符 108">
            <a:extLst>
              <a:ext uri="{FF2B5EF4-FFF2-40B4-BE49-F238E27FC236}">
                <a16:creationId xmlns:a16="http://schemas.microsoft.com/office/drawing/2014/main" id="{352B6664-6C7D-924C-AB10-425C54FB0E68}"/>
              </a:ext>
            </a:extLst>
          </p:cNvPr>
          <p:cNvCxnSpPr>
            <a:cxnSpLocks/>
            <a:stCxn id="93" idx="2"/>
            <a:endCxn id="111" idx="0"/>
          </p:cNvCxnSpPr>
          <p:nvPr/>
        </p:nvCxnSpPr>
        <p:spPr>
          <a:xfrm flipH="1">
            <a:off x="7704706" y="2013547"/>
            <a:ext cx="666947" cy="109716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矩形 62">
            <a:extLst>
              <a:ext uri="{FF2B5EF4-FFF2-40B4-BE49-F238E27FC236}">
                <a16:creationId xmlns:a16="http://schemas.microsoft.com/office/drawing/2014/main" id="{466067BA-29F6-CA4D-9C40-87D93DE49D76}"/>
              </a:ext>
            </a:extLst>
          </p:cNvPr>
          <p:cNvSpPr/>
          <p:nvPr/>
        </p:nvSpPr>
        <p:spPr bwMode="auto">
          <a:xfrm>
            <a:off x="7081526" y="2078688"/>
            <a:ext cx="981678" cy="35973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Wakeup process</a:t>
            </a:r>
            <a:endParaRPr kumimoji="1" lang="zh-CN" altLang="en-US" sz="1200" dirty="0">
              <a:solidFill>
                <a:schemeClr val="tx1"/>
              </a:solidFill>
              <a:ea typeface="Segoe UI" pitchFamily="34" charset="0"/>
              <a:cs typeface="Segoe UI" pitchFamily="34" charset="0"/>
            </a:endParaRPr>
          </a:p>
        </p:txBody>
      </p:sp>
      <p:sp>
        <p:nvSpPr>
          <p:cNvPr id="111" name="矩形 171">
            <a:extLst>
              <a:ext uri="{FF2B5EF4-FFF2-40B4-BE49-F238E27FC236}">
                <a16:creationId xmlns:a16="http://schemas.microsoft.com/office/drawing/2014/main" id="{C09B28E3-F7B9-534F-8A03-71549D9CE796}"/>
              </a:ext>
            </a:extLst>
          </p:cNvPr>
          <p:cNvSpPr/>
          <p:nvPr/>
        </p:nvSpPr>
        <p:spPr bwMode="auto">
          <a:xfrm>
            <a:off x="7125902" y="3110707"/>
            <a:ext cx="1157604" cy="4215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Process Scheduling</a:t>
            </a:r>
            <a:endParaRPr kumimoji="1" lang="zh-CN" altLang="en-US" sz="1200" dirty="0">
              <a:solidFill>
                <a:schemeClr val="bg1"/>
              </a:solidFill>
              <a:ea typeface="Segoe UI" pitchFamily="34" charset="0"/>
              <a:cs typeface="Segoe UI" pitchFamily="34" charset="0"/>
            </a:endParaRPr>
          </a:p>
        </p:txBody>
      </p:sp>
      <p:cxnSp>
        <p:nvCxnSpPr>
          <p:cNvPr id="112" name="直线箭头连接符 111">
            <a:extLst>
              <a:ext uri="{FF2B5EF4-FFF2-40B4-BE49-F238E27FC236}">
                <a16:creationId xmlns:a16="http://schemas.microsoft.com/office/drawing/2014/main" id="{7D7D4174-A228-3244-AC21-C1C3B4AC4586}"/>
              </a:ext>
            </a:extLst>
          </p:cNvPr>
          <p:cNvCxnSpPr>
            <a:cxnSpLocks/>
            <a:stCxn id="111" idx="2"/>
            <a:endCxn id="107" idx="0"/>
          </p:cNvCxnSpPr>
          <p:nvPr/>
        </p:nvCxnSpPr>
        <p:spPr>
          <a:xfrm>
            <a:off x="7704705" y="3532287"/>
            <a:ext cx="2306" cy="254312"/>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线箭头连接符 114">
            <a:extLst>
              <a:ext uri="{FF2B5EF4-FFF2-40B4-BE49-F238E27FC236}">
                <a16:creationId xmlns:a16="http://schemas.microsoft.com/office/drawing/2014/main" id="{5F7C2C80-25BE-8541-8276-B6996C0192B5}"/>
              </a:ext>
            </a:extLst>
          </p:cNvPr>
          <p:cNvCxnSpPr>
            <a:cxnSpLocks/>
            <a:stCxn id="98" idx="2"/>
            <a:endCxn id="101" idx="0"/>
          </p:cNvCxnSpPr>
          <p:nvPr/>
        </p:nvCxnSpPr>
        <p:spPr>
          <a:xfrm flipH="1">
            <a:off x="8950455" y="4212289"/>
            <a:ext cx="1" cy="152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矩形 62">
            <a:extLst>
              <a:ext uri="{FF2B5EF4-FFF2-40B4-BE49-F238E27FC236}">
                <a16:creationId xmlns:a16="http://schemas.microsoft.com/office/drawing/2014/main" id="{51FDFE5F-B3DE-D440-BA1D-6B4C88F7B6AE}"/>
              </a:ext>
            </a:extLst>
          </p:cNvPr>
          <p:cNvSpPr/>
          <p:nvPr/>
        </p:nvSpPr>
        <p:spPr bwMode="auto">
          <a:xfrm>
            <a:off x="4955561" y="6390005"/>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cxnSp>
        <p:nvCxnSpPr>
          <p:cNvPr id="129" name="直线箭头连接符 128">
            <a:extLst>
              <a:ext uri="{FF2B5EF4-FFF2-40B4-BE49-F238E27FC236}">
                <a16:creationId xmlns:a16="http://schemas.microsoft.com/office/drawing/2014/main" id="{1CD46A00-5BA7-684C-BDD0-E438E4429FCA}"/>
              </a:ext>
            </a:extLst>
          </p:cNvPr>
          <p:cNvCxnSpPr>
            <a:cxnSpLocks/>
            <a:stCxn id="68" idx="2"/>
            <a:endCxn id="66" idx="0"/>
          </p:cNvCxnSpPr>
          <p:nvPr/>
        </p:nvCxnSpPr>
        <p:spPr>
          <a:xfrm>
            <a:off x="3445475" y="4464640"/>
            <a:ext cx="0" cy="18872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矩形 171">
            <a:extLst>
              <a:ext uri="{FF2B5EF4-FFF2-40B4-BE49-F238E27FC236}">
                <a16:creationId xmlns:a16="http://schemas.microsoft.com/office/drawing/2014/main" id="{9272CBEB-E963-4344-88FB-EA6A2605A864}"/>
              </a:ext>
            </a:extLst>
          </p:cNvPr>
          <p:cNvSpPr/>
          <p:nvPr/>
        </p:nvSpPr>
        <p:spPr bwMode="auto">
          <a:xfrm>
            <a:off x="2559846" y="5434789"/>
            <a:ext cx="1777581" cy="35750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Packet processing (</a:t>
            </a:r>
            <a:r>
              <a:rPr kumimoji="1" lang="en-US" altLang="zh-CN" sz="1200" dirty="0" err="1">
                <a:solidFill>
                  <a:schemeClr val="bg1"/>
                </a:solidFill>
                <a:ea typeface="Segoe UI" pitchFamily="34" charset="0"/>
                <a:cs typeface="Segoe UI" pitchFamily="34" charset="0"/>
              </a:rPr>
              <a:t>netfilter</a:t>
            </a:r>
            <a:r>
              <a:rPr kumimoji="1" lang="en-US" altLang="zh-CN" sz="1200" dirty="0">
                <a:solidFill>
                  <a:schemeClr val="bg1"/>
                </a:solidFill>
                <a:ea typeface="Segoe UI" pitchFamily="34" charset="0"/>
                <a:cs typeface="Segoe UI" pitchFamily="34" charset="0"/>
              </a:rPr>
              <a:t>, </a:t>
            </a:r>
            <a:r>
              <a:rPr kumimoji="1" lang="en-US" altLang="zh-CN" sz="1200" dirty="0" err="1">
                <a:solidFill>
                  <a:schemeClr val="bg1"/>
                </a:solidFill>
                <a:ea typeface="Segoe UI" pitchFamily="34" charset="0"/>
                <a:cs typeface="Segoe UI" pitchFamily="34" charset="0"/>
              </a:rPr>
              <a:t>tc</a:t>
            </a:r>
            <a:r>
              <a:rPr kumimoji="1" lang="en-US" altLang="zh-CN" sz="1200" dirty="0">
                <a:solidFill>
                  <a:schemeClr val="bg1"/>
                </a:solidFill>
                <a:ea typeface="Segoe UI" pitchFamily="34" charset="0"/>
                <a:cs typeface="Segoe UI" pitchFamily="34" charset="0"/>
              </a:rPr>
              <a:t>…)</a:t>
            </a:r>
            <a:endParaRPr kumimoji="1" lang="zh-CN" altLang="en-US" sz="1200" dirty="0">
              <a:solidFill>
                <a:schemeClr val="bg1"/>
              </a:solidFill>
              <a:ea typeface="Segoe UI" pitchFamily="34" charset="0"/>
              <a:cs typeface="Segoe UI" pitchFamily="34" charset="0"/>
            </a:endParaRPr>
          </a:p>
        </p:txBody>
      </p:sp>
      <p:cxnSp>
        <p:nvCxnSpPr>
          <p:cNvPr id="65" name="直线箭头连接符 64">
            <a:extLst>
              <a:ext uri="{FF2B5EF4-FFF2-40B4-BE49-F238E27FC236}">
                <a16:creationId xmlns:a16="http://schemas.microsoft.com/office/drawing/2014/main" id="{67B9ACED-4DCA-104C-B987-2C4889AD4C10}"/>
              </a:ext>
            </a:extLst>
          </p:cNvPr>
          <p:cNvCxnSpPr>
            <a:cxnSpLocks/>
            <a:stCxn id="63" idx="2"/>
            <a:endCxn id="13" idx="0"/>
          </p:cNvCxnSpPr>
          <p:nvPr/>
        </p:nvCxnSpPr>
        <p:spPr>
          <a:xfrm flipH="1">
            <a:off x="3445750" y="5792293"/>
            <a:ext cx="2887" cy="37197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矩形 62">
            <a:extLst>
              <a:ext uri="{FF2B5EF4-FFF2-40B4-BE49-F238E27FC236}">
                <a16:creationId xmlns:a16="http://schemas.microsoft.com/office/drawing/2014/main" id="{5EABAF26-E878-9946-A724-C6BDA7AE5558}"/>
              </a:ext>
            </a:extLst>
          </p:cNvPr>
          <p:cNvSpPr/>
          <p:nvPr/>
        </p:nvSpPr>
        <p:spPr bwMode="auto">
          <a:xfrm>
            <a:off x="3576503" y="5833289"/>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sp>
        <p:nvSpPr>
          <p:cNvPr id="113" name="矩形 171">
            <a:extLst>
              <a:ext uri="{FF2B5EF4-FFF2-40B4-BE49-F238E27FC236}">
                <a16:creationId xmlns:a16="http://schemas.microsoft.com/office/drawing/2014/main" id="{4866AEB0-E93F-224A-A28B-4FB5315C35B7}"/>
              </a:ext>
            </a:extLst>
          </p:cNvPr>
          <p:cNvSpPr/>
          <p:nvPr/>
        </p:nvSpPr>
        <p:spPr bwMode="auto">
          <a:xfrm>
            <a:off x="7023108" y="5425759"/>
            <a:ext cx="1777581" cy="35750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Packet processing (</a:t>
            </a:r>
            <a:r>
              <a:rPr kumimoji="1" lang="en-US" altLang="zh-CN" sz="1200" dirty="0" err="1">
                <a:solidFill>
                  <a:schemeClr val="bg1"/>
                </a:solidFill>
                <a:ea typeface="Segoe UI" pitchFamily="34" charset="0"/>
                <a:cs typeface="Segoe UI" pitchFamily="34" charset="0"/>
              </a:rPr>
              <a:t>netfilter</a:t>
            </a:r>
            <a:r>
              <a:rPr kumimoji="1" lang="en-US" altLang="zh-CN" sz="1200" dirty="0">
                <a:solidFill>
                  <a:schemeClr val="bg1"/>
                </a:solidFill>
                <a:ea typeface="Segoe UI" pitchFamily="34" charset="0"/>
                <a:cs typeface="Segoe UI" pitchFamily="34" charset="0"/>
              </a:rPr>
              <a:t>, </a:t>
            </a:r>
            <a:r>
              <a:rPr kumimoji="1" lang="en-US" altLang="zh-CN" sz="1200" dirty="0" err="1">
                <a:solidFill>
                  <a:schemeClr val="bg1"/>
                </a:solidFill>
                <a:ea typeface="Segoe UI" pitchFamily="34" charset="0"/>
                <a:cs typeface="Segoe UI" pitchFamily="34" charset="0"/>
              </a:rPr>
              <a:t>tc</a:t>
            </a:r>
            <a:r>
              <a:rPr kumimoji="1" lang="en-US" altLang="zh-CN" sz="1200" dirty="0">
                <a:solidFill>
                  <a:schemeClr val="bg1"/>
                </a:solidFill>
                <a:ea typeface="Segoe UI" pitchFamily="34" charset="0"/>
                <a:cs typeface="Segoe UI" pitchFamily="34" charset="0"/>
              </a:rPr>
              <a:t>…)</a:t>
            </a:r>
            <a:endParaRPr kumimoji="1" lang="zh-CN" altLang="en-US" sz="1200" dirty="0">
              <a:solidFill>
                <a:schemeClr val="bg1"/>
              </a:solidFill>
              <a:ea typeface="Segoe UI" pitchFamily="34" charset="0"/>
              <a:cs typeface="Segoe UI" pitchFamily="34" charset="0"/>
            </a:endParaRPr>
          </a:p>
        </p:txBody>
      </p:sp>
      <p:cxnSp>
        <p:nvCxnSpPr>
          <p:cNvPr id="114" name="直线箭头连接符 113">
            <a:extLst>
              <a:ext uri="{FF2B5EF4-FFF2-40B4-BE49-F238E27FC236}">
                <a16:creationId xmlns:a16="http://schemas.microsoft.com/office/drawing/2014/main" id="{9034AAEA-25F5-7A48-8C44-3DAD1E073421}"/>
              </a:ext>
            </a:extLst>
          </p:cNvPr>
          <p:cNvCxnSpPr>
            <a:cxnSpLocks/>
            <a:stCxn id="99" idx="2"/>
            <a:endCxn id="113" idx="0"/>
          </p:cNvCxnSpPr>
          <p:nvPr/>
        </p:nvCxnSpPr>
        <p:spPr>
          <a:xfrm flipH="1">
            <a:off x="7911899" y="5009069"/>
            <a:ext cx="1" cy="41668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矩形 62">
            <a:extLst>
              <a:ext uri="{FF2B5EF4-FFF2-40B4-BE49-F238E27FC236}">
                <a16:creationId xmlns:a16="http://schemas.microsoft.com/office/drawing/2014/main" id="{E96C8298-F38A-AA4E-8FBD-1E21152BEDC4}"/>
              </a:ext>
            </a:extLst>
          </p:cNvPr>
          <p:cNvSpPr/>
          <p:nvPr/>
        </p:nvSpPr>
        <p:spPr bwMode="auto">
          <a:xfrm>
            <a:off x="8038661" y="5821956"/>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9744823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Round-Trip Time Breakdown</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3481514965"/>
              </p:ext>
            </p:extLst>
          </p:nvPr>
        </p:nvGraphicFramePr>
        <p:xfrm>
          <a:off x="502444" y="1058862"/>
          <a:ext cx="11566277" cy="5843053"/>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300145114"/>
                    </a:ext>
                  </a:extLst>
                </a:gridCol>
                <a:gridCol w="2514600">
                  <a:extLst>
                    <a:ext uri="{9D8B030D-6E8A-4147-A177-3AD203B41FA5}">
                      <a16:colId xmlns:a16="http://schemas.microsoft.com/office/drawing/2014/main" val="2717142978"/>
                    </a:ext>
                  </a:extLst>
                </a:gridCol>
                <a:gridCol w="1024723">
                  <a:extLst>
                    <a:ext uri="{9D8B030D-6E8A-4147-A177-3AD203B41FA5}">
                      <a16:colId xmlns:a16="http://schemas.microsoft.com/office/drawing/2014/main" val="3738354524"/>
                    </a:ext>
                  </a:extLst>
                </a:gridCol>
                <a:gridCol w="987112">
                  <a:extLst>
                    <a:ext uri="{9D8B030D-6E8A-4147-A177-3AD203B41FA5}">
                      <a16:colId xmlns:a16="http://schemas.microsoft.com/office/drawing/2014/main" val="1173499859"/>
                    </a:ext>
                  </a:extLst>
                </a:gridCol>
                <a:gridCol w="957407">
                  <a:extLst>
                    <a:ext uri="{9D8B030D-6E8A-4147-A177-3AD203B41FA5}">
                      <a16:colId xmlns:a16="http://schemas.microsoft.com/office/drawing/2014/main" val="2526261434"/>
                    </a:ext>
                  </a:extLst>
                </a:gridCol>
                <a:gridCol w="957407">
                  <a:extLst>
                    <a:ext uri="{9D8B030D-6E8A-4147-A177-3AD203B41FA5}">
                      <a16:colId xmlns:a16="http://schemas.microsoft.com/office/drawing/2014/main" val="3250518606"/>
                    </a:ext>
                  </a:extLst>
                </a:gridCol>
                <a:gridCol w="957407">
                  <a:extLst>
                    <a:ext uri="{9D8B030D-6E8A-4147-A177-3AD203B41FA5}">
                      <a16:colId xmlns:a16="http://schemas.microsoft.com/office/drawing/2014/main" val="848529704"/>
                    </a:ext>
                  </a:extLst>
                </a:gridCol>
                <a:gridCol w="957407">
                  <a:extLst>
                    <a:ext uri="{9D8B030D-6E8A-4147-A177-3AD203B41FA5}">
                      <a16:colId xmlns:a16="http://schemas.microsoft.com/office/drawing/2014/main" val="2938188853"/>
                    </a:ext>
                  </a:extLst>
                </a:gridCol>
                <a:gridCol w="957407">
                  <a:extLst>
                    <a:ext uri="{9D8B030D-6E8A-4147-A177-3AD203B41FA5}">
                      <a16:colId xmlns:a16="http://schemas.microsoft.com/office/drawing/2014/main" val="1586388787"/>
                    </a:ext>
                  </a:extLst>
                </a:gridCol>
                <a:gridCol w="95740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 (ns)</a:t>
                      </a:r>
                      <a:endParaRPr lang="zh-CN" altLang="en-US" sz="1400" dirty="0"/>
                    </a:p>
                  </a:txBody>
                  <a:tcPr/>
                </a:tc>
                <a:tc gridSpan="2">
                  <a:txBody>
                    <a:bodyPr/>
                    <a:lstStyle/>
                    <a:p>
                      <a:r>
                        <a:rPr lang="en-US" altLang="zh-CN" sz="1400" dirty="0"/>
                        <a:t>Linux</a:t>
                      </a:r>
                      <a:endParaRPr lang="zh-CN" altLang="en-US" sz="1400" dirty="0"/>
                    </a:p>
                  </a:txBody>
                  <a:tcPr/>
                </a:tc>
                <a:tc hMerge="1">
                  <a:txBody>
                    <a:bodyPr/>
                    <a:lstStyle/>
                    <a:p>
                      <a:endParaRPr lang="zh-CN" altLang="en-US" sz="1600" dirty="0"/>
                    </a:p>
                  </a:txBody>
                  <a:tcPr/>
                </a:tc>
                <a:tc gridSpan="2">
                  <a:txBody>
                    <a:bodyPr/>
                    <a:lstStyle/>
                    <a:p>
                      <a:r>
                        <a:rPr lang="en-US" altLang="zh-CN" sz="1400" dirty="0" err="1"/>
                        <a:t>LibVMA</a:t>
                      </a:r>
                      <a:endParaRPr lang="zh-CN" altLang="en-US" sz="1400" dirty="0"/>
                    </a:p>
                  </a:txBody>
                  <a:tcPr/>
                </a:tc>
                <a:tc hMerge="1">
                  <a:txBody>
                    <a:bodyPr/>
                    <a:lstStyle/>
                    <a:p>
                      <a:endParaRPr lang="zh-CN" altLang="en-US" sz="1600" dirty="0"/>
                    </a:p>
                  </a:txBody>
                  <a:tcPr/>
                </a:tc>
                <a:tc gridSpan="2">
                  <a:txBody>
                    <a:bodyPr/>
                    <a:lstStyle/>
                    <a:p>
                      <a:r>
                        <a:rPr lang="en-US" altLang="zh-CN" sz="1400" dirty="0" err="1"/>
                        <a:t>RSocket</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200" dirty="0"/>
                        <a:t>Inter-host</a:t>
                      </a:r>
                      <a:endParaRPr lang="zh-CN" altLang="en-US" sz="1200" dirty="0"/>
                    </a:p>
                  </a:txBody>
                  <a:tcPr/>
                </a:tc>
                <a:tc>
                  <a:txBody>
                    <a:bodyPr/>
                    <a:lstStyle/>
                    <a:p>
                      <a:r>
                        <a:rPr lang="en-US" altLang="zh-CN" sz="1200" dirty="0"/>
                        <a:t>Intra-host</a:t>
                      </a:r>
                      <a:endParaRPr lang="zh-CN" altLang="en-US" sz="1200" dirty="0"/>
                    </a:p>
                  </a:txBody>
                  <a:tcPr/>
                </a:tc>
                <a:tc>
                  <a:txBody>
                    <a:bodyPr/>
                    <a:lstStyle/>
                    <a:p>
                      <a:r>
                        <a:rPr lang="en-US" altLang="zh-CN" sz="1200" dirty="0"/>
                        <a:t>Inter-host</a:t>
                      </a:r>
                      <a:endParaRPr lang="zh-CN" altLang="en-US" sz="1200" dirty="0"/>
                    </a:p>
                  </a:txBody>
                  <a:tcPr/>
                </a:tc>
                <a:tc>
                  <a:txBody>
                    <a:bodyPr/>
                    <a:lstStyle/>
                    <a:p>
                      <a:r>
                        <a:rPr lang="en-US" altLang="zh-CN" sz="1200" dirty="0"/>
                        <a:t>Intra-host</a:t>
                      </a:r>
                      <a:endParaRPr lang="zh-CN" altLang="en-US" sz="1200" dirty="0"/>
                    </a:p>
                  </a:txBody>
                  <a:tcPr/>
                </a:tc>
                <a:tc>
                  <a:txBody>
                    <a:bodyPr/>
                    <a:lstStyle/>
                    <a:p>
                      <a:r>
                        <a:rPr lang="en-US" altLang="zh-CN" sz="1200" dirty="0"/>
                        <a:t>Inter-host</a:t>
                      </a:r>
                      <a:endParaRPr lang="zh-CN" altLang="en-US" sz="1200" dirty="0"/>
                    </a:p>
                  </a:txBody>
                  <a:tcPr/>
                </a:tc>
                <a:tc>
                  <a:txBody>
                    <a:bodyPr/>
                    <a:lstStyle/>
                    <a:p>
                      <a:r>
                        <a:rPr lang="en-US" altLang="zh-CN" sz="1200" dirty="0"/>
                        <a:t>Intra-host</a:t>
                      </a:r>
                      <a:endParaRPr lang="zh-CN" altLang="en-US" sz="1200" dirty="0"/>
                    </a:p>
                  </a:txBody>
                  <a:tcPr/>
                </a:tc>
                <a:tc>
                  <a:txBody>
                    <a:bodyPr/>
                    <a:lstStyle/>
                    <a:p>
                      <a:r>
                        <a:rPr lang="en-US" altLang="zh-CN" sz="1200" dirty="0"/>
                        <a:t>Inter-host</a:t>
                      </a:r>
                      <a:endParaRPr lang="zh-CN" altLang="en-US" sz="1200" dirty="0"/>
                    </a:p>
                  </a:txBody>
                  <a:tcPr/>
                </a:tc>
                <a:tc>
                  <a:txBody>
                    <a:bodyPr/>
                    <a:lstStyle/>
                    <a:p>
                      <a:r>
                        <a:rPr lang="en-US" altLang="zh-CN" sz="1200" dirty="0"/>
                        <a:t>Intra-host</a:t>
                      </a:r>
                      <a:endParaRPr lang="zh-CN" altLang="en-US" sz="12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177</a:t>
                      </a:r>
                      <a:endParaRPr lang="zh-CN" altLang="en-US" sz="1400" b="1" dirty="0"/>
                    </a:p>
                  </a:txBody>
                  <a:tcPr/>
                </a:tc>
                <a:tc hMerge="1">
                  <a:txBody>
                    <a:bodyPr/>
                    <a:lstStyle/>
                    <a:p>
                      <a:pPr algn="ctr"/>
                      <a:endParaRPr lang="zh-CN" altLang="en-US" sz="1600" b="1" dirty="0"/>
                    </a:p>
                  </a:txBody>
                  <a:tcPr/>
                </a:tc>
                <a:tc gridSpan="2">
                  <a:txBody>
                    <a:bodyPr/>
                    <a:lstStyle/>
                    <a:p>
                      <a:pPr algn="ctr"/>
                      <a:r>
                        <a:rPr lang="en-US" altLang="zh-CN" sz="1400" b="1" dirty="0"/>
                        <a:t>209</a:t>
                      </a:r>
                      <a:endParaRPr lang="zh-CN" altLang="en-US" sz="1400" b="1" dirty="0"/>
                    </a:p>
                  </a:txBody>
                  <a:tcPr/>
                </a:tc>
                <a:tc hMerge="1">
                  <a:txBody>
                    <a:bodyPr/>
                    <a:lstStyle/>
                    <a:p>
                      <a:pPr algn="ctr"/>
                      <a:endParaRPr lang="zh-CN" altLang="en-US" sz="1600" b="1"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12</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t>Kernel crossing (</a:t>
                      </a:r>
                      <a:r>
                        <a:rPr lang="en-US" altLang="zh-CN" sz="1400" dirty="0" err="1"/>
                        <a:t>syscall</a:t>
                      </a:r>
                      <a:r>
                        <a:rPr lang="en-US" altLang="zh-CN" sz="1400" dirty="0"/>
                        <a:t>)</a:t>
                      </a:r>
                      <a:endParaRPr lang="zh-CN" altLang="en-US" sz="1400" dirty="0"/>
                    </a:p>
                  </a:txBody>
                  <a:tcPr/>
                </a:tc>
                <a:tc gridSpan="2">
                  <a:txBody>
                    <a:bodyPr/>
                    <a:lstStyle/>
                    <a:p>
                      <a:pPr algn="ctr"/>
                      <a:r>
                        <a:rPr lang="en-US" altLang="zh-CN" sz="1400" dirty="0">
                          <a:solidFill>
                            <a:srgbClr val="C00000"/>
                          </a:solidFill>
                        </a:rPr>
                        <a:t>205</a:t>
                      </a:r>
                      <a:endParaRPr lang="zh-CN" altLang="en-US" sz="1400" dirty="0">
                        <a:solidFill>
                          <a:srgbClr val="C00000"/>
                        </a:solidFill>
                      </a:endParaRPr>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t>Socket FD locking</a:t>
                      </a:r>
                      <a:endParaRPr lang="zh-CN" altLang="en-US" sz="1400" dirty="0"/>
                    </a:p>
                  </a:txBody>
                  <a:tcPr/>
                </a:tc>
                <a:tc gridSpan="2">
                  <a:txBody>
                    <a:bodyPr/>
                    <a:lstStyle/>
                    <a:p>
                      <a:pPr algn="ctr"/>
                      <a:r>
                        <a:rPr lang="en-US" altLang="zh-CN" sz="1400" dirty="0">
                          <a:solidFill>
                            <a:srgbClr val="C00000"/>
                          </a:solidFill>
                        </a:rPr>
                        <a:t>160</a:t>
                      </a:r>
                      <a:endParaRPr lang="zh-CN" altLang="en-US" sz="1400" dirty="0">
                        <a:solidFill>
                          <a:srgbClr val="C00000"/>
                        </a:solidFill>
                      </a:endParaRPr>
                    </a:p>
                  </a:txBody>
                  <a:tcPr/>
                </a:tc>
                <a:tc hMerge="1">
                  <a:txBody>
                    <a:bodyPr/>
                    <a:lstStyle/>
                    <a:p>
                      <a:pPr algn="ctr"/>
                      <a:endParaRPr lang="zh-CN" altLang="en-US" sz="1600" dirty="0"/>
                    </a:p>
                  </a:txBody>
                  <a:tcPr/>
                </a:tc>
                <a:tc gridSpan="2">
                  <a:txBody>
                    <a:bodyPr/>
                    <a:lstStyle/>
                    <a:p>
                      <a:pPr algn="ctr"/>
                      <a:r>
                        <a:rPr lang="en-US" altLang="zh-CN" sz="1400" dirty="0"/>
                        <a:t>121</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138</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2200</a:t>
                      </a:r>
                      <a:endParaRPr lang="zh-CN" altLang="en-US" sz="1400" b="1" dirty="0"/>
                    </a:p>
                  </a:txBody>
                  <a:tcPr/>
                </a:tc>
                <a:tc>
                  <a:txBody>
                    <a:bodyPr/>
                    <a:lstStyle/>
                    <a:p>
                      <a:pPr algn="ctr"/>
                      <a:r>
                        <a:rPr lang="en-US" altLang="zh-CN" sz="1400" b="1" dirty="0"/>
                        <a:t>1300</a:t>
                      </a:r>
                      <a:endParaRPr lang="zh-CN" altLang="en-US" sz="1400" b="1" dirty="0"/>
                    </a:p>
                  </a:txBody>
                  <a:tcPr/>
                </a:tc>
                <a:tc>
                  <a:txBody>
                    <a:bodyPr/>
                    <a:lstStyle/>
                    <a:p>
                      <a:pPr algn="ctr"/>
                      <a:r>
                        <a:rPr lang="en-US" altLang="zh-CN" sz="1400" b="1" dirty="0"/>
                        <a:t>1700</a:t>
                      </a:r>
                      <a:endParaRPr lang="zh-CN" altLang="en-US" sz="1400" b="1" dirty="0"/>
                    </a:p>
                  </a:txBody>
                  <a:tcPr/>
                </a:tc>
                <a:tc>
                  <a:txBody>
                    <a:bodyPr/>
                    <a:lstStyle/>
                    <a:p>
                      <a:pPr algn="ctr"/>
                      <a:r>
                        <a:rPr lang="en-US" altLang="zh-CN" sz="1400" b="1" dirty="0"/>
                        <a:t>1000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solidFill>
                            <a:srgbClr val="C00000"/>
                          </a:solidFill>
                        </a:rPr>
                        <a:t>430</a:t>
                      </a:r>
                      <a:endParaRPr lang="zh-CN" altLang="en-US" sz="1400" dirty="0">
                        <a:solidFill>
                          <a:srgbClr val="C00000"/>
                        </a:solidFill>
                      </a:endParaRPr>
                    </a:p>
                  </a:txBody>
                  <a:tcPr/>
                </a:tc>
                <a:tc hMerge="1">
                  <a:txBody>
                    <a:bodyPr/>
                    <a:lstStyle/>
                    <a:p>
                      <a:pPr algn="ctr"/>
                      <a:endParaRPr lang="zh-CN" altLang="en-US" sz="1600" dirty="0"/>
                    </a:p>
                  </a:txBody>
                  <a:tcPr/>
                </a:tc>
                <a:tc gridSpan="2">
                  <a:txBody>
                    <a:bodyPr/>
                    <a:lstStyle/>
                    <a:p>
                      <a:pPr algn="ctr"/>
                      <a:r>
                        <a:rPr lang="en-US" altLang="zh-CN" sz="1400" dirty="0"/>
                        <a:t>320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370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50</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t>TCP/IP protocol</a:t>
                      </a:r>
                      <a:endParaRPr lang="zh-CN" altLang="en-US" sz="1400" dirty="0"/>
                    </a:p>
                  </a:txBody>
                  <a:tcPr/>
                </a:tc>
                <a:tc gridSpan="2">
                  <a:txBody>
                    <a:bodyPr/>
                    <a:lstStyle/>
                    <a:p>
                      <a:pPr algn="ctr"/>
                      <a:r>
                        <a:rPr lang="en-US" altLang="zh-CN" sz="1400" dirty="0">
                          <a:solidFill>
                            <a:srgbClr val="C00000"/>
                          </a:solidFill>
                        </a:rPr>
                        <a:t>360</a:t>
                      </a:r>
                      <a:endParaRPr lang="zh-CN" altLang="en-US" sz="1400" dirty="0">
                        <a:solidFill>
                          <a:srgbClr val="C00000"/>
                        </a:solidFill>
                      </a:endParaRPr>
                    </a:p>
                  </a:txBody>
                  <a:tcPr/>
                </a:tc>
                <a:tc hMerge="1">
                  <a:txBody>
                    <a:bodyPr/>
                    <a:lstStyle/>
                    <a:p>
                      <a:pPr algn="ctr"/>
                      <a:endParaRPr lang="zh-CN" altLang="en-US" sz="1600" dirty="0"/>
                    </a:p>
                  </a:txBody>
                  <a:tcPr/>
                </a:tc>
                <a:tc gridSpan="2">
                  <a:txBody>
                    <a:bodyPr/>
                    <a:lstStyle/>
                    <a:p>
                      <a:pPr algn="ctr"/>
                      <a:r>
                        <a:rPr lang="en-US" altLang="zh-CN" sz="1400" dirty="0"/>
                        <a:t>260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t>Packet processing</a:t>
                      </a:r>
                      <a:endParaRPr lang="zh-CN" altLang="en-US" sz="1400" dirty="0"/>
                    </a:p>
                  </a:txBody>
                  <a:tcPr/>
                </a:tc>
                <a:tc>
                  <a:txBody>
                    <a:bodyPr/>
                    <a:lstStyle/>
                    <a:p>
                      <a:pPr algn="ctr"/>
                      <a:r>
                        <a:rPr lang="en-US" altLang="zh-CN" sz="1400" dirty="0">
                          <a:solidFill>
                            <a:srgbClr val="C00000"/>
                          </a:solidFill>
                        </a:rPr>
                        <a:t>500</a:t>
                      </a:r>
                      <a:endParaRPr lang="zh-CN" altLang="en-US" sz="1400" dirty="0">
                        <a:solidFill>
                          <a:srgbClr val="C00000"/>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a:t>130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rgbClr val="C00000"/>
                          </a:solidFill>
                        </a:rPr>
                        <a:t>2100</a:t>
                      </a:r>
                      <a:endParaRPr lang="zh-CN" altLang="en-US" sz="1400" dirty="0">
                        <a:solidFill>
                          <a:srgbClr val="C00000"/>
                        </a:solidFill>
                      </a:endParaRPr>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900</a:t>
                      </a:r>
                      <a:endParaRPr lang="zh-CN" altLang="en-US" sz="1400" dirty="0"/>
                    </a:p>
                  </a:txBody>
                  <a:tcPr/>
                </a:tc>
                <a:tc>
                  <a:txBody>
                    <a:bodyPr/>
                    <a:lstStyle/>
                    <a:p>
                      <a:pPr algn="ctr"/>
                      <a:r>
                        <a:rPr lang="en-US" altLang="zh-CN" sz="1400" dirty="0"/>
                        <a:t>450</a:t>
                      </a:r>
                      <a:endParaRPr lang="zh-CN" altLang="en-US" sz="1400" dirty="0"/>
                    </a:p>
                  </a:txBody>
                  <a:tcPr/>
                </a:tc>
                <a:tc>
                  <a:txBody>
                    <a:bodyPr/>
                    <a:lstStyle/>
                    <a:p>
                      <a:pPr algn="ctr"/>
                      <a:r>
                        <a:rPr lang="en-US" altLang="zh-CN" sz="1400" dirty="0"/>
                        <a:t>900</a:t>
                      </a:r>
                      <a:endParaRPr lang="zh-CN" altLang="en-US" sz="1400" dirty="0"/>
                    </a:p>
                  </a:txBody>
                  <a:tcPr/>
                </a:tc>
                <a:tc>
                  <a:txBody>
                    <a:bodyPr/>
                    <a:lstStyle/>
                    <a:p>
                      <a:pPr algn="ctr"/>
                      <a:r>
                        <a:rPr lang="en-US" altLang="zh-CN" sz="1400" dirty="0"/>
                        <a:t>450</a:t>
                      </a:r>
                      <a:endParaRPr lang="zh-CN" altLang="en-US" sz="1400" dirty="0"/>
                    </a:p>
                  </a:txBody>
                  <a:tcPr/>
                </a:tc>
                <a:tc>
                  <a:txBody>
                    <a:bodyPr/>
                    <a:lstStyle/>
                    <a:p>
                      <a:pPr algn="ctr"/>
                      <a:r>
                        <a:rPr lang="en-US" altLang="zh-CN" sz="1400" dirty="0"/>
                        <a:t>600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rgbClr val="C00000"/>
                          </a:solidFill>
                        </a:rPr>
                        <a:t>4000</a:t>
                      </a:r>
                      <a:endParaRPr lang="zh-CN" altLang="en-US" sz="1400" dirty="0">
                        <a:solidFill>
                          <a:srgbClr val="C00000"/>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rgbClr val="C00000"/>
                          </a:solidFill>
                        </a:rPr>
                        <a:t>5000</a:t>
                      </a:r>
                      <a:endParaRPr lang="zh-CN" altLang="en-US" sz="1400" dirty="0">
                        <a:solidFill>
                          <a:srgbClr val="C00000"/>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pPr algn="ctr"/>
                      <a:endParaRPr lang="zh-CN" altLang="en-US" sz="1600" dirty="0">
                        <a:solidFill>
                          <a:schemeClr val="tx1"/>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pPr algn="ctr"/>
                      <a:endParaRPr lang="zh-CN" altLang="en-US" sz="1600" dirty="0">
                        <a:solidFill>
                          <a:schemeClr val="tx1"/>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540</a:t>
                      </a:r>
                      <a:endParaRPr lang="zh-CN" altLang="en-US" sz="1400" b="1" dirty="0"/>
                    </a:p>
                  </a:txBody>
                  <a:tcPr/>
                </a:tc>
                <a:tc>
                  <a:txBody>
                    <a:bodyPr/>
                    <a:lstStyle/>
                    <a:p>
                      <a:pPr algn="ctr"/>
                      <a:r>
                        <a:rPr lang="en-US" altLang="zh-CN" sz="1400" b="1" dirty="0"/>
                        <a:t>381</a:t>
                      </a:r>
                      <a:endParaRPr lang="zh-CN" altLang="en-US" sz="1400" b="1" dirty="0"/>
                    </a:p>
                  </a:txBody>
                  <a:tcPr/>
                </a:tc>
                <a:tc>
                  <a:txBody>
                    <a:bodyPr/>
                    <a:lstStyle/>
                    <a:p>
                      <a:pPr algn="ctr"/>
                      <a:r>
                        <a:rPr lang="en-US" altLang="zh-CN" sz="1400" b="1" dirty="0"/>
                        <a:t>239</a:t>
                      </a:r>
                      <a:endParaRPr lang="zh-CN" altLang="en-US" sz="1400" b="1" dirty="0"/>
                    </a:p>
                  </a:txBody>
                  <a:tcPr/>
                </a:tc>
                <a:tc>
                  <a:txBody>
                    <a:bodyPr/>
                    <a:lstStyle/>
                    <a:p>
                      <a:pPr algn="ctr"/>
                      <a:r>
                        <a:rPr lang="en-US" altLang="zh-CN" sz="1400" b="1" dirty="0"/>
                        <a:t>212</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rgbClr val="C00000"/>
                          </a:solidFill>
                        </a:rPr>
                        <a:t>160</a:t>
                      </a:r>
                      <a:endParaRPr lang="zh-CN" altLang="en-US" sz="1400" b="0" dirty="0">
                        <a:solidFill>
                          <a:srgbClr val="C00000"/>
                        </a:solidFill>
                      </a:endParaRPr>
                    </a:p>
                  </a:txBody>
                  <a:tcPr/>
                </a:tc>
                <a:tc hMerge="1">
                  <a:txBody>
                    <a:bodyPr/>
                    <a:lstStyle/>
                    <a:p>
                      <a:pPr algn="ctr"/>
                      <a:endParaRPr lang="zh-CN" altLang="en-US" sz="1600" b="0" dirty="0"/>
                    </a:p>
                  </a:txBody>
                  <a:tcPr/>
                </a:tc>
                <a:tc gridSpan="2">
                  <a:txBody>
                    <a:bodyPr/>
                    <a:lstStyle/>
                    <a:p>
                      <a:pPr algn="ctr"/>
                      <a:r>
                        <a:rPr lang="en-US" altLang="zh-CN" sz="1400" b="0" dirty="0"/>
                        <a:t>320</a:t>
                      </a:r>
                      <a:endParaRPr lang="zh-CN" altLang="en-US" sz="1400" b="0" dirty="0"/>
                    </a:p>
                  </a:txBody>
                  <a:tcPr/>
                </a:tc>
                <a:tc hMerge="1">
                  <a:txBody>
                    <a:bodyPr/>
                    <a:lstStyle/>
                    <a:p>
                      <a:pPr algn="ctr"/>
                      <a:endParaRPr lang="zh-CN" altLang="en-US" sz="1600" b="0" dirty="0"/>
                    </a:p>
                  </a:txBody>
                  <a:tcPr/>
                </a:tc>
                <a:tc gridSpan="2">
                  <a:txBody>
                    <a:bodyPr/>
                    <a:lstStyle/>
                    <a:p>
                      <a:pPr algn="ctr"/>
                      <a:r>
                        <a:rPr lang="en-US" altLang="zh-CN" sz="1400" b="0" dirty="0"/>
                        <a:t>160</a:t>
                      </a:r>
                      <a:endParaRPr lang="zh-CN" altLang="en-US" sz="1400" b="0" dirty="0"/>
                    </a:p>
                  </a:txBody>
                  <a:tcPr/>
                </a:tc>
                <a:tc hMerge="1">
                  <a:txBody>
                    <a:bodyPr/>
                    <a:lstStyle/>
                    <a:p>
                      <a:pPr algn="ctr"/>
                      <a:endParaRPr lang="zh-CN" altLang="en-US" sz="1600" b="0" dirty="0"/>
                    </a:p>
                  </a:txBody>
                  <a:tcPr/>
                </a:tc>
                <a:tc gridSpan="2">
                  <a:txBody>
                    <a:bodyPr/>
                    <a:lstStyle/>
                    <a:p>
                      <a:pPr algn="ctr"/>
                      <a:r>
                        <a:rPr lang="en-US" altLang="zh-CN" sz="1400" b="0" dirty="0"/>
                        <a:t>13</a:t>
                      </a:r>
                      <a:endParaRPr lang="zh-CN" altLang="en-US" sz="1400" b="0" dirty="0"/>
                    </a:p>
                  </a:txBody>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21494950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2817B64-1640-5943-B074-3F3BADAE0184}"/>
              </a:ext>
            </a:extLst>
          </p:cNvPr>
          <p:cNvSpPr>
            <a:spLocks noGrp="1"/>
          </p:cNvSpPr>
          <p:nvPr>
            <p:ph type="body" sz="quarter" idx="10"/>
          </p:nvPr>
        </p:nvSpPr>
        <p:spPr>
          <a:xfrm>
            <a:off x="366168" y="1212851"/>
            <a:ext cx="11702553" cy="4468916"/>
          </a:xfrm>
        </p:spPr>
        <p:txBody>
          <a:bodyPr/>
          <a:lstStyle/>
          <a:p>
            <a:pPr marL="571500" indent="-571500">
              <a:buFont typeface="Arial" panose="020B0604020202020204" pitchFamily="34" charset="0"/>
              <a:buChar char="•"/>
            </a:pPr>
            <a:r>
              <a:rPr lang="en-US" altLang="zh-CN" sz="2400" dirty="0">
                <a:solidFill>
                  <a:schemeClr val="tx1"/>
                </a:solidFill>
              </a:rPr>
              <a:t>SIGCOMM’19 Review: I'd like to see experimental results that </a:t>
            </a:r>
            <a:r>
              <a:rPr lang="en-US" altLang="zh-CN" sz="2400" dirty="0">
                <a:solidFill>
                  <a:srgbClr val="FF0000"/>
                </a:solidFill>
              </a:rPr>
              <a:t>don't use </a:t>
            </a:r>
            <a:r>
              <a:rPr lang="en-US" altLang="zh-CN" sz="2400" dirty="0">
                <a:solidFill>
                  <a:schemeClr val="tx1"/>
                </a:solidFill>
              </a:rPr>
              <a:t>the page-remapping technique, plus more details of how this can be managed securely.</a:t>
            </a:r>
          </a:p>
          <a:p>
            <a:pPr marL="571500" indent="-571500">
              <a:buFont typeface="Arial" panose="020B0604020202020204" pitchFamily="34" charset="0"/>
              <a:buChar char="•"/>
            </a:pPr>
            <a:r>
              <a:rPr lang="en-US" altLang="zh-CN" sz="2400" dirty="0">
                <a:solidFill>
                  <a:schemeClr val="tx1"/>
                </a:solidFill>
              </a:rPr>
              <a:t>SIGCOMM’19 Review: … it fails to highlight </a:t>
            </a:r>
            <a:r>
              <a:rPr lang="en-US" altLang="zh-CN" sz="2400" dirty="0">
                <a:solidFill>
                  <a:srgbClr val="FF0000"/>
                </a:solidFill>
              </a:rPr>
              <a:t>how the various pieces to the solution contribute to the performance gains</a:t>
            </a:r>
            <a:r>
              <a:rPr lang="en-US" altLang="zh-CN" sz="2400" dirty="0">
                <a:solidFill>
                  <a:schemeClr val="tx1"/>
                </a:solidFill>
              </a:rPr>
              <a:t>. I would have liked to see the performance gains dissected in more details.</a:t>
            </a:r>
          </a:p>
          <a:p>
            <a:pPr marL="571500" indent="-571500">
              <a:buFont typeface="Arial" panose="020B0604020202020204" pitchFamily="34" charset="0"/>
              <a:buChar char="•"/>
            </a:pPr>
            <a:r>
              <a:rPr lang="en-US" altLang="zh-CN" sz="2400" dirty="0">
                <a:solidFill>
                  <a:schemeClr val="tx1"/>
                </a:solidFill>
              </a:rPr>
              <a:t>SIGCOMM’19 Review: I would expect that there are some </a:t>
            </a:r>
            <a:r>
              <a:rPr lang="en-US" altLang="zh-CN" sz="2400" dirty="0">
                <a:solidFill>
                  <a:srgbClr val="FF0000"/>
                </a:solidFill>
              </a:rPr>
              <a:t>performance vs. compatibility trade-offs </a:t>
            </a:r>
            <a:r>
              <a:rPr lang="en-US" altLang="zh-CN" sz="2400" dirty="0">
                <a:solidFill>
                  <a:schemeClr val="tx1"/>
                </a:solidFill>
              </a:rPr>
              <a:t>here but the paper fails to highlight them and quantify where certain performance gaps existing.</a:t>
            </a:r>
          </a:p>
          <a:p>
            <a:pPr marL="571500" indent="-571500">
              <a:buFont typeface="Arial" panose="020B0604020202020204" pitchFamily="34" charset="0"/>
              <a:buChar char="•"/>
            </a:pPr>
            <a:r>
              <a:rPr lang="en-US" altLang="zh-CN" sz="2400" dirty="0">
                <a:solidFill>
                  <a:schemeClr val="tx1"/>
                </a:solidFill>
              </a:rPr>
              <a:t>SIGCOMM’19 PC Meeting Summary: There's a lot of engineering work in your solution, but the evaluation doesn't let us </a:t>
            </a:r>
            <a:r>
              <a:rPr lang="en-US" altLang="zh-CN" sz="2400" dirty="0">
                <a:solidFill>
                  <a:srgbClr val="FF0000"/>
                </a:solidFill>
              </a:rPr>
              <a:t>separate the relative costs and benefits of the individual choices</a:t>
            </a:r>
            <a:r>
              <a:rPr lang="en-US" altLang="zh-CN" sz="2400" dirty="0">
                <a:solidFill>
                  <a:schemeClr val="tx1"/>
                </a:solidFill>
              </a:rPr>
              <a:t>.</a:t>
            </a:r>
          </a:p>
          <a:p>
            <a:endParaRPr kumimoji="1" lang="zh-CN" altLang="en-US" sz="2400" dirty="0"/>
          </a:p>
        </p:txBody>
      </p:sp>
      <p:sp>
        <p:nvSpPr>
          <p:cNvPr id="3" name="标题 2">
            <a:extLst>
              <a:ext uri="{FF2B5EF4-FFF2-40B4-BE49-F238E27FC236}">
                <a16:creationId xmlns:a16="http://schemas.microsoft.com/office/drawing/2014/main" id="{E9EC8EA4-2C08-D84F-A8A0-334851D4E354}"/>
              </a:ext>
            </a:extLst>
          </p:cNvPr>
          <p:cNvSpPr>
            <a:spLocks noGrp="1"/>
          </p:cNvSpPr>
          <p:nvPr>
            <p:ph type="title"/>
          </p:nvPr>
        </p:nvSpPr>
        <p:spPr/>
        <p:txBody>
          <a:bodyPr/>
          <a:lstStyle/>
          <a:p>
            <a:r>
              <a:rPr kumimoji="1" lang="en-US" altLang="zh-CN" dirty="0"/>
              <a:t>Takeaways: performance breakdown</a:t>
            </a:r>
            <a:endParaRPr kumimoji="1" lang="zh-CN" altLang="en-US" dirty="0"/>
          </a:p>
        </p:txBody>
      </p:sp>
    </p:spTree>
    <p:extLst>
      <p:ext uri="{BB962C8B-B14F-4D97-AF65-F5344CB8AC3E}">
        <p14:creationId xmlns:p14="http://schemas.microsoft.com/office/powerpoint/2010/main" val="16587678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D2B51-D7A1-4D41-8682-B94DFEDE9EF4}"/>
              </a:ext>
            </a:extLst>
          </p:cNvPr>
          <p:cNvSpPr>
            <a:spLocks noGrp="1"/>
          </p:cNvSpPr>
          <p:nvPr>
            <p:ph type="body" sz="quarter" idx="10"/>
          </p:nvPr>
        </p:nvSpPr>
        <p:spPr>
          <a:xfrm>
            <a:off x="366170" y="1212855"/>
            <a:ext cx="8777288" cy="5219891"/>
          </a:xfrm>
        </p:spPr>
        <p:txBody>
          <a:bodyPr/>
          <a:lstStyle/>
          <a:p>
            <a:r>
              <a:rPr lang="en-US" altLang="zh-CN" dirty="0">
                <a:solidFill>
                  <a:srgbClr val="0078D7"/>
                </a:solidFill>
                <a:latin typeface="Segoe UI Light" panose="020B0502040204020203" pitchFamily="34" charset="0"/>
                <a:cs typeface="Segoe UI Light" panose="020B0502040204020203" pitchFamily="34" charset="0"/>
              </a:rPr>
              <a:t>Compatibility</a:t>
            </a:r>
            <a:endParaRPr lang="en-US" dirty="0">
              <a:solidFill>
                <a:srgbClr val="0078D7"/>
              </a:solidFill>
              <a:latin typeface="Segoe UI Light" panose="020B0502040204020203" pitchFamily="34" charset="0"/>
              <a:cs typeface="Segoe UI Light" panose="020B0502040204020203" pitchFamily="34" charset="0"/>
            </a:endParaRP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Drop-in replacement, no application modification</a:t>
            </a:r>
          </a:p>
          <a:p>
            <a:r>
              <a:rPr lang="en-US" altLang="zh-CN" dirty="0">
                <a:solidFill>
                  <a:srgbClr val="0078D7"/>
                </a:solidFill>
                <a:latin typeface="Segoe UI Light" panose="020B0502040204020203" pitchFamily="34" charset="0"/>
                <a:cs typeface="Segoe UI Light" panose="020B0502040204020203" pitchFamily="34" charset="0"/>
              </a:rPr>
              <a:t>Isolation</a:t>
            </a:r>
            <a:endParaRPr lang="en-US" altLang="zh-CN" sz="2800" dirty="0">
              <a:solidFill>
                <a:srgbClr val="0078D7"/>
              </a:solidFill>
              <a:latin typeface="Segoe UI Light" panose="020B0502040204020203" pitchFamily="34" charset="0"/>
              <a:cs typeface="Segoe UI Light" panose="020B0502040204020203" pitchFamily="34" charset="0"/>
            </a:endParaRP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Security isolation among containers and applications</a:t>
            </a: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Enforce access control policies</a:t>
            </a:r>
            <a:endParaRPr lang="en-US" altLang="zh-CN" dirty="0">
              <a:solidFill>
                <a:schemeClr val="tx1"/>
              </a:solidFill>
              <a:latin typeface="Segoe UI Light" panose="020B0502040204020203" pitchFamily="34" charset="0"/>
              <a:cs typeface="Segoe UI Light" panose="020B0502040204020203" pitchFamily="34" charset="0"/>
            </a:endParaRPr>
          </a:p>
          <a:p>
            <a:r>
              <a:rPr lang="en-US" altLang="zh-CN" dirty="0">
                <a:solidFill>
                  <a:srgbClr val="0078D7"/>
                </a:solidFill>
                <a:latin typeface="Segoe UI Light" panose="020B0502040204020203" pitchFamily="34" charset="0"/>
                <a:cs typeface="Segoe UI Light" panose="020B0502040204020203" pitchFamily="34" charset="0"/>
              </a:rPr>
              <a:t>High Performance</a:t>
            </a: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High throughput</a:t>
            </a: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Low latency</a:t>
            </a: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Scalable with number of CPU cores</a:t>
            </a:r>
          </a:p>
          <a:p>
            <a:pPr marL="571486" indent="-571486">
              <a:buFont typeface="Arial" panose="020B0604020202020204" pitchFamily="34" charset="0"/>
              <a:buChar char="•"/>
            </a:pPr>
            <a:r>
              <a:rPr lang="en-US" sz="2800" strike="sngStrike" dirty="0">
                <a:solidFill>
                  <a:schemeClr val="tx1"/>
                </a:solidFill>
                <a:latin typeface="Segoe UI Light" panose="020B0502040204020203" pitchFamily="34" charset="0"/>
              </a:rPr>
              <a:t>Scalable with number of concurrent connections</a:t>
            </a:r>
          </a:p>
        </p:txBody>
      </p:sp>
      <p:sp>
        <p:nvSpPr>
          <p:cNvPr id="3" name="Title 2">
            <a:extLst>
              <a:ext uri="{FF2B5EF4-FFF2-40B4-BE49-F238E27FC236}">
                <a16:creationId xmlns:a16="http://schemas.microsoft.com/office/drawing/2014/main" id="{F9831028-7CF6-463D-BD91-7DA9CEB7B329}"/>
              </a:ext>
            </a:extLst>
          </p:cNvPr>
          <p:cNvSpPr>
            <a:spLocks noGrp="1"/>
          </p:cNvSpPr>
          <p:nvPr>
            <p:ph type="title"/>
          </p:nvPr>
        </p:nvSpPr>
        <p:spPr/>
        <p:txBody>
          <a:bodyPr/>
          <a:lstStyle/>
          <a:p>
            <a:r>
              <a:rPr lang="en-US" dirty="0" err="1">
                <a:latin typeface="Segoe UI Light" panose="020B0502040204020203" pitchFamily="34" charset="0"/>
                <a:cs typeface="Segoe UI Light" panose="020B0502040204020203" pitchFamily="34" charset="0"/>
              </a:rPr>
              <a:t>SocksDirect</a:t>
            </a:r>
            <a:r>
              <a:rPr lang="en-US" dirty="0">
                <a:latin typeface="Segoe UI Light" panose="020B0502040204020203" pitchFamily="34" charset="0"/>
                <a:cs typeface="Segoe UI Light" panose="020B0502040204020203" pitchFamily="34" charset="0"/>
              </a:rPr>
              <a:t> Design Goals</a:t>
            </a:r>
            <a:endParaRPr lang="en-US" dirty="0"/>
          </a:p>
        </p:txBody>
      </p:sp>
    </p:spTree>
    <p:extLst>
      <p:ext uri="{BB962C8B-B14F-4D97-AF65-F5344CB8AC3E}">
        <p14:creationId xmlns:p14="http://schemas.microsoft.com/office/powerpoint/2010/main" val="25696722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0DC523C6-097D-0C4B-8B17-2FE4722B3A0B}"/>
              </a:ext>
            </a:extLst>
          </p:cNvPr>
          <p:cNvSpPr>
            <a:spLocks noGrp="1"/>
          </p:cNvSpPr>
          <p:nvPr>
            <p:ph type="body" sz="quarter" idx="10"/>
          </p:nvPr>
        </p:nvSpPr>
        <p:spPr>
          <a:xfrm>
            <a:off x="366168" y="1744662"/>
            <a:ext cx="11702553" cy="4653582"/>
          </a:xfrm>
        </p:spPr>
        <p:txBody>
          <a:bodyPr/>
          <a:lstStyle/>
          <a:p>
            <a:pPr marL="342900" indent="-342900">
              <a:buFont typeface="Arial" panose="020B0604020202020204" pitchFamily="34" charset="0"/>
              <a:buChar char="•"/>
            </a:pPr>
            <a:r>
              <a:rPr lang="en-US" altLang="zh-CN" sz="2400" dirty="0">
                <a:solidFill>
                  <a:schemeClr val="tx1"/>
                </a:solidFill>
              </a:rPr>
              <a:t>NSDI’19 Review: Misleading claim. The intro says that the proposed system maintains good performance even with millions of concurrent connections, which sounds very nice. I later find out that this is for supporting </a:t>
            </a:r>
            <a:r>
              <a:rPr lang="en-US" altLang="zh-CN" sz="2400" dirty="0">
                <a:solidFill>
                  <a:srgbClr val="FF0000"/>
                </a:solidFill>
              </a:rPr>
              <a:t>millions of connections between TWO processes</a:t>
            </a:r>
            <a:r>
              <a:rPr lang="en-US" altLang="zh-CN" sz="2400" dirty="0">
                <a:solidFill>
                  <a:schemeClr val="tx1"/>
                </a:solidFill>
              </a:rPr>
              <a:t>/threads as they multiplex a single queue for communication. But why is that important? What matters in practice is to support a large number of concurrent connections with </a:t>
            </a:r>
            <a:r>
              <a:rPr lang="en-US" altLang="zh-CN" sz="2400" dirty="0">
                <a:solidFill>
                  <a:srgbClr val="FF0000"/>
                </a:solidFill>
              </a:rPr>
              <a:t>millions of remote clients</a:t>
            </a:r>
            <a:r>
              <a:rPr lang="en-US" altLang="zh-CN" sz="2400" dirty="0">
                <a:solidFill>
                  <a:schemeClr val="tx1"/>
                </a:solidFill>
              </a:rPr>
              <a:t>, where you can’t share a queue.</a:t>
            </a:r>
            <a:endParaRPr lang="en-US" altLang="zh-CN" sz="1600" dirty="0">
              <a:solidFill>
                <a:schemeClr val="tx1"/>
              </a:solidFill>
            </a:endParaRPr>
          </a:p>
          <a:p>
            <a:pPr marL="342900" indent="-342900">
              <a:buFont typeface="Arial" panose="020B0604020202020204" pitchFamily="34" charset="0"/>
              <a:buChar char="•"/>
            </a:pPr>
            <a:r>
              <a:rPr kumimoji="1" lang="en-US" altLang="zh-CN" sz="2400" dirty="0">
                <a:solidFill>
                  <a:schemeClr val="tx1"/>
                </a:solidFill>
              </a:rPr>
              <a:t>NSDI’19 Review: What is the </a:t>
            </a:r>
            <a:r>
              <a:rPr kumimoji="1" lang="en-US" altLang="zh-CN" sz="2400" dirty="0">
                <a:solidFill>
                  <a:srgbClr val="FF0000"/>
                </a:solidFill>
              </a:rPr>
              <a:t>usage scenario </a:t>
            </a:r>
            <a:r>
              <a:rPr kumimoji="1" lang="en-US" altLang="zh-CN" sz="2400" dirty="0">
                <a:solidFill>
                  <a:schemeClr val="tx1"/>
                </a:solidFill>
              </a:rPr>
              <a:t>for supporting a million simultaneous connections between two processes over RDMA? The million connections scenario is a web server scenario, which is going to have a (relatively) small number of server processes and </a:t>
            </a:r>
            <a:r>
              <a:rPr kumimoji="1" lang="en-US" altLang="zh-CN" sz="2400" dirty="0">
                <a:solidFill>
                  <a:srgbClr val="FF0000"/>
                </a:solidFill>
              </a:rPr>
              <a:t>a huge number of external clients</a:t>
            </a:r>
            <a:r>
              <a:rPr kumimoji="1" lang="en-US" altLang="zh-CN" sz="2400" dirty="0">
                <a:solidFill>
                  <a:schemeClr val="tx1"/>
                </a:solidFill>
              </a:rPr>
              <a:t>, and they will be using TCP since it's not internal to a data center.</a:t>
            </a:r>
          </a:p>
          <a:p>
            <a:pPr marL="342900" indent="-342900">
              <a:buFont typeface="Arial" panose="020B0604020202020204" pitchFamily="34" charset="0"/>
              <a:buChar char="•"/>
            </a:pPr>
            <a:r>
              <a:rPr kumimoji="1" lang="en-US" altLang="zh-CN" sz="2400" dirty="0">
                <a:solidFill>
                  <a:schemeClr val="tx1"/>
                </a:solidFill>
              </a:rPr>
              <a:t>The real problem in datacenter that </a:t>
            </a:r>
            <a:r>
              <a:rPr kumimoji="1" lang="en-US" altLang="zh-CN" sz="2400" dirty="0" err="1">
                <a:solidFill>
                  <a:schemeClr val="tx1"/>
                </a:solidFill>
              </a:rPr>
              <a:t>SocksDirect</a:t>
            </a:r>
            <a:r>
              <a:rPr kumimoji="1" lang="en-US" altLang="zh-CN" sz="2400" dirty="0">
                <a:solidFill>
                  <a:schemeClr val="tx1"/>
                </a:solidFill>
              </a:rPr>
              <a:t> did </a:t>
            </a:r>
            <a:r>
              <a:rPr kumimoji="1" lang="en-US" altLang="zh-CN" sz="2400" dirty="0">
                <a:solidFill>
                  <a:srgbClr val="FF0000"/>
                </a:solidFill>
              </a:rPr>
              <a:t>not</a:t>
            </a:r>
            <a:r>
              <a:rPr kumimoji="1" lang="en-US" altLang="zh-CN" sz="2400" dirty="0">
                <a:solidFill>
                  <a:schemeClr val="tx1"/>
                </a:solidFill>
              </a:rPr>
              <a:t> solve: one storage/DB server with thousands of storage/DB clients, where the traffic is </a:t>
            </a:r>
            <a:r>
              <a:rPr kumimoji="1" lang="en-US" altLang="zh-CN" sz="2400" dirty="0" err="1">
                <a:solidFill>
                  <a:schemeClr val="tx1"/>
                </a:solidFill>
              </a:rPr>
              <a:t>bursty</a:t>
            </a:r>
            <a:r>
              <a:rPr kumimoji="1" lang="en-US" altLang="zh-CN" sz="2400" dirty="0">
                <a:solidFill>
                  <a:schemeClr val="tx1"/>
                </a:solidFill>
              </a:rPr>
              <a:t>.</a:t>
            </a:r>
            <a:endParaRPr kumimoji="1" lang="zh-CN" altLang="en-US" sz="2400" dirty="0">
              <a:solidFill>
                <a:schemeClr val="tx1"/>
              </a:solidFill>
            </a:endParaRPr>
          </a:p>
        </p:txBody>
      </p:sp>
      <p:sp>
        <p:nvSpPr>
          <p:cNvPr id="3" name="标题 2">
            <a:extLst>
              <a:ext uri="{FF2B5EF4-FFF2-40B4-BE49-F238E27FC236}">
                <a16:creationId xmlns:a16="http://schemas.microsoft.com/office/drawing/2014/main" id="{737FAE82-9C85-0749-9171-CFF3FA640613}"/>
              </a:ext>
            </a:extLst>
          </p:cNvPr>
          <p:cNvSpPr>
            <a:spLocks noGrp="1"/>
          </p:cNvSpPr>
          <p:nvPr>
            <p:ph type="title"/>
          </p:nvPr>
        </p:nvSpPr>
        <p:spPr/>
        <p:txBody>
          <a:bodyPr/>
          <a:lstStyle/>
          <a:p>
            <a:r>
              <a:rPr kumimoji="1" lang="en-US" altLang="zh-CN" dirty="0"/>
              <a:t>Takeaways: remove unnecessary design goals which lead to a complicated design</a:t>
            </a:r>
            <a:endParaRPr kumimoji="1" lang="zh-CN" altLang="en-US" dirty="0"/>
          </a:p>
        </p:txBody>
      </p:sp>
    </p:spTree>
    <p:extLst>
      <p:ext uri="{BB962C8B-B14F-4D97-AF65-F5344CB8AC3E}">
        <p14:creationId xmlns:p14="http://schemas.microsoft.com/office/powerpoint/2010/main" val="11480193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D420125-8150-2441-A221-E23E16F552A4}"/>
              </a:ext>
            </a:extLst>
          </p:cNvPr>
          <p:cNvSpPr>
            <a:spLocks noGrp="1"/>
          </p:cNvSpPr>
          <p:nvPr>
            <p:ph type="title"/>
          </p:nvPr>
        </p:nvSpPr>
        <p:spPr/>
        <p:txBody>
          <a:bodyPr/>
          <a:lstStyle/>
          <a:p>
            <a:r>
              <a:rPr kumimoji="1" lang="en-US" altLang="zh-CN" sz="4000" dirty="0" err="1"/>
              <a:t>SocksDirect</a:t>
            </a:r>
            <a:r>
              <a:rPr kumimoji="1" lang="en-US" altLang="zh-CN" sz="4000" dirty="0"/>
              <a:t>: Fast and Compatible Socket in User Space</a:t>
            </a:r>
            <a:endParaRPr kumimoji="1" lang="zh-CN" altLang="en-US" sz="4000" dirty="0"/>
          </a:p>
        </p:txBody>
      </p:sp>
      <p:sp>
        <p:nvSpPr>
          <p:cNvPr id="5" name="Rectangle 3">
            <a:extLst>
              <a:ext uri="{FF2B5EF4-FFF2-40B4-BE49-F238E27FC236}">
                <a16:creationId xmlns:a16="http://schemas.microsoft.com/office/drawing/2014/main" id="{7782D19C-295F-2F40-A814-C5F46BAFFA22}"/>
              </a:ext>
            </a:extLst>
          </p:cNvPr>
          <p:cNvSpPr/>
          <p:nvPr/>
        </p:nvSpPr>
        <p:spPr bwMode="auto">
          <a:xfrm>
            <a:off x="2931135" y="2959520"/>
            <a:ext cx="2692738" cy="1627131"/>
          </a:xfrm>
          <a:prstGeom prst="rect">
            <a:avLst/>
          </a:prstGeom>
          <a:ln w="19050">
            <a:solidFill>
              <a:schemeClr val="tx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59388" tIns="127510" rIns="159388" bIns="127510" numCol="1" spcCol="0" rtlCol="0" fromWordArt="0" anchor="t" anchorCtr="0" forceAA="0" compatLnSpc="1">
            <a:prstTxWarp prst="textNoShape">
              <a:avLst/>
            </a:prstTxWarp>
            <a:noAutofit/>
          </a:bodyPr>
          <a:lstStyle/>
          <a:p>
            <a:pPr algn="ctr" defTabSz="812676" fontAlgn="base">
              <a:lnSpc>
                <a:spcPct val="90000"/>
              </a:lnSpc>
              <a:spcBef>
                <a:spcPct val="0"/>
              </a:spcBef>
              <a:spcAft>
                <a:spcPct val="0"/>
              </a:spcAft>
            </a:pPr>
            <a:endParaRPr lang="en-US" sz="28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4">
            <a:extLst>
              <a:ext uri="{FF2B5EF4-FFF2-40B4-BE49-F238E27FC236}">
                <a16:creationId xmlns:a16="http://schemas.microsoft.com/office/drawing/2014/main" id="{3B7A0BC7-6846-6A41-84F5-011E9EE2E311}"/>
              </a:ext>
            </a:extLst>
          </p:cNvPr>
          <p:cNvSpPr/>
          <p:nvPr/>
        </p:nvSpPr>
        <p:spPr bwMode="auto">
          <a:xfrm>
            <a:off x="7030924" y="3006581"/>
            <a:ext cx="2733631" cy="1628505"/>
          </a:xfrm>
          <a:prstGeom prst="rect">
            <a:avLst/>
          </a:prstGeom>
          <a:ln w="19050">
            <a:solidFill>
              <a:schemeClr val="tx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59388" tIns="127510" rIns="159388" bIns="127510" numCol="1" spcCol="0" rtlCol="0" fromWordArt="0" anchor="t" anchorCtr="0" forceAA="0" compatLnSpc="1">
            <a:prstTxWarp prst="textNoShape">
              <a:avLst/>
            </a:prstTxWarp>
            <a:noAutofit/>
          </a:bodyPr>
          <a:lstStyle/>
          <a:p>
            <a:pPr algn="ctr" defTabSz="812676" fontAlgn="base">
              <a:lnSpc>
                <a:spcPct val="90000"/>
              </a:lnSpc>
              <a:spcBef>
                <a:spcPct val="0"/>
              </a:spcBef>
              <a:spcAft>
                <a:spcPct val="0"/>
              </a:spcAft>
            </a:pPr>
            <a:endParaRPr lang="en-US" sz="28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5">
            <a:extLst>
              <a:ext uri="{FF2B5EF4-FFF2-40B4-BE49-F238E27FC236}">
                <a16:creationId xmlns:a16="http://schemas.microsoft.com/office/drawing/2014/main" id="{F27208EE-1C65-A04E-8DAC-3FF9D4CB1E02}"/>
              </a:ext>
            </a:extLst>
          </p:cNvPr>
          <p:cNvSpPr txBox="1"/>
          <p:nvPr/>
        </p:nvSpPr>
        <p:spPr>
          <a:xfrm>
            <a:off x="3032513" y="2877636"/>
            <a:ext cx="1105630" cy="479110"/>
          </a:xfrm>
          <a:prstGeom prst="rect">
            <a:avLst/>
          </a:prstGeom>
          <a:noFill/>
        </p:spPr>
        <p:txBody>
          <a:bodyPr wrap="none" lIns="159388" tIns="127510" rIns="159388" bIns="127510" rtlCol="0">
            <a:spAutoFit/>
          </a:bodyPr>
          <a:lstStyle/>
          <a:p>
            <a:pPr>
              <a:lnSpc>
                <a:spcPct val="90000"/>
              </a:lnSpc>
              <a:spcAft>
                <a:spcPts val="523"/>
              </a:spcAft>
            </a:pPr>
            <a:r>
              <a:rPr lang="en-US" altLang="zh-CN" sz="1600" dirty="0">
                <a:gradFill>
                  <a:gsLst>
                    <a:gs pos="2917">
                      <a:schemeClr val="tx1"/>
                    </a:gs>
                    <a:gs pos="30000">
                      <a:schemeClr val="tx1"/>
                    </a:gs>
                  </a:gsLst>
                  <a:lin ang="5400000" scaled="0"/>
                </a:gradFill>
              </a:rPr>
              <a:t>Process 1</a:t>
            </a:r>
            <a:endParaRPr lang="en-US" sz="1600" dirty="0">
              <a:gradFill>
                <a:gsLst>
                  <a:gs pos="2917">
                    <a:schemeClr val="tx1"/>
                  </a:gs>
                  <a:gs pos="30000">
                    <a:schemeClr val="tx1"/>
                  </a:gs>
                </a:gsLst>
                <a:lin ang="5400000" scaled="0"/>
              </a:gradFill>
            </a:endParaRPr>
          </a:p>
        </p:txBody>
      </p:sp>
      <p:sp>
        <p:nvSpPr>
          <p:cNvPr id="8" name="TextBox 6">
            <a:extLst>
              <a:ext uri="{FF2B5EF4-FFF2-40B4-BE49-F238E27FC236}">
                <a16:creationId xmlns:a16="http://schemas.microsoft.com/office/drawing/2014/main" id="{514A2394-30CA-DC40-8353-D559F332921F}"/>
              </a:ext>
            </a:extLst>
          </p:cNvPr>
          <p:cNvSpPr txBox="1"/>
          <p:nvPr/>
        </p:nvSpPr>
        <p:spPr>
          <a:xfrm>
            <a:off x="6964514" y="2940173"/>
            <a:ext cx="1105630" cy="479110"/>
          </a:xfrm>
          <a:prstGeom prst="rect">
            <a:avLst/>
          </a:prstGeom>
          <a:noFill/>
        </p:spPr>
        <p:txBody>
          <a:bodyPr wrap="none" lIns="159388" tIns="127510" rIns="159388" bIns="127510" rtlCol="0">
            <a:spAutoFit/>
          </a:bodyPr>
          <a:lstStyle/>
          <a:p>
            <a:pPr>
              <a:lnSpc>
                <a:spcPct val="90000"/>
              </a:lnSpc>
              <a:spcAft>
                <a:spcPts val="523"/>
              </a:spcAft>
            </a:pPr>
            <a:r>
              <a:rPr lang="en-US" altLang="zh-CN" sz="1600" dirty="0">
                <a:gradFill>
                  <a:gsLst>
                    <a:gs pos="2917">
                      <a:schemeClr val="tx1"/>
                    </a:gs>
                    <a:gs pos="30000">
                      <a:schemeClr val="tx1"/>
                    </a:gs>
                  </a:gsLst>
                  <a:lin ang="5400000" scaled="0"/>
                </a:gradFill>
              </a:rPr>
              <a:t>Process 2</a:t>
            </a:r>
            <a:endParaRPr lang="en-US" sz="1600" dirty="0">
              <a:gradFill>
                <a:gsLst>
                  <a:gs pos="2917">
                    <a:schemeClr val="tx1"/>
                  </a:gs>
                  <a:gs pos="30000">
                    <a:schemeClr val="tx1"/>
                  </a:gs>
                </a:gsLst>
                <a:lin ang="5400000" scaled="0"/>
              </a:gradFill>
            </a:endParaRPr>
          </a:p>
        </p:txBody>
      </p:sp>
      <p:sp>
        <p:nvSpPr>
          <p:cNvPr id="9" name="Rectangle 8">
            <a:extLst>
              <a:ext uri="{FF2B5EF4-FFF2-40B4-BE49-F238E27FC236}">
                <a16:creationId xmlns:a16="http://schemas.microsoft.com/office/drawing/2014/main" id="{49575CFD-4156-2C49-B690-8A491D668FFC}"/>
              </a:ext>
            </a:extLst>
          </p:cNvPr>
          <p:cNvSpPr/>
          <p:nvPr/>
        </p:nvSpPr>
        <p:spPr bwMode="auto">
          <a:xfrm>
            <a:off x="3318139" y="3214731"/>
            <a:ext cx="1774440" cy="2649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gradFill>
                  <a:gsLst>
                    <a:gs pos="0">
                      <a:srgbClr val="FFFFFF"/>
                    </a:gs>
                    <a:gs pos="100000">
                      <a:srgbClr val="FFFFFF"/>
                    </a:gs>
                  </a:gsLst>
                  <a:lin ang="5400000" scaled="0"/>
                </a:gradFill>
                <a:ea typeface="Segoe UI" pitchFamily="34" charset="0"/>
                <a:cs typeface="Segoe UI" pitchFamily="34" charset="0"/>
              </a:rPr>
              <a:t>Event queue</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4E8EA66D-0497-AD43-B332-9C6801D06405}"/>
              </a:ext>
            </a:extLst>
          </p:cNvPr>
          <p:cNvSpPr/>
          <p:nvPr/>
        </p:nvSpPr>
        <p:spPr bwMode="auto">
          <a:xfrm>
            <a:off x="3318139" y="4210900"/>
            <a:ext cx="1774440" cy="264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sz="1600" dirty="0">
                <a:gradFill>
                  <a:gsLst>
                    <a:gs pos="0">
                      <a:srgbClr val="FFFFFF"/>
                    </a:gs>
                    <a:gs pos="100000">
                      <a:srgbClr val="FFFFFF"/>
                    </a:gs>
                  </a:gsLst>
                  <a:lin ang="5400000" scaled="0"/>
                </a:gradFill>
                <a:ea typeface="Segoe UI" pitchFamily="34" charset="0"/>
                <a:cs typeface="Segoe UI" pitchFamily="34" charset="0"/>
              </a:rPr>
              <a:t>Request queue</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3C8E6452-C159-D343-BF9F-51C8B0E6BF1D}"/>
              </a:ext>
            </a:extLst>
          </p:cNvPr>
          <p:cNvSpPr/>
          <p:nvPr/>
        </p:nvSpPr>
        <p:spPr bwMode="auto">
          <a:xfrm>
            <a:off x="3329602" y="3679610"/>
            <a:ext cx="1762979" cy="26495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gradFill>
                  <a:gsLst>
                    <a:gs pos="0">
                      <a:srgbClr val="FFFFFF"/>
                    </a:gs>
                    <a:gs pos="100000">
                      <a:srgbClr val="FFFFFF"/>
                    </a:gs>
                  </a:gsLst>
                  <a:lin ang="5400000" scaled="0"/>
                </a:gradFill>
                <a:ea typeface="Segoe UI" pitchFamily="34" charset="0"/>
                <a:cs typeface="Segoe UI" pitchFamily="34" charset="0"/>
              </a:rPr>
              <a:t>Application</a:t>
            </a:r>
            <a:endParaRPr lang="en-US" dirty="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2">
            <a:extLst>
              <a:ext uri="{FF2B5EF4-FFF2-40B4-BE49-F238E27FC236}">
                <a16:creationId xmlns:a16="http://schemas.microsoft.com/office/drawing/2014/main" id="{47FEAC9F-C5E9-2F43-AE51-6D05382EC77C}"/>
              </a:ext>
            </a:extLst>
          </p:cNvPr>
          <p:cNvCxnSpPr>
            <a:cxnSpLocks/>
          </p:cNvCxnSpPr>
          <p:nvPr/>
        </p:nvCxnSpPr>
        <p:spPr>
          <a:xfrm>
            <a:off x="2166670" y="4917117"/>
            <a:ext cx="7936974" cy="0"/>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5">
            <a:extLst>
              <a:ext uri="{FF2B5EF4-FFF2-40B4-BE49-F238E27FC236}">
                <a16:creationId xmlns:a16="http://schemas.microsoft.com/office/drawing/2014/main" id="{99B043F4-4B23-724F-B353-2ADF0F227477}"/>
              </a:ext>
            </a:extLst>
          </p:cNvPr>
          <p:cNvSpPr txBox="1"/>
          <p:nvPr/>
        </p:nvSpPr>
        <p:spPr>
          <a:xfrm>
            <a:off x="2069110" y="4513699"/>
            <a:ext cx="1363841" cy="506809"/>
          </a:xfrm>
          <a:prstGeom prst="rect">
            <a:avLst/>
          </a:prstGeom>
          <a:noFill/>
        </p:spPr>
        <p:txBody>
          <a:bodyPr wrap="none" lIns="159388" tIns="127510" rIns="159388" bIns="127510" rtlCol="0">
            <a:spAutoFit/>
          </a:bodyPr>
          <a:lstStyle/>
          <a:p>
            <a:pPr>
              <a:lnSpc>
                <a:spcPct val="90000"/>
              </a:lnSpc>
              <a:spcAft>
                <a:spcPts val="523"/>
              </a:spcAft>
            </a:pPr>
            <a:r>
              <a:rPr lang="en-US" altLang="zh-CN" dirty="0">
                <a:gradFill>
                  <a:gsLst>
                    <a:gs pos="2917">
                      <a:schemeClr val="tx1"/>
                    </a:gs>
                    <a:gs pos="30000">
                      <a:schemeClr val="tx1"/>
                    </a:gs>
                  </a:gsLst>
                  <a:lin ang="5400000" scaled="0"/>
                </a:gradFill>
              </a:rPr>
              <a:t>User Mode</a:t>
            </a:r>
            <a:endParaRPr lang="en-US" dirty="0">
              <a:gradFill>
                <a:gsLst>
                  <a:gs pos="2917">
                    <a:schemeClr val="tx1"/>
                  </a:gs>
                  <a:gs pos="30000">
                    <a:schemeClr val="tx1"/>
                  </a:gs>
                </a:gsLst>
                <a:lin ang="5400000" scaled="0"/>
              </a:gradFill>
            </a:endParaRPr>
          </a:p>
        </p:txBody>
      </p:sp>
      <p:sp>
        <p:nvSpPr>
          <p:cNvPr id="15" name="TextBox 16">
            <a:extLst>
              <a:ext uri="{FF2B5EF4-FFF2-40B4-BE49-F238E27FC236}">
                <a16:creationId xmlns:a16="http://schemas.microsoft.com/office/drawing/2014/main" id="{5910B042-F859-5C42-BAD9-75F77B3B414A}"/>
              </a:ext>
            </a:extLst>
          </p:cNvPr>
          <p:cNvSpPr txBox="1"/>
          <p:nvPr/>
        </p:nvSpPr>
        <p:spPr>
          <a:xfrm>
            <a:off x="2064642" y="4939338"/>
            <a:ext cx="1532798" cy="506809"/>
          </a:xfrm>
          <a:prstGeom prst="rect">
            <a:avLst/>
          </a:prstGeom>
          <a:noFill/>
        </p:spPr>
        <p:txBody>
          <a:bodyPr wrap="none" lIns="159388" tIns="127510" rIns="159388" bIns="127510" rtlCol="0">
            <a:spAutoFit/>
          </a:bodyPr>
          <a:lstStyle/>
          <a:p>
            <a:pPr>
              <a:lnSpc>
                <a:spcPct val="90000"/>
              </a:lnSpc>
              <a:spcAft>
                <a:spcPts val="523"/>
              </a:spcAft>
            </a:pPr>
            <a:r>
              <a:rPr lang="en-US" altLang="zh-CN" dirty="0">
                <a:gradFill>
                  <a:gsLst>
                    <a:gs pos="2917">
                      <a:schemeClr val="tx1"/>
                    </a:gs>
                    <a:gs pos="30000">
                      <a:schemeClr val="tx1"/>
                    </a:gs>
                  </a:gsLst>
                  <a:lin ang="5400000" scaled="0"/>
                </a:gradFill>
              </a:rPr>
              <a:t>Kernel Mode</a:t>
            </a:r>
            <a:endParaRPr lang="en-US" dirty="0">
              <a:gradFill>
                <a:gsLst>
                  <a:gs pos="2917">
                    <a:schemeClr val="tx1"/>
                  </a:gs>
                  <a:gs pos="30000">
                    <a:schemeClr val="tx1"/>
                  </a:gs>
                </a:gsLst>
                <a:lin ang="5400000" scaled="0"/>
              </a:gradFill>
            </a:endParaRPr>
          </a:p>
        </p:txBody>
      </p:sp>
      <p:sp>
        <p:nvSpPr>
          <p:cNvPr id="16" name="Can 24">
            <a:extLst>
              <a:ext uri="{FF2B5EF4-FFF2-40B4-BE49-F238E27FC236}">
                <a16:creationId xmlns:a16="http://schemas.microsoft.com/office/drawing/2014/main" id="{CEB55D33-7383-8A44-AA3E-26AEF74D97FE}"/>
              </a:ext>
            </a:extLst>
          </p:cNvPr>
          <p:cNvSpPr/>
          <p:nvPr/>
        </p:nvSpPr>
        <p:spPr bwMode="auto">
          <a:xfrm>
            <a:off x="5754073" y="3567309"/>
            <a:ext cx="1157572" cy="553163"/>
          </a:xfrm>
          <a:prstGeom prst="can">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sz="1600" dirty="0">
                <a:solidFill>
                  <a:schemeClr val="bg1"/>
                </a:solidFill>
                <a:ea typeface="Segoe UI" pitchFamily="34" charset="0"/>
                <a:cs typeface="Segoe UI" pitchFamily="34" charset="0"/>
              </a:rPr>
              <a:t>Shared Buffer</a:t>
            </a:r>
          </a:p>
        </p:txBody>
      </p:sp>
      <p:sp>
        <p:nvSpPr>
          <p:cNvPr id="17" name="Rectangle 25">
            <a:extLst>
              <a:ext uri="{FF2B5EF4-FFF2-40B4-BE49-F238E27FC236}">
                <a16:creationId xmlns:a16="http://schemas.microsoft.com/office/drawing/2014/main" id="{DEB725C9-C292-AD45-B90F-BC74E41B2118}"/>
              </a:ext>
            </a:extLst>
          </p:cNvPr>
          <p:cNvSpPr/>
          <p:nvPr/>
        </p:nvSpPr>
        <p:spPr bwMode="auto">
          <a:xfrm>
            <a:off x="7562211" y="3261793"/>
            <a:ext cx="1774440" cy="2649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gradFill>
                  <a:gsLst>
                    <a:gs pos="0">
                      <a:srgbClr val="FFFFFF"/>
                    </a:gs>
                    <a:gs pos="100000">
                      <a:srgbClr val="FFFFFF"/>
                    </a:gs>
                  </a:gsLst>
                  <a:lin ang="5400000" scaled="0"/>
                </a:gradFill>
                <a:ea typeface="Segoe UI" pitchFamily="34" charset="0"/>
                <a:cs typeface="Segoe UI" pitchFamily="34" charset="0"/>
              </a:rPr>
              <a:t>Event queue</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26">
            <a:extLst>
              <a:ext uri="{FF2B5EF4-FFF2-40B4-BE49-F238E27FC236}">
                <a16:creationId xmlns:a16="http://schemas.microsoft.com/office/drawing/2014/main" id="{2FCAB9C3-9BAE-5744-88ED-1B1C02EB5E5A}"/>
              </a:ext>
            </a:extLst>
          </p:cNvPr>
          <p:cNvSpPr/>
          <p:nvPr/>
        </p:nvSpPr>
        <p:spPr bwMode="auto">
          <a:xfrm>
            <a:off x="7562211" y="4257962"/>
            <a:ext cx="1774440" cy="264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sz="1600" dirty="0">
                <a:gradFill>
                  <a:gsLst>
                    <a:gs pos="0">
                      <a:srgbClr val="FFFFFF"/>
                    </a:gs>
                    <a:gs pos="100000">
                      <a:srgbClr val="FFFFFF"/>
                    </a:gs>
                  </a:gsLst>
                  <a:lin ang="5400000" scaled="0"/>
                </a:gradFill>
                <a:ea typeface="Segoe UI" pitchFamily="34" charset="0"/>
                <a:cs typeface="Segoe UI" pitchFamily="34" charset="0"/>
              </a:rPr>
              <a:t>Request queue</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27">
            <a:extLst>
              <a:ext uri="{FF2B5EF4-FFF2-40B4-BE49-F238E27FC236}">
                <a16:creationId xmlns:a16="http://schemas.microsoft.com/office/drawing/2014/main" id="{911319FC-E6FF-F345-B415-63CBFDAF5F47}"/>
              </a:ext>
            </a:extLst>
          </p:cNvPr>
          <p:cNvSpPr/>
          <p:nvPr/>
        </p:nvSpPr>
        <p:spPr bwMode="auto">
          <a:xfrm>
            <a:off x="7573674" y="3726673"/>
            <a:ext cx="1762979" cy="26495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gradFill>
                  <a:gsLst>
                    <a:gs pos="0">
                      <a:srgbClr val="FFFFFF"/>
                    </a:gs>
                    <a:gs pos="100000">
                      <a:srgbClr val="FFFFFF"/>
                    </a:gs>
                  </a:gsLst>
                  <a:lin ang="5400000" scaled="0"/>
                </a:gradFill>
                <a:ea typeface="Segoe UI" pitchFamily="34" charset="0"/>
                <a:cs typeface="Segoe UI" pitchFamily="34" charset="0"/>
              </a:rPr>
              <a:t>Application</a:t>
            </a:r>
            <a:endParaRPr lang="en-US" dirty="0">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Arrow Connector 37">
            <a:extLst>
              <a:ext uri="{FF2B5EF4-FFF2-40B4-BE49-F238E27FC236}">
                <a16:creationId xmlns:a16="http://schemas.microsoft.com/office/drawing/2014/main" id="{57488225-345F-8348-8AEE-74EC8D3C365D}"/>
              </a:ext>
            </a:extLst>
          </p:cNvPr>
          <p:cNvCxnSpPr/>
          <p:nvPr/>
        </p:nvCxnSpPr>
        <p:spPr>
          <a:xfrm flipV="1">
            <a:off x="5094212" y="3799715"/>
            <a:ext cx="663992"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38">
            <a:extLst>
              <a:ext uri="{FF2B5EF4-FFF2-40B4-BE49-F238E27FC236}">
                <a16:creationId xmlns:a16="http://schemas.microsoft.com/office/drawing/2014/main" id="{C91A8368-E9B9-B847-A5E0-4968AD0C8839}"/>
              </a:ext>
            </a:extLst>
          </p:cNvPr>
          <p:cNvSpPr txBox="1"/>
          <p:nvPr/>
        </p:nvSpPr>
        <p:spPr>
          <a:xfrm>
            <a:off x="5040905" y="3422064"/>
            <a:ext cx="730523" cy="451410"/>
          </a:xfrm>
          <a:prstGeom prst="rect">
            <a:avLst/>
          </a:prstGeom>
          <a:noFill/>
        </p:spPr>
        <p:txBody>
          <a:bodyPr wrap="square" lIns="159388" tIns="127510" rIns="159388" bIns="127510" rtlCol="0">
            <a:spAutoFit/>
          </a:bodyPr>
          <a:lstStyle/>
          <a:p>
            <a:pPr>
              <a:lnSpc>
                <a:spcPct val="90000"/>
              </a:lnSpc>
              <a:spcAft>
                <a:spcPts val="523"/>
              </a:spcAft>
            </a:pPr>
            <a:r>
              <a:rPr lang="en-US" sz="1400" dirty="0">
                <a:gradFill>
                  <a:gsLst>
                    <a:gs pos="2917">
                      <a:schemeClr val="tx1"/>
                    </a:gs>
                    <a:gs pos="30000">
                      <a:schemeClr val="tx1"/>
                    </a:gs>
                  </a:gsLst>
                  <a:lin ang="5400000" scaled="0"/>
                </a:gradFill>
              </a:rPr>
              <a:t>Data</a:t>
            </a:r>
          </a:p>
        </p:txBody>
      </p:sp>
      <p:cxnSp>
        <p:nvCxnSpPr>
          <p:cNvPr id="22" name="Straight Arrow Connector 39">
            <a:extLst>
              <a:ext uri="{FF2B5EF4-FFF2-40B4-BE49-F238E27FC236}">
                <a16:creationId xmlns:a16="http://schemas.microsoft.com/office/drawing/2014/main" id="{55B489A0-0B7A-7549-AE7D-1DFF13BE9CA6}"/>
              </a:ext>
            </a:extLst>
          </p:cNvPr>
          <p:cNvCxnSpPr/>
          <p:nvPr/>
        </p:nvCxnSpPr>
        <p:spPr>
          <a:xfrm flipV="1">
            <a:off x="6924292" y="3850613"/>
            <a:ext cx="663992"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40">
            <a:extLst>
              <a:ext uri="{FF2B5EF4-FFF2-40B4-BE49-F238E27FC236}">
                <a16:creationId xmlns:a16="http://schemas.microsoft.com/office/drawing/2014/main" id="{68743EE9-A86D-FC43-A7F7-C0A59C289026}"/>
              </a:ext>
            </a:extLst>
          </p:cNvPr>
          <p:cNvSpPr txBox="1"/>
          <p:nvPr/>
        </p:nvSpPr>
        <p:spPr>
          <a:xfrm>
            <a:off x="6940838" y="3460336"/>
            <a:ext cx="730523" cy="451410"/>
          </a:xfrm>
          <a:prstGeom prst="rect">
            <a:avLst/>
          </a:prstGeom>
          <a:noFill/>
        </p:spPr>
        <p:txBody>
          <a:bodyPr wrap="square" lIns="159388" tIns="127510" rIns="159388" bIns="127510" rtlCol="0">
            <a:spAutoFit/>
          </a:bodyPr>
          <a:lstStyle/>
          <a:p>
            <a:pPr>
              <a:lnSpc>
                <a:spcPct val="90000"/>
              </a:lnSpc>
              <a:spcAft>
                <a:spcPts val="523"/>
              </a:spcAft>
            </a:pPr>
            <a:r>
              <a:rPr lang="en-US" sz="1400" dirty="0">
                <a:gradFill>
                  <a:gsLst>
                    <a:gs pos="2917">
                      <a:schemeClr val="tx1"/>
                    </a:gs>
                    <a:gs pos="30000">
                      <a:schemeClr val="tx1"/>
                    </a:gs>
                  </a:gsLst>
                  <a:lin ang="5400000" scaled="0"/>
                </a:gradFill>
              </a:rPr>
              <a:t>Data</a:t>
            </a:r>
          </a:p>
        </p:txBody>
      </p:sp>
      <p:cxnSp>
        <p:nvCxnSpPr>
          <p:cNvPr id="24" name="Straight Arrow Connector 42">
            <a:extLst>
              <a:ext uri="{FF2B5EF4-FFF2-40B4-BE49-F238E27FC236}">
                <a16:creationId xmlns:a16="http://schemas.microsoft.com/office/drawing/2014/main" id="{9B74D497-F72D-0C45-BC77-E2DF4F6DF339}"/>
              </a:ext>
            </a:extLst>
          </p:cNvPr>
          <p:cNvCxnSpPr>
            <a:stCxn id="11" idx="2"/>
            <a:endCxn id="10" idx="0"/>
          </p:cNvCxnSpPr>
          <p:nvPr/>
        </p:nvCxnSpPr>
        <p:spPr>
          <a:xfrm flipH="1">
            <a:off x="4205364" y="3944563"/>
            <a:ext cx="5730" cy="266338"/>
          </a:xfrm>
          <a:prstGeom prst="straightConnector1">
            <a:avLst/>
          </a:prstGeom>
          <a:ln w="28575">
            <a:solidFill>
              <a:srgbClr val="D83B0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81">
            <a:extLst>
              <a:ext uri="{FF2B5EF4-FFF2-40B4-BE49-F238E27FC236}">
                <a16:creationId xmlns:a16="http://schemas.microsoft.com/office/drawing/2014/main" id="{B8D10BE3-5053-EF4C-AA7E-3FE474C872FE}"/>
              </a:ext>
            </a:extLst>
          </p:cNvPr>
          <p:cNvCxnSpPr>
            <a:cxnSpLocks/>
            <a:endCxn id="17" idx="0"/>
          </p:cNvCxnSpPr>
          <p:nvPr/>
        </p:nvCxnSpPr>
        <p:spPr>
          <a:xfrm>
            <a:off x="8449431" y="1630422"/>
            <a:ext cx="0" cy="1631371"/>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97">
            <a:extLst>
              <a:ext uri="{FF2B5EF4-FFF2-40B4-BE49-F238E27FC236}">
                <a16:creationId xmlns:a16="http://schemas.microsoft.com/office/drawing/2014/main" id="{B564B463-B2BA-484A-BA90-097524C34D9A}"/>
              </a:ext>
            </a:extLst>
          </p:cNvPr>
          <p:cNvCxnSpPr>
            <a:cxnSpLocks/>
            <a:stCxn id="17" idx="2"/>
            <a:endCxn id="19" idx="0"/>
          </p:cNvCxnSpPr>
          <p:nvPr/>
        </p:nvCxnSpPr>
        <p:spPr>
          <a:xfrm>
            <a:off x="8449431" y="3526745"/>
            <a:ext cx="5733" cy="199928"/>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Rectangle 89">
            <a:extLst>
              <a:ext uri="{FF2B5EF4-FFF2-40B4-BE49-F238E27FC236}">
                <a16:creationId xmlns:a16="http://schemas.microsoft.com/office/drawing/2014/main" id="{8DF900D2-5D63-854C-A8A1-501BB535AC22}"/>
              </a:ext>
            </a:extLst>
          </p:cNvPr>
          <p:cNvSpPr/>
          <p:nvPr/>
        </p:nvSpPr>
        <p:spPr>
          <a:xfrm>
            <a:off x="2931135" y="1581917"/>
            <a:ext cx="6833419" cy="58398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tx1"/>
                </a:solidFill>
              </a:rPr>
              <a:t>Monitor Process</a:t>
            </a:r>
          </a:p>
        </p:txBody>
      </p:sp>
      <p:cxnSp>
        <p:nvCxnSpPr>
          <p:cNvPr id="46" name="Straight Arrow Connector 81">
            <a:extLst>
              <a:ext uri="{FF2B5EF4-FFF2-40B4-BE49-F238E27FC236}">
                <a16:creationId xmlns:a16="http://schemas.microsoft.com/office/drawing/2014/main" id="{1F60AD40-9B52-5542-BD53-F74F8BCC4CBB}"/>
              </a:ext>
            </a:extLst>
          </p:cNvPr>
          <p:cNvCxnSpPr>
            <a:cxnSpLocks/>
            <a:endCxn id="9" idx="0"/>
          </p:cNvCxnSpPr>
          <p:nvPr/>
        </p:nvCxnSpPr>
        <p:spPr>
          <a:xfrm>
            <a:off x="4189668" y="2163666"/>
            <a:ext cx="15691" cy="1051065"/>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6">
            <a:extLst>
              <a:ext uri="{FF2B5EF4-FFF2-40B4-BE49-F238E27FC236}">
                <a16:creationId xmlns:a16="http://schemas.microsoft.com/office/drawing/2014/main" id="{7A4206A8-993E-C84F-AC36-CAAF1808D42A}"/>
              </a:ext>
            </a:extLst>
          </p:cNvPr>
          <p:cNvCxnSpPr>
            <a:cxnSpLocks/>
            <a:stCxn id="18" idx="3"/>
          </p:cNvCxnSpPr>
          <p:nvPr/>
        </p:nvCxnSpPr>
        <p:spPr>
          <a:xfrm flipV="1">
            <a:off x="9336651" y="2163666"/>
            <a:ext cx="305307" cy="2226772"/>
          </a:xfrm>
          <a:prstGeom prst="bentConnector2">
            <a:avLst/>
          </a:prstGeom>
          <a:ln w="28575">
            <a:headEnd type="none"/>
            <a:tailEnd type="triangle"/>
          </a:ln>
        </p:spPr>
        <p:style>
          <a:lnRef idx="1">
            <a:schemeClr val="accent6"/>
          </a:lnRef>
          <a:fillRef idx="0">
            <a:schemeClr val="accent6"/>
          </a:fillRef>
          <a:effectRef idx="0">
            <a:schemeClr val="accent6"/>
          </a:effectRef>
          <a:fontRef idx="minor">
            <a:schemeClr val="tx1"/>
          </a:fontRef>
        </p:style>
      </p:cxnSp>
      <p:cxnSp>
        <p:nvCxnSpPr>
          <p:cNvPr id="50" name="Straight Arrow Connector 42">
            <a:extLst>
              <a:ext uri="{FF2B5EF4-FFF2-40B4-BE49-F238E27FC236}">
                <a16:creationId xmlns:a16="http://schemas.microsoft.com/office/drawing/2014/main" id="{7BC6C392-5A87-1449-8938-81FFAC392AB1}"/>
              </a:ext>
            </a:extLst>
          </p:cNvPr>
          <p:cNvCxnSpPr/>
          <p:nvPr/>
        </p:nvCxnSpPr>
        <p:spPr>
          <a:xfrm flipH="1">
            <a:off x="8437536" y="3971298"/>
            <a:ext cx="5730" cy="266338"/>
          </a:xfrm>
          <a:prstGeom prst="straightConnector1">
            <a:avLst/>
          </a:prstGeom>
          <a:ln w="28575">
            <a:solidFill>
              <a:srgbClr val="D83B0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1B7B410A-957B-0741-A76F-45EF8A1D38D6}"/>
              </a:ext>
            </a:extLst>
          </p:cNvPr>
          <p:cNvSpPr txBox="1"/>
          <p:nvPr/>
        </p:nvSpPr>
        <p:spPr>
          <a:xfrm>
            <a:off x="370281" y="5892385"/>
            <a:ext cx="10902665" cy="926407"/>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gradFill>
                  <a:gsLst>
                    <a:gs pos="2917">
                      <a:schemeClr val="tx1"/>
                    </a:gs>
                    <a:gs pos="30000">
                      <a:schemeClr val="tx1"/>
                    </a:gs>
                  </a:gsLst>
                  <a:lin ang="5400000" scaled="0"/>
                </a:gradFill>
              </a:rPr>
              <a:t>Monitor: user-space daemon process to coordinate global resources and enforce ACL rules.</a:t>
            </a:r>
          </a:p>
          <a:p>
            <a:pPr>
              <a:lnSpc>
                <a:spcPct val="90000"/>
              </a:lnSpc>
              <a:spcAft>
                <a:spcPts val="600"/>
              </a:spcAft>
            </a:pPr>
            <a:r>
              <a:rPr kumimoji="1" lang="en-US" altLang="zh-CN" sz="2000" dirty="0">
                <a:gradFill>
                  <a:gsLst>
                    <a:gs pos="2917">
                      <a:schemeClr val="tx1"/>
                    </a:gs>
                    <a:gs pos="30000">
                      <a:schemeClr val="tx1"/>
                    </a:gs>
                  </a:gsLst>
                  <a:lin ang="5400000" scaled="0"/>
                </a:gradFill>
              </a:rPr>
              <a:t>Processes as a shared-nothing distributed system: use message passing over shared-memory queues.</a:t>
            </a:r>
            <a:endParaRPr kumimoji="1" lang="zh-CN" altLang="en-US" sz="2000" dirty="0" err="1">
              <a:gradFill>
                <a:gsLst>
                  <a:gs pos="2917">
                    <a:schemeClr val="tx1"/>
                  </a:gs>
                  <a:gs pos="30000">
                    <a:schemeClr val="tx1"/>
                  </a:gs>
                </a:gsLst>
                <a:lin ang="5400000" scaled="0"/>
              </a:gradFill>
            </a:endParaRPr>
          </a:p>
        </p:txBody>
      </p:sp>
      <p:sp>
        <p:nvSpPr>
          <p:cNvPr id="59" name="Rectangle 9">
            <a:extLst>
              <a:ext uri="{FF2B5EF4-FFF2-40B4-BE49-F238E27FC236}">
                <a16:creationId xmlns:a16="http://schemas.microsoft.com/office/drawing/2014/main" id="{B5601A0D-A415-1E41-AFE9-CC392CF899FC}"/>
              </a:ext>
            </a:extLst>
          </p:cNvPr>
          <p:cNvSpPr/>
          <p:nvPr/>
        </p:nvSpPr>
        <p:spPr bwMode="auto">
          <a:xfrm>
            <a:off x="3032513" y="1742754"/>
            <a:ext cx="1774440" cy="264952"/>
          </a:xfrm>
          <a:prstGeom prst="rect">
            <a:avLst/>
          </a:prstGeom>
          <a:solidFill>
            <a:srgbClr val="C6E0B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solidFill>
                  <a:schemeClr val="tx1"/>
                </a:solidFill>
                <a:ea typeface="Segoe UI" pitchFamily="34" charset="0"/>
                <a:cs typeface="Segoe UI" pitchFamily="34" charset="0"/>
              </a:rPr>
              <a:t>ACL rules</a:t>
            </a:r>
            <a:endParaRPr lang="en-US" dirty="0">
              <a:solidFill>
                <a:schemeClr val="tx1"/>
              </a:solidFill>
              <a:ea typeface="Segoe UI" pitchFamily="34" charset="0"/>
              <a:cs typeface="Segoe UI" pitchFamily="34" charset="0"/>
            </a:endParaRPr>
          </a:p>
        </p:txBody>
      </p:sp>
      <p:cxnSp>
        <p:nvCxnSpPr>
          <p:cNvPr id="27" name="Elbow Connector 46">
            <a:extLst>
              <a:ext uri="{FF2B5EF4-FFF2-40B4-BE49-F238E27FC236}">
                <a16:creationId xmlns:a16="http://schemas.microsoft.com/office/drawing/2014/main" id="{FB2213EB-F645-324F-8AFF-AD076E990C0D}"/>
              </a:ext>
            </a:extLst>
          </p:cNvPr>
          <p:cNvCxnSpPr>
            <a:cxnSpLocks/>
            <a:stCxn id="10" idx="1"/>
          </p:cNvCxnSpPr>
          <p:nvPr/>
        </p:nvCxnSpPr>
        <p:spPr>
          <a:xfrm rot="10800000">
            <a:off x="3155917" y="2029926"/>
            <a:ext cx="162222" cy="2313450"/>
          </a:xfrm>
          <a:prstGeom prst="bentConnector2">
            <a:avLst/>
          </a:prstGeom>
          <a:ln w="28575">
            <a:headEnd type="none"/>
            <a:tailEnd type="triangle"/>
          </a:ln>
        </p:spPr>
        <p:style>
          <a:lnRef idx="1">
            <a:schemeClr val="accent6"/>
          </a:lnRef>
          <a:fillRef idx="0">
            <a:schemeClr val="accent6"/>
          </a:fillRef>
          <a:effectRef idx="0">
            <a:schemeClr val="accent6"/>
          </a:effectRef>
          <a:fontRef idx="minor">
            <a:schemeClr val="tx1"/>
          </a:fontRef>
        </p:style>
      </p:cxnSp>
      <p:sp>
        <p:nvSpPr>
          <p:cNvPr id="63" name="文本框 62">
            <a:extLst>
              <a:ext uri="{FF2B5EF4-FFF2-40B4-BE49-F238E27FC236}">
                <a16:creationId xmlns:a16="http://schemas.microsoft.com/office/drawing/2014/main" id="{D84F1A34-2FF5-344B-9377-601CA6693495}"/>
              </a:ext>
            </a:extLst>
          </p:cNvPr>
          <p:cNvSpPr txBox="1"/>
          <p:nvPr/>
        </p:nvSpPr>
        <p:spPr>
          <a:xfrm>
            <a:off x="3280089" y="3811435"/>
            <a:ext cx="1036053" cy="517065"/>
          </a:xfrm>
          <a:prstGeom prst="rect">
            <a:avLst/>
          </a:prstGeom>
          <a:noFill/>
        </p:spPr>
        <p:txBody>
          <a:bodyPr wrap="none" lIns="182880" tIns="146304" rIns="182880" bIns="146304" rtlCol="0">
            <a:spAutoFit/>
          </a:bodyPr>
          <a:lstStyle/>
          <a:p>
            <a:pPr>
              <a:lnSpc>
                <a:spcPct val="90000"/>
              </a:lnSpc>
              <a:spcAft>
                <a:spcPts val="600"/>
              </a:spcAft>
            </a:pPr>
            <a:r>
              <a:rPr kumimoji="1" lang="en-US" altLang="zh-CN" sz="1600" dirty="0">
                <a:solidFill>
                  <a:srgbClr val="C00000"/>
                </a:solidFill>
              </a:rPr>
              <a:t>connect</a:t>
            </a:r>
            <a:endParaRPr kumimoji="1" lang="zh-CN" altLang="en-US" sz="1600" dirty="0" err="1">
              <a:solidFill>
                <a:srgbClr val="C00000"/>
              </a:solidFill>
            </a:endParaRPr>
          </a:p>
        </p:txBody>
      </p:sp>
      <p:sp>
        <p:nvSpPr>
          <p:cNvPr id="64" name="文本框 63">
            <a:extLst>
              <a:ext uri="{FF2B5EF4-FFF2-40B4-BE49-F238E27FC236}">
                <a16:creationId xmlns:a16="http://schemas.microsoft.com/office/drawing/2014/main" id="{FEF6B88B-C6E8-234D-96D1-1537331CA4CB}"/>
              </a:ext>
            </a:extLst>
          </p:cNvPr>
          <p:cNvSpPr txBox="1"/>
          <p:nvPr/>
        </p:nvSpPr>
        <p:spPr>
          <a:xfrm>
            <a:off x="4970966" y="3712765"/>
            <a:ext cx="766877" cy="517065"/>
          </a:xfrm>
          <a:prstGeom prst="rect">
            <a:avLst/>
          </a:prstGeom>
          <a:noFill/>
        </p:spPr>
        <p:txBody>
          <a:bodyPr wrap="none" lIns="182880" tIns="146304" rIns="182880" bIns="146304" rtlCol="0">
            <a:spAutoFit/>
          </a:bodyPr>
          <a:lstStyle/>
          <a:p>
            <a:pPr>
              <a:lnSpc>
                <a:spcPct val="90000"/>
              </a:lnSpc>
              <a:spcAft>
                <a:spcPts val="600"/>
              </a:spcAft>
            </a:pPr>
            <a:r>
              <a:rPr kumimoji="1" lang="en-US" altLang="zh-CN" sz="1600" dirty="0"/>
              <a:t>send</a:t>
            </a:r>
            <a:endParaRPr kumimoji="1" lang="zh-CN" altLang="en-US" sz="1600" dirty="0" err="1"/>
          </a:p>
        </p:txBody>
      </p:sp>
      <p:sp>
        <p:nvSpPr>
          <p:cNvPr id="65" name="文本框 64">
            <a:extLst>
              <a:ext uri="{FF2B5EF4-FFF2-40B4-BE49-F238E27FC236}">
                <a16:creationId xmlns:a16="http://schemas.microsoft.com/office/drawing/2014/main" id="{B7B18458-EC64-EA42-9F5B-63CF0B0E5AD4}"/>
              </a:ext>
            </a:extLst>
          </p:cNvPr>
          <p:cNvSpPr txBox="1"/>
          <p:nvPr/>
        </p:nvSpPr>
        <p:spPr>
          <a:xfrm>
            <a:off x="6894325" y="3740897"/>
            <a:ext cx="720903" cy="517065"/>
          </a:xfrm>
          <a:prstGeom prst="rect">
            <a:avLst/>
          </a:prstGeom>
          <a:noFill/>
        </p:spPr>
        <p:txBody>
          <a:bodyPr wrap="none" lIns="182880" tIns="146304" rIns="182880" bIns="146304" rtlCol="0">
            <a:spAutoFit/>
          </a:bodyPr>
          <a:lstStyle/>
          <a:p>
            <a:pPr>
              <a:lnSpc>
                <a:spcPct val="90000"/>
              </a:lnSpc>
              <a:spcAft>
                <a:spcPts val="600"/>
              </a:spcAft>
            </a:pPr>
            <a:r>
              <a:rPr kumimoji="1" lang="en-US" altLang="zh-CN" sz="1600" dirty="0" err="1"/>
              <a:t>recv</a:t>
            </a:r>
            <a:endParaRPr kumimoji="1" lang="zh-CN" altLang="en-US" sz="1600" dirty="0" err="1"/>
          </a:p>
        </p:txBody>
      </p:sp>
      <p:sp>
        <p:nvSpPr>
          <p:cNvPr id="66" name="文本框 65">
            <a:extLst>
              <a:ext uri="{FF2B5EF4-FFF2-40B4-BE49-F238E27FC236}">
                <a16:creationId xmlns:a16="http://schemas.microsoft.com/office/drawing/2014/main" id="{90DD6180-9C28-B940-9F6C-D32D79AA8458}"/>
              </a:ext>
            </a:extLst>
          </p:cNvPr>
          <p:cNvSpPr txBox="1"/>
          <p:nvPr/>
        </p:nvSpPr>
        <p:spPr>
          <a:xfrm>
            <a:off x="8362889" y="3850613"/>
            <a:ext cx="918265" cy="517065"/>
          </a:xfrm>
          <a:prstGeom prst="rect">
            <a:avLst/>
          </a:prstGeom>
          <a:noFill/>
        </p:spPr>
        <p:txBody>
          <a:bodyPr wrap="none" lIns="182880" tIns="146304" rIns="182880" bIns="146304" rtlCol="0">
            <a:spAutoFit/>
          </a:bodyPr>
          <a:lstStyle/>
          <a:p>
            <a:pPr>
              <a:lnSpc>
                <a:spcPct val="90000"/>
              </a:lnSpc>
              <a:spcAft>
                <a:spcPts val="600"/>
              </a:spcAft>
            </a:pPr>
            <a:r>
              <a:rPr kumimoji="1" lang="en-US" altLang="zh-CN" sz="1600" dirty="0">
                <a:solidFill>
                  <a:srgbClr val="C00000"/>
                </a:solidFill>
              </a:rPr>
              <a:t>accept</a:t>
            </a:r>
            <a:endParaRPr kumimoji="1" lang="zh-CN" altLang="en-US" sz="1600" dirty="0" err="1">
              <a:solidFill>
                <a:srgbClr val="C00000"/>
              </a:solidFill>
            </a:endParaRPr>
          </a:p>
        </p:txBody>
      </p:sp>
      <p:cxnSp>
        <p:nvCxnSpPr>
          <p:cNvPr id="68" name="Straight Arrow Connector 81">
            <a:extLst>
              <a:ext uri="{FF2B5EF4-FFF2-40B4-BE49-F238E27FC236}">
                <a16:creationId xmlns:a16="http://schemas.microsoft.com/office/drawing/2014/main" id="{18CCBE75-C460-BC41-B8C1-0DC58C179221}"/>
              </a:ext>
            </a:extLst>
          </p:cNvPr>
          <p:cNvCxnSpPr>
            <a:cxnSpLocks/>
            <a:stCxn id="9" idx="2"/>
            <a:endCxn id="11" idx="0"/>
          </p:cNvCxnSpPr>
          <p:nvPr/>
        </p:nvCxnSpPr>
        <p:spPr>
          <a:xfrm>
            <a:off x="4205359" y="3479683"/>
            <a:ext cx="5733" cy="199927"/>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503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0.00383 -0.28915 L 4.28699E-6 2.01543E-6 " pathEditMode="relative" rAng="0" ptsTypes="AA">
                                      <p:cBhvr>
                                        <p:cTn id="22" dur="1000" fill="hold"/>
                                        <p:tgtEl>
                                          <p:spTgt spid="16"/>
                                        </p:tgtEl>
                                        <p:attrNameLst>
                                          <p:attrName>ppt_x</p:attrName>
                                          <p:attrName>ppt_y</p:attrName>
                                        </p:attrNameLst>
                                      </p:cBhvr>
                                      <p:rCtr x="191" y="14458"/>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6" grpId="1" animBg="1"/>
      <p:bldP spid="17" grpId="0" animBg="1"/>
      <p:bldP spid="18" grpId="0" animBg="1"/>
      <p:bldP spid="21" grpId="0"/>
      <p:bldP spid="23" grpId="0"/>
      <p:bldP spid="59" grpId="0" animBg="1"/>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3E78CF7-8BF7-7448-A496-11DC35F652AC}"/>
              </a:ext>
            </a:extLst>
          </p:cNvPr>
          <p:cNvSpPr>
            <a:spLocks noGrp="1"/>
          </p:cNvSpPr>
          <p:nvPr>
            <p:ph type="title"/>
          </p:nvPr>
        </p:nvSpPr>
        <p:spPr>
          <a:xfrm>
            <a:off x="366170" y="295280"/>
            <a:ext cx="11702551" cy="917575"/>
          </a:xfrm>
        </p:spPr>
        <p:txBody>
          <a:bodyPr/>
          <a:lstStyle/>
          <a:p>
            <a:r>
              <a:rPr kumimoji="1" lang="en-US" altLang="zh-CN" sz="4000" dirty="0" err="1"/>
              <a:t>SocksDirect</a:t>
            </a:r>
            <a:r>
              <a:rPr kumimoji="1" lang="en-US" altLang="zh-CN" sz="4000" dirty="0"/>
              <a:t> Supports Different Transports for Data</a:t>
            </a:r>
            <a:endParaRPr kumimoji="1" lang="zh-CN" altLang="en-US" sz="4000" dirty="0"/>
          </a:p>
        </p:txBody>
      </p:sp>
      <p:sp>
        <p:nvSpPr>
          <p:cNvPr id="4" name="Rectangle 23">
            <a:extLst>
              <a:ext uri="{FF2B5EF4-FFF2-40B4-BE49-F238E27FC236}">
                <a16:creationId xmlns:a16="http://schemas.microsoft.com/office/drawing/2014/main" id="{5B0DD671-00D8-D341-BE24-DF9D49A293F9}"/>
              </a:ext>
            </a:extLst>
          </p:cNvPr>
          <p:cNvSpPr/>
          <p:nvPr/>
        </p:nvSpPr>
        <p:spPr>
          <a:xfrm>
            <a:off x="2418424" y="4063415"/>
            <a:ext cx="1743169" cy="2453047"/>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5" name="Rectangle 22">
            <a:extLst>
              <a:ext uri="{FF2B5EF4-FFF2-40B4-BE49-F238E27FC236}">
                <a16:creationId xmlns:a16="http://schemas.microsoft.com/office/drawing/2014/main" id="{38FBC9D5-01AF-D643-B273-CF9933B5EE71}"/>
              </a:ext>
            </a:extLst>
          </p:cNvPr>
          <p:cNvSpPr/>
          <p:nvPr/>
        </p:nvSpPr>
        <p:spPr>
          <a:xfrm>
            <a:off x="7889078" y="4427936"/>
            <a:ext cx="1827770" cy="1476569"/>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6" name="Rectangle 21">
            <a:extLst>
              <a:ext uri="{FF2B5EF4-FFF2-40B4-BE49-F238E27FC236}">
                <a16:creationId xmlns:a16="http://schemas.microsoft.com/office/drawing/2014/main" id="{E52258F5-0BD8-2E43-BA08-DAEEA10B4253}"/>
              </a:ext>
            </a:extLst>
          </p:cNvPr>
          <p:cNvSpPr/>
          <p:nvPr/>
        </p:nvSpPr>
        <p:spPr>
          <a:xfrm>
            <a:off x="2411574" y="1439862"/>
            <a:ext cx="7305274" cy="201204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7" name="Rectangle 88">
            <a:extLst>
              <a:ext uri="{FF2B5EF4-FFF2-40B4-BE49-F238E27FC236}">
                <a16:creationId xmlns:a16="http://schemas.microsoft.com/office/drawing/2014/main" id="{0B1C5FAF-E070-0449-BCC6-D67B13DA81D1}"/>
              </a:ext>
            </a:extLst>
          </p:cNvPr>
          <p:cNvSpPr/>
          <p:nvPr/>
        </p:nvSpPr>
        <p:spPr>
          <a:xfrm>
            <a:off x="2642865" y="1567900"/>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8" name="Rectangle 89">
            <a:extLst>
              <a:ext uri="{FF2B5EF4-FFF2-40B4-BE49-F238E27FC236}">
                <a16:creationId xmlns:a16="http://schemas.microsoft.com/office/drawing/2014/main" id="{26594730-0B79-8543-9F78-B749FF3F058F}"/>
              </a:ext>
            </a:extLst>
          </p:cNvPr>
          <p:cNvSpPr/>
          <p:nvPr/>
        </p:nvSpPr>
        <p:spPr>
          <a:xfrm>
            <a:off x="2642865" y="1977570"/>
            <a:ext cx="1247850" cy="872421"/>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9" name="Rectangle 88">
            <a:extLst>
              <a:ext uri="{FF2B5EF4-FFF2-40B4-BE49-F238E27FC236}">
                <a16:creationId xmlns:a16="http://schemas.microsoft.com/office/drawing/2014/main" id="{13BE6E0F-7686-414C-8698-3BADFB5CFF44}"/>
              </a:ext>
            </a:extLst>
          </p:cNvPr>
          <p:cNvSpPr/>
          <p:nvPr/>
        </p:nvSpPr>
        <p:spPr>
          <a:xfrm>
            <a:off x="8193200" y="1571001"/>
            <a:ext cx="1226016"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0" name="Rectangle 89">
            <a:extLst>
              <a:ext uri="{FF2B5EF4-FFF2-40B4-BE49-F238E27FC236}">
                <a16:creationId xmlns:a16="http://schemas.microsoft.com/office/drawing/2014/main" id="{2E3D3CCF-9B3F-5842-B1D2-390C4977CD44}"/>
              </a:ext>
            </a:extLst>
          </p:cNvPr>
          <p:cNvSpPr/>
          <p:nvPr/>
        </p:nvSpPr>
        <p:spPr>
          <a:xfrm>
            <a:off x="8186616" y="1980671"/>
            <a:ext cx="1232600" cy="872421"/>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11" name="Rectangle 88">
            <a:extLst>
              <a:ext uri="{FF2B5EF4-FFF2-40B4-BE49-F238E27FC236}">
                <a16:creationId xmlns:a16="http://schemas.microsoft.com/office/drawing/2014/main" id="{583D687C-7C6D-D94F-9B54-ADBF6641D5D7}"/>
              </a:ext>
            </a:extLst>
          </p:cNvPr>
          <p:cNvSpPr/>
          <p:nvPr/>
        </p:nvSpPr>
        <p:spPr>
          <a:xfrm>
            <a:off x="2641566" y="5234295"/>
            <a:ext cx="1232601"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2" name="Rectangle 89">
            <a:extLst>
              <a:ext uri="{FF2B5EF4-FFF2-40B4-BE49-F238E27FC236}">
                <a16:creationId xmlns:a16="http://schemas.microsoft.com/office/drawing/2014/main" id="{0CC2D7D3-7AB7-D947-9A5E-C136DA3F315B}"/>
              </a:ext>
            </a:extLst>
          </p:cNvPr>
          <p:cNvSpPr/>
          <p:nvPr/>
        </p:nvSpPr>
        <p:spPr>
          <a:xfrm>
            <a:off x="2641566" y="4772433"/>
            <a:ext cx="1233900" cy="47194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13" name="Rectangle 88">
            <a:extLst>
              <a:ext uri="{FF2B5EF4-FFF2-40B4-BE49-F238E27FC236}">
                <a16:creationId xmlns:a16="http://schemas.microsoft.com/office/drawing/2014/main" id="{808F658C-3001-9643-A06B-44D7E913BDF6}"/>
              </a:ext>
            </a:extLst>
          </p:cNvPr>
          <p:cNvSpPr/>
          <p:nvPr/>
        </p:nvSpPr>
        <p:spPr>
          <a:xfrm>
            <a:off x="8183325" y="5135385"/>
            <a:ext cx="123260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a:p>
            <a:pPr algn="ctr"/>
            <a:endParaRPr lang="en-US" sz="1694" dirty="0">
              <a:solidFill>
                <a:schemeClr val="tx1"/>
              </a:solidFill>
            </a:endParaRPr>
          </a:p>
        </p:txBody>
      </p:sp>
      <p:sp>
        <p:nvSpPr>
          <p:cNvPr id="14" name="Rectangle 89">
            <a:extLst>
              <a:ext uri="{FF2B5EF4-FFF2-40B4-BE49-F238E27FC236}">
                <a16:creationId xmlns:a16="http://schemas.microsoft.com/office/drawing/2014/main" id="{920CB3CD-78D0-744B-AAA7-E678BBB2190F}"/>
              </a:ext>
            </a:extLst>
          </p:cNvPr>
          <p:cNvSpPr/>
          <p:nvPr/>
        </p:nvSpPr>
        <p:spPr>
          <a:xfrm>
            <a:off x="8183325" y="4708018"/>
            <a:ext cx="1232600" cy="427840"/>
          </a:xfrm>
          <a:prstGeom prst="rect">
            <a:avLst/>
          </a:prstGeom>
          <a:solidFill>
            <a:srgbClr val="BD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4" dirty="0">
                <a:solidFill>
                  <a:schemeClr val="tx1"/>
                </a:solidFill>
              </a:rPr>
              <a:t>TCP/IP</a:t>
            </a:r>
          </a:p>
        </p:txBody>
      </p:sp>
      <p:sp>
        <p:nvSpPr>
          <p:cNvPr id="15" name="Rectangle 89">
            <a:extLst>
              <a:ext uri="{FF2B5EF4-FFF2-40B4-BE49-F238E27FC236}">
                <a16:creationId xmlns:a16="http://schemas.microsoft.com/office/drawing/2014/main" id="{0E80DD3D-332E-9E4E-AF21-B659DC911263}"/>
              </a:ext>
            </a:extLst>
          </p:cNvPr>
          <p:cNvSpPr/>
          <p:nvPr/>
        </p:nvSpPr>
        <p:spPr>
          <a:xfrm>
            <a:off x="8360002" y="2622035"/>
            <a:ext cx="923539" cy="226562"/>
          </a:xfrm>
          <a:prstGeom prst="rect">
            <a:avLst/>
          </a:prstGeom>
          <a:solidFill>
            <a:srgbClr val="C6E0B5"/>
          </a:solidFill>
          <a:ln w="127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482" dirty="0">
                <a:solidFill>
                  <a:schemeClr val="tx1"/>
                </a:solidFill>
              </a:rPr>
              <a:t>TCP/IP</a:t>
            </a:r>
          </a:p>
        </p:txBody>
      </p:sp>
      <p:sp>
        <p:nvSpPr>
          <p:cNvPr id="16" name="Rectangle 89">
            <a:extLst>
              <a:ext uri="{FF2B5EF4-FFF2-40B4-BE49-F238E27FC236}">
                <a16:creationId xmlns:a16="http://schemas.microsoft.com/office/drawing/2014/main" id="{A2026061-5A45-AF4A-A77F-DB8420A6CB53}"/>
              </a:ext>
            </a:extLst>
          </p:cNvPr>
          <p:cNvSpPr/>
          <p:nvPr/>
        </p:nvSpPr>
        <p:spPr>
          <a:xfrm>
            <a:off x="5397614" y="1914271"/>
            <a:ext cx="1232600" cy="58398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Monitor</a:t>
            </a:r>
          </a:p>
        </p:txBody>
      </p:sp>
      <p:sp>
        <p:nvSpPr>
          <p:cNvPr id="17" name="TextBox 24">
            <a:extLst>
              <a:ext uri="{FF2B5EF4-FFF2-40B4-BE49-F238E27FC236}">
                <a16:creationId xmlns:a16="http://schemas.microsoft.com/office/drawing/2014/main" id="{18640E7E-1FC3-114D-80F4-CC925D85C5D5}"/>
              </a:ext>
            </a:extLst>
          </p:cNvPr>
          <p:cNvSpPr txBox="1"/>
          <p:nvPr/>
        </p:nvSpPr>
        <p:spPr>
          <a:xfrm>
            <a:off x="1012186" y="2206265"/>
            <a:ext cx="1030603" cy="483209"/>
          </a:xfrm>
          <a:prstGeom prst="rect">
            <a:avLst/>
          </a:prstGeom>
          <a:noFill/>
        </p:spPr>
        <p:txBody>
          <a:bodyPr wrap="none" rtlCol="0">
            <a:spAutoFit/>
          </a:bodyPr>
          <a:lstStyle/>
          <a:p>
            <a:r>
              <a:rPr lang="en-US" sz="2540" dirty="0"/>
              <a:t>Host 1</a:t>
            </a:r>
          </a:p>
        </p:txBody>
      </p:sp>
      <p:sp>
        <p:nvSpPr>
          <p:cNvPr id="18" name="TextBox 25">
            <a:extLst>
              <a:ext uri="{FF2B5EF4-FFF2-40B4-BE49-F238E27FC236}">
                <a16:creationId xmlns:a16="http://schemas.microsoft.com/office/drawing/2014/main" id="{11589E9B-1F09-C747-9407-D8111CC723DE}"/>
              </a:ext>
            </a:extLst>
          </p:cNvPr>
          <p:cNvSpPr txBox="1"/>
          <p:nvPr/>
        </p:nvSpPr>
        <p:spPr>
          <a:xfrm>
            <a:off x="1026306" y="4680163"/>
            <a:ext cx="1030603" cy="483209"/>
          </a:xfrm>
          <a:prstGeom prst="rect">
            <a:avLst/>
          </a:prstGeom>
          <a:noFill/>
        </p:spPr>
        <p:txBody>
          <a:bodyPr wrap="none" rtlCol="0">
            <a:spAutoFit/>
          </a:bodyPr>
          <a:lstStyle/>
          <a:p>
            <a:r>
              <a:rPr lang="en-US" sz="2540" dirty="0"/>
              <a:t>Host 2</a:t>
            </a:r>
          </a:p>
        </p:txBody>
      </p:sp>
      <p:sp>
        <p:nvSpPr>
          <p:cNvPr id="19" name="TextBox 26">
            <a:extLst>
              <a:ext uri="{FF2B5EF4-FFF2-40B4-BE49-F238E27FC236}">
                <a16:creationId xmlns:a16="http://schemas.microsoft.com/office/drawing/2014/main" id="{F0F33D78-BA9F-584E-8354-A34D6B8AC3C8}"/>
              </a:ext>
            </a:extLst>
          </p:cNvPr>
          <p:cNvSpPr txBox="1"/>
          <p:nvPr/>
        </p:nvSpPr>
        <p:spPr>
          <a:xfrm>
            <a:off x="6053331" y="4657131"/>
            <a:ext cx="1827770" cy="743922"/>
          </a:xfrm>
          <a:prstGeom prst="rect">
            <a:avLst/>
          </a:prstGeom>
          <a:noFill/>
        </p:spPr>
        <p:txBody>
          <a:bodyPr wrap="square" rtlCol="0">
            <a:spAutoFit/>
          </a:bodyPr>
          <a:lstStyle/>
          <a:p>
            <a:pPr algn="ctr"/>
            <a:r>
              <a:rPr lang="en-US" sz="2540" dirty="0"/>
              <a:t>Host 3</a:t>
            </a:r>
          </a:p>
          <a:p>
            <a:pPr algn="ctr"/>
            <a:r>
              <a:rPr lang="en-US" sz="1694" dirty="0"/>
              <a:t>No </a:t>
            </a:r>
            <a:r>
              <a:rPr lang="en-US" sz="1694" dirty="0" err="1"/>
              <a:t>SocksDirect</a:t>
            </a:r>
            <a:endParaRPr lang="en-US" sz="1694" dirty="0"/>
          </a:p>
        </p:txBody>
      </p:sp>
      <p:sp>
        <p:nvSpPr>
          <p:cNvPr id="20" name="Rectangle 89">
            <a:extLst>
              <a:ext uri="{FF2B5EF4-FFF2-40B4-BE49-F238E27FC236}">
                <a16:creationId xmlns:a16="http://schemas.microsoft.com/office/drawing/2014/main" id="{69ED9444-16CA-8249-AEC5-1694BD058649}"/>
              </a:ext>
            </a:extLst>
          </p:cNvPr>
          <p:cNvSpPr/>
          <p:nvPr/>
        </p:nvSpPr>
        <p:spPr>
          <a:xfrm>
            <a:off x="2658115" y="5827442"/>
            <a:ext cx="1216052" cy="47194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Monitor</a:t>
            </a:r>
          </a:p>
        </p:txBody>
      </p:sp>
      <p:cxnSp>
        <p:nvCxnSpPr>
          <p:cNvPr id="21" name="Straight Arrow Connector 29">
            <a:extLst>
              <a:ext uri="{FF2B5EF4-FFF2-40B4-BE49-F238E27FC236}">
                <a16:creationId xmlns:a16="http://schemas.microsoft.com/office/drawing/2014/main" id="{E9848DA2-893E-EE4E-95D5-C622B8464B97}"/>
              </a:ext>
            </a:extLst>
          </p:cNvPr>
          <p:cNvCxnSpPr/>
          <p:nvPr/>
        </p:nvCxnSpPr>
        <p:spPr>
          <a:xfrm>
            <a:off x="6630214" y="2206264"/>
            <a:ext cx="155311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30">
            <a:extLst>
              <a:ext uri="{FF2B5EF4-FFF2-40B4-BE49-F238E27FC236}">
                <a16:creationId xmlns:a16="http://schemas.microsoft.com/office/drawing/2014/main" id="{8FFE30B8-47F3-E643-8DBD-48F3A818E83E}"/>
              </a:ext>
            </a:extLst>
          </p:cNvPr>
          <p:cNvCxnSpPr/>
          <p:nvPr/>
        </p:nvCxnSpPr>
        <p:spPr>
          <a:xfrm>
            <a:off x="3875465" y="2206264"/>
            <a:ext cx="155311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31">
            <a:extLst>
              <a:ext uri="{FF2B5EF4-FFF2-40B4-BE49-F238E27FC236}">
                <a16:creationId xmlns:a16="http://schemas.microsoft.com/office/drawing/2014/main" id="{A13568F1-283E-DB4B-A969-3E9939F7382C}"/>
              </a:ext>
            </a:extLst>
          </p:cNvPr>
          <p:cNvCxnSpPr>
            <a:cxnSpLocks/>
          </p:cNvCxnSpPr>
          <p:nvPr/>
        </p:nvCxnSpPr>
        <p:spPr>
          <a:xfrm>
            <a:off x="3927710" y="2597408"/>
            <a:ext cx="4255615"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4" name="TextBox 33">
            <a:extLst>
              <a:ext uri="{FF2B5EF4-FFF2-40B4-BE49-F238E27FC236}">
                <a16:creationId xmlns:a16="http://schemas.microsoft.com/office/drawing/2014/main" id="{6D585A37-D16F-D444-8F4C-D24BAA0186FC}"/>
              </a:ext>
            </a:extLst>
          </p:cNvPr>
          <p:cNvSpPr txBox="1"/>
          <p:nvPr/>
        </p:nvSpPr>
        <p:spPr>
          <a:xfrm>
            <a:off x="6717873" y="1793439"/>
            <a:ext cx="1289135" cy="353045"/>
          </a:xfrm>
          <a:prstGeom prst="rect">
            <a:avLst/>
          </a:prstGeom>
          <a:noFill/>
        </p:spPr>
        <p:txBody>
          <a:bodyPr wrap="none" rtlCol="0">
            <a:spAutoFit/>
          </a:bodyPr>
          <a:lstStyle/>
          <a:p>
            <a:r>
              <a:rPr lang="en-US" sz="1694" dirty="0"/>
              <a:t>Mem Queue</a:t>
            </a:r>
          </a:p>
        </p:txBody>
      </p:sp>
      <p:sp>
        <p:nvSpPr>
          <p:cNvPr id="25" name="TextBox 36">
            <a:extLst>
              <a:ext uri="{FF2B5EF4-FFF2-40B4-BE49-F238E27FC236}">
                <a16:creationId xmlns:a16="http://schemas.microsoft.com/office/drawing/2014/main" id="{B6EE8432-870B-2C47-9006-4255699B2487}"/>
              </a:ext>
            </a:extLst>
          </p:cNvPr>
          <p:cNvSpPr txBox="1"/>
          <p:nvPr/>
        </p:nvSpPr>
        <p:spPr>
          <a:xfrm>
            <a:off x="3951712" y="1793439"/>
            <a:ext cx="1289135" cy="353045"/>
          </a:xfrm>
          <a:prstGeom prst="rect">
            <a:avLst/>
          </a:prstGeom>
          <a:noFill/>
        </p:spPr>
        <p:txBody>
          <a:bodyPr wrap="none" rtlCol="0">
            <a:spAutoFit/>
          </a:bodyPr>
          <a:lstStyle/>
          <a:p>
            <a:r>
              <a:rPr lang="en-US" sz="1694" dirty="0"/>
              <a:t>Mem Queue</a:t>
            </a:r>
          </a:p>
        </p:txBody>
      </p:sp>
      <p:sp>
        <p:nvSpPr>
          <p:cNvPr id="26" name="TextBox 37">
            <a:extLst>
              <a:ext uri="{FF2B5EF4-FFF2-40B4-BE49-F238E27FC236}">
                <a16:creationId xmlns:a16="http://schemas.microsoft.com/office/drawing/2014/main" id="{4A2DCD18-BD0E-1240-8F67-EEDB4D5C3C1C}"/>
              </a:ext>
            </a:extLst>
          </p:cNvPr>
          <p:cNvSpPr txBox="1"/>
          <p:nvPr/>
        </p:nvSpPr>
        <p:spPr>
          <a:xfrm>
            <a:off x="5303062" y="2611002"/>
            <a:ext cx="1289135" cy="353045"/>
          </a:xfrm>
          <a:prstGeom prst="rect">
            <a:avLst/>
          </a:prstGeom>
          <a:noFill/>
        </p:spPr>
        <p:txBody>
          <a:bodyPr wrap="none" rtlCol="0">
            <a:spAutoFit/>
          </a:bodyPr>
          <a:lstStyle/>
          <a:p>
            <a:r>
              <a:rPr lang="en-US" sz="1694" dirty="0"/>
              <a:t>Mem Queue</a:t>
            </a:r>
          </a:p>
        </p:txBody>
      </p:sp>
      <p:cxnSp>
        <p:nvCxnSpPr>
          <p:cNvPr id="27" name="Straight Arrow Connector 39">
            <a:extLst>
              <a:ext uri="{FF2B5EF4-FFF2-40B4-BE49-F238E27FC236}">
                <a16:creationId xmlns:a16="http://schemas.microsoft.com/office/drawing/2014/main" id="{211E7BED-65A1-674D-8B62-F8078A85C01C}"/>
              </a:ext>
            </a:extLst>
          </p:cNvPr>
          <p:cNvCxnSpPr>
            <a:cxnSpLocks/>
            <a:stCxn id="34" idx="2"/>
            <a:endCxn id="14" idx="0"/>
          </p:cNvCxnSpPr>
          <p:nvPr/>
        </p:nvCxnSpPr>
        <p:spPr>
          <a:xfrm flipH="1">
            <a:off x="8799625" y="3379568"/>
            <a:ext cx="3292" cy="132845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40">
            <a:extLst>
              <a:ext uri="{FF2B5EF4-FFF2-40B4-BE49-F238E27FC236}">
                <a16:creationId xmlns:a16="http://schemas.microsoft.com/office/drawing/2014/main" id="{406595A7-5861-0343-97BF-D50C041CDB0B}"/>
              </a:ext>
            </a:extLst>
          </p:cNvPr>
          <p:cNvCxnSpPr>
            <a:cxnSpLocks/>
            <a:stCxn id="31" idx="2"/>
            <a:endCxn id="36" idx="0"/>
          </p:cNvCxnSpPr>
          <p:nvPr/>
        </p:nvCxnSpPr>
        <p:spPr>
          <a:xfrm flipH="1">
            <a:off x="3258515" y="3379568"/>
            <a:ext cx="7625" cy="85981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9" name="TextBox 49">
            <a:extLst>
              <a:ext uri="{FF2B5EF4-FFF2-40B4-BE49-F238E27FC236}">
                <a16:creationId xmlns:a16="http://schemas.microsoft.com/office/drawing/2014/main" id="{67A959D1-6E3D-4145-B038-069AA3389961}"/>
              </a:ext>
            </a:extLst>
          </p:cNvPr>
          <p:cNvSpPr txBox="1"/>
          <p:nvPr/>
        </p:nvSpPr>
        <p:spPr>
          <a:xfrm>
            <a:off x="8838163" y="3536455"/>
            <a:ext cx="445378" cy="659924"/>
          </a:xfrm>
          <a:prstGeom prst="rect">
            <a:avLst/>
          </a:prstGeom>
          <a:noFill/>
        </p:spPr>
        <p:txBody>
          <a:bodyPr vert="eaVert" wrap="none" rtlCol="0">
            <a:spAutoFit/>
          </a:bodyPr>
          <a:lstStyle/>
          <a:p>
            <a:r>
              <a:rPr lang="en-US" sz="1694" dirty="0"/>
              <a:t>TCP/IP</a:t>
            </a:r>
          </a:p>
        </p:txBody>
      </p:sp>
      <p:sp>
        <p:nvSpPr>
          <p:cNvPr id="30" name="TextBox 51">
            <a:extLst>
              <a:ext uri="{FF2B5EF4-FFF2-40B4-BE49-F238E27FC236}">
                <a16:creationId xmlns:a16="http://schemas.microsoft.com/office/drawing/2014/main" id="{CFB51B01-9121-BA49-9FDF-C01A4D0F384F}"/>
              </a:ext>
            </a:extLst>
          </p:cNvPr>
          <p:cNvSpPr txBox="1"/>
          <p:nvPr/>
        </p:nvSpPr>
        <p:spPr>
          <a:xfrm>
            <a:off x="3245644" y="3431012"/>
            <a:ext cx="445378" cy="654988"/>
          </a:xfrm>
          <a:prstGeom prst="rect">
            <a:avLst/>
          </a:prstGeom>
          <a:noFill/>
        </p:spPr>
        <p:txBody>
          <a:bodyPr vert="eaVert" wrap="none" rtlCol="0">
            <a:spAutoFit/>
          </a:bodyPr>
          <a:lstStyle/>
          <a:p>
            <a:r>
              <a:rPr lang="en-US" sz="1694" dirty="0"/>
              <a:t>RDMA</a:t>
            </a:r>
          </a:p>
        </p:txBody>
      </p:sp>
      <p:sp>
        <p:nvSpPr>
          <p:cNvPr id="31" name="Rectangle 89">
            <a:extLst>
              <a:ext uri="{FF2B5EF4-FFF2-40B4-BE49-F238E27FC236}">
                <a16:creationId xmlns:a16="http://schemas.microsoft.com/office/drawing/2014/main" id="{FBF10E18-F712-B54B-AD64-CC878924BB93}"/>
              </a:ext>
            </a:extLst>
          </p:cNvPr>
          <p:cNvSpPr/>
          <p:nvPr/>
        </p:nvSpPr>
        <p:spPr>
          <a:xfrm>
            <a:off x="2641564" y="2846520"/>
            <a:ext cx="1249151"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
        <p:nvSpPr>
          <p:cNvPr id="34" name="Rectangle 89">
            <a:extLst>
              <a:ext uri="{FF2B5EF4-FFF2-40B4-BE49-F238E27FC236}">
                <a16:creationId xmlns:a16="http://schemas.microsoft.com/office/drawing/2014/main" id="{37CA9C26-866D-344E-AD26-7D7D8DA042C2}"/>
              </a:ext>
            </a:extLst>
          </p:cNvPr>
          <p:cNvSpPr/>
          <p:nvPr/>
        </p:nvSpPr>
        <p:spPr>
          <a:xfrm>
            <a:off x="8183326" y="2846520"/>
            <a:ext cx="1239182"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sp>
        <p:nvSpPr>
          <p:cNvPr id="36" name="Rectangle 89">
            <a:extLst>
              <a:ext uri="{FF2B5EF4-FFF2-40B4-BE49-F238E27FC236}">
                <a16:creationId xmlns:a16="http://schemas.microsoft.com/office/drawing/2014/main" id="{6E32CE1C-0184-DC41-903C-8261677DFB36}"/>
              </a:ext>
            </a:extLst>
          </p:cNvPr>
          <p:cNvSpPr/>
          <p:nvPr/>
        </p:nvSpPr>
        <p:spPr>
          <a:xfrm>
            <a:off x="2641564" y="4239385"/>
            <a:ext cx="1233901"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Tree>
    <p:extLst>
      <p:ext uri="{BB962C8B-B14F-4D97-AF65-F5344CB8AC3E}">
        <p14:creationId xmlns:p14="http://schemas.microsoft.com/office/powerpoint/2010/main" val="2032542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animBg="1"/>
      <p:bldP spid="14" grpId="0" animBg="1"/>
      <p:bldP spid="15" grpId="0" animBg="1"/>
      <p:bldP spid="18" grpId="0"/>
      <p:bldP spid="19" grpId="0"/>
      <p:bldP spid="20" grpId="0" animBg="1"/>
      <p:bldP spid="29" grpId="0"/>
      <p:bldP spid="30" grpId="0"/>
      <p:bldP spid="31" grpId="0" animBg="1"/>
      <p:bldP spid="34"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Remove the Overheads (1)</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1936512201"/>
              </p:ext>
            </p:extLst>
          </p:nvPr>
        </p:nvGraphicFramePr>
        <p:xfrm>
          <a:off x="1992512" y="1058864"/>
          <a:ext cx="8449867" cy="5843053"/>
        </p:xfrm>
        <a:graphic>
          <a:graphicData uri="http://schemas.openxmlformats.org/drawingml/2006/table">
            <a:tbl>
              <a:tblPr firstRow="1" bandRow="1">
                <a:tableStyleId>{5C22544A-7EE6-4342-B048-85BDC9FD1C3A}</a:tableStyleId>
              </a:tblPr>
              <a:tblGrid>
                <a:gridCol w="1557933">
                  <a:extLst>
                    <a:ext uri="{9D8B030D-6E8A-4147-A177-3AD203B41FA5}">
                      <a16:colId xmlns:a16="http://schemas.microsoft.com/office/drawing/2014/main" val="1300145114"/>
                    </a:ext>
                  </a:extLst>
                </a:gridCol>
                <a:gridCol w="2667000">
                  <a:extLst>
                    <a:ext uri="{9D8B030D-6E8A-4147-A177-3AD203B41FA5}">
                      <a16:colId xmlns:a16="http://schemas.microsoft.com/office/drawing/2014/main" val="2717142978"/>
                    </a:ext>
                  </a:extLst>
                </a:gridCol>
                <a:gridCol w="1055489">
                  <a:extLst>
                    <a:ext uri="{9D8B030D-6E8A-4147-A177-3AD203B41FA5}">
                      <a16:colId xmlns:a16="http://schemas.microsoft.com/office/drawing/2014/main" val="3738354524"/>
                    </a:ext>
                  </a:extLst>
                </a:gridCol>
                <a:gridCol w="1078111">
                  <a:extLst>
                    <a:ext uri="{9D8B030D-6E8A-4147-A177-3AD203B41FA5}">
                      <a16:colId xmlns:a16="http://schemas.microsoft.com/office/drawing/2014/main" val="1173499859"/>
                    </a:ext>
                  </a:extLst>
                </a:gridCol>
                <a:gridCol w="1045667">
                  <a:extLst>
                    <a:ext uri="{9D8B030D-6E8A-4147-A177-3AD203B41FA5}">
                      <a16:colId xmlns:a16="http://schemas.microsoft.com/office/drawing/2014/main" val="1586388787"/>
                    </a:ext>
                  </a:extLst>
                </a:gridCol>
                <a:gridCol w="104566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a:t>
                      </a:r>
                      <a:endParaRPr lang="zh-CN" altLang="en-US" sz="1400" dirty="0"/>
                    </a:p>
                  </a:txBody>
                  <a:tcPr/>
                </a:tc>
                <a:tc gridSpan="2">
                  <a:txBody>
                    <a:bodyPr/>
                    <a:lstStyle/>
                    <a:p>
                      <a:r>
                        <a:rPr lang="en-US" altLang="zh-CN" sz="1400" dirty="0"/>
                        <a:t>Linux RTT (ns)</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r>
                        <a:rPr lang="en-US" altLang="zh-CN" sz="1400" dirty="0"/>
                        <a:t> RTT (ns)</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solidFill>
                            <a:schemeClr val="bg1"/>
                          </a:solidFill>
                        </a:rPr>
                        <a:t>Kernel crossing (</a:t>
                      </a:r>
                      <a:r>
                        <a:rPr lang="en-US" altLang="zh-CN" sz="1400" dirty="0" err="1">
                          <a:solidFill>
                            <a:schemeClr val="bg1"/>
                          </a:solidFill>
                        </a:rPr>
                        <a:t>syscall</a:t>
                      </a:r>
                      <a:r>
                        <a:rPr lang="en-US" altLang="zh-CN" sz="1400" dirty="0">
                          <a:solidFill>
                            <a:schemeClr val="bg1"/>
                          </a:solidFill>
                        </a:rPr>
                        <a:t>)</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205</a:t>
                      </a:r>
                      <a:endParaRPr lang="zh-CN" altLang="en-US" sz="1400" dirty="0">
                        <a:solidFill>
                          <a:schemeClr val="bg1"/>
                        </a:solidFill>
                      </a:endParaRPr>
                    </a:p>
                  </a:txBody>
                  <a:tcPr>
                    <a:solidFill>
                      <a:srgbClr val="C00000"/>
                    </a:solidFill>
                  </a:tcPr>
                </a:tc>
                <a:tc hMerge="1">
                  <a:txBody>
                    <a:bodyPr/>
                    <a:lstStyle/>
                    <a:p>
                      <a:pPr algn="ctr"/>
                      <a:endParaRPr lang="zh-CN" altLang="en-US" sz="1600" dirty="0"/>
                    </a:p>
                  </a:txBody>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t>Socket FD locking</a:t>
                      </a:r>
                      <a:endParaRPr lang="zh-CN" altLang="en-US" sz="1400" dirty="0"/>
                    </a:p>
                  </a:txBody>
                  <a:tcPr/>
                </a:tc>
                <a:tc gridSpan="2">
                  <a:txBody>
                    <a:bodyPr/>
                    <a:lstStyle/>
                    <a:p>
                      <a:pPr algn="ctr"/>
                      <a:r>
                        <a:rPr lang="en-US" altLang="zh-CN" sz="1400" dirty="0"/>
                        <a:t>160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t>430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50</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solidFill>
                            <a:schemeClr val="bg1"/>
                          </a:solidFill>
                        </a:rPr>
                        <a:t>TCP/IP protocol</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360</a:t>
                      </a:r>
                      <a:endParaRPr lang="zh-CN" altLang="en-US" sz="1400" dirty="0">
                        <a:solidFill>
                          <a:schemeClr val="bg1"/>
                        </a:solidFill>
                      </a:endParaRPr>
                    </a:p>
                  </a:txBody>
                  <a:tcPr>
                    <a:solidFill>
                      <a:srgbClr val="C00000"/>
                    </a:solidFill>
                  </a:tcPr>
                </a:tc>
                <a:tc hMerge="1">
                  <a:txBody>
                    <a:bodyPr/>
                    <a:lstStyle/>
                    <a:p>
                      <a:pPr algn="ctr"/>
                      <a:endParaRPr lang="zh-CN" altLang="en-US" sz="1600" dirty="0"/>
                    </a:p>
                  </a:txBody>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solidFill>
                            <a:schemeClr val="bg1"/>
                          </a:solidFill>
                        </a:rPr>
                        <a:t>Packet processing</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500</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chemeClr val="tx1"/>
                          </a:solidFill>
                        </a:rPr>
                        <a:t>2100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600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chemeClr val="tx1"/>
                          </a:solidFill>
                        </a:rPr>
                        <a:t>4000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chemeClr val="tx1"/>
                          </a:solidFill>
                        </a:rPr>
                        <a:t>5000</a:t>
                      </a:r>
                      <a:endParaRPr lang="zh-CN" altLang="en-US" sz="1400" dirty="0">
                        <a:solidFill>
                          <a:schemeClr val="tx1"/>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chemeClr val="tx1"/>
                          </a:solidFill>
                        </a:rPr>
                        <a:t>160</a:t>
                      </a:r>
                      <a:endParaRPr lang="zh-CN" altLang="en-US" sz="1400" b="0" dirty="0">
                        <a:solidFill>
                          <a:schemeClr val="tx1"/>
                        </a:solidFill>
                      </a:endParaRPr>
                    </a:p>
                  </a:txBody>
                  <a:tcPr/>
                </a:tc>
                <a:tc hMerge="1">
                  <a:txBody>
                    <a:bodyPr/>
                    <a:lstStyle/>
                    <a:p>
                      <a:pPr algn="ctr"/>
                      <a:endParaRPr lang="zh-CN" altLang="en-US" sz="1600" b="0" dirty="0"/>
                    </a:p>
                  </a:txBody>
                  <a:tcPr/>
                </a:tc>
                <a:tc gridSpan="2">
                  <a:txBody>
                    <a:bodyPr/>
                    <a:lstStyle/>
                    <a:p>
                      <a:pPr algn="ctr"/>
                      <a:r>
                        <a:rPr lang="en-US" altLang="zh-CN" sz="1400" b="0" dirty="0"/>
                        <a:t>13</a:t>
                      </a:r>
                      <a:endParaRPr lang="zh-CN" altLang="en-US" sz="1400" b="0" dirty="0"/>
                    </a:p>
                  </a:txBody>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28438818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Remove the Overheads (2)</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208463732"/>
              </p:ext>
            </p:extLst>
          </p:nvPr>
        </p:nvGraphicFramePr>
        <p:xfrm>
          <a:off x="1992512" y="1058864"/>
          <a:ext cx="8449867" cy="5843053"/>
        </p:xfrm>
        <a:graphic>
          <a:graphicData uri="http://schemas.openxmlformats.org/drawingml/2006/table">
            <a:tbl>
              <a:tblPr firstRow="1" bandRow="1">
                <a:tableStyleId>{5C22544A-7EE6-4342-B048-85BDC9FD1C3A}</a:tableStyleId>
              </a:tblPr>
              <a:tblGrid>
                <a:gridCol w="1557933">
                  <a:extLst>
                    <a:ext uri="{9D8B030D-6E8A-4147-A177-3AD203B41FA5}">
                      <a16:colId xmlns:a16="http://schemas.microsoft.com/office/drawing/2014/main" val="1300145114"/>
                    </a:ext>
                  </a:extLst>
                </a:gridCol>
                <a:gridCol w="2667000">
                  <a:extLst>
                    <a:ext uri="{9D8B030D-6E8A-4147-A177-3AD203B41FA5}">
                      <a16:colId xmlns:a16="http://schemas.microsoft.com/office/drawing/2014/main" val="2717142978"/>
                    </a:ext>
                  </a:extLst>
                </a:gridCol>
                <a:gridCol w="1055489">
                  <a:extLst>
                    <a:ext uri="{9D8B030D-6E8A-4147-A177-3AD203B41FA5}">
                      <a16:colId xmlns:a16="http://schemas.microsoft.com/office/drawing/2014/main" val="3738354524"/>
                    </a:ext>
                  </a:extLst>
                </a:gridCol>
                <a:gridCol w="1078111">
                  <a:extLst>
                    <a:ext uri="{9D8B030D-6E8A-4147-A177-3AD203B41FA5}">
                      <a16:colId xmlns:a16="http://schemas.microsoft.com/office/drawing/2014/main" val="1173499859"/>
                    </a:ext>
                  </a:extLst>
                </a:gridCol>
                <a:gridCol w="1045667">
                  <a:extLst>
                    <a:ext uri="{9D8B030D-6E8A-4147-A177-3AD203B41FA5}">
                      <a16:colId xmlns:a16="http://schemas.microsoft.com/office/drawing/2014/main" val="1586388787"/>
                    </a:ext>
                  </a:extLst>
                </a:gridCol>
                <a:gridCol w="104566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a:t>
                      </a:r>
                      <a:endParaRPr lang="zh-CN" altLang="en-US" sz="1400" dirty="0"/>
                    </a:p>
                  </a:txBody>
                  <a:tcPr/>
                </a:tc>
                <a:tc gridSpan="2">
                  <a:txBody>
                    <a:bodyPr/>
                    <a:lstStyle/>
                    <a:p>
                      <a:r>
                        <a:rPr lang="en-US" altLang="zh-CN" sz="1400" dirty="0"/>
                        <a:t>Linux RTT (ns)</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r>
                        <a:rPr lang="en-US" altLang="zh-CN" sz="1400" dirty="0"/>
                        <a:t> RTT (ns)</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t>Kernel crossing (</a:t>
                      </a:r>
                      <a:r>
                        <a:rPr lang="en-US" altLang="zh-CN" sz="1400" dirty="0" err="1"/>
                        <a:t>syscall</a:t>
                      </a:r>
                      <a:r>
                        <a:rPr lang="en-US" altLang="zh-CN" sz="1400" dirty="0"/>
                        <a:t>)</a:t>
                      </a:r>
                      <a:endParaRPr lang="zh-CN" altLang="en-US" sz="1400" dirty="0"/>
                    </a:p>
                  </a:txBody>
                  <a:tcPr/>
                </a:tc>
                <a:tc gridSpan="2">
                  <a:txBody>
                    <a:bodyPr/>
                    <a:lstStyle/>
                    <a:p>
                      <a:pPr algn="ctr"/>
                      <a:r>
                        <a:rPr lang="en-US" altLang="zh-CN" sz="1400" dirty="0"/>
                        <a:t>205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solidFill>
                            <a:schemeClr val="bg1"/>
                          </a:solidFill>
                        </a:rPr>
                        <a:t>Socket FD locking</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160</a:t>
                      </a:r>
                      <a:endParaRPr lang="zh-CN" altLang="en-US" sz="1400" dirty="0">
                        <a:solidFill>
                          <a:schemeClr val="bg1"/>
                        </a:solidFill>
                      </a:endParaRPr>
                    </a:p>
                  </a:txBody>
                  <a:tcPr>
                    <a:solidFill>
                      <a:srgbClr val="C00000"/>
                    </a:solidFill>
                  </a:tcPr>
                </a:tc>
                <a:tc hMerge="1">
                  <a:txBody>
                    <a:bodyPr/>
                    <a:lstStyle/>
                    <a:p>
                      <a:pPr algn="ctr"/>
                      <a:endParaRPr lang="zh-CN" altLang="en-US" sz="1600" dirty="0"/>
                    </a:p>
                  </a:txBody>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t>430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50</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t>TCP/IP protocol</a:t>
                      </a:r>
                      <a:endParaRPr lang="zh-CN" altLang="en-US" sz="1400" dirty="0"/>
                    </a:p>
                  </a:txBody>
                  <a:tcPr/>
                </a:tc>
                <a:tc gridSpan="2">
                  <a:txBody>
                    <a:bodyPr/>
                    <a:lstStyle/>
                    <a:p>
                      <a:pPr algn="ctr"/>
                      <a:r>
                        <a:rPr lang="en-US" altLang="zh-CN" sz="1400" dirty="0"/>
                        <a:t>360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t>Packet processing</a:t>
                      </a:r>
                      <a:endParaRPr lang="zh-CN" altLang="en-US" sz="1400" dirty="0"/>
                    </a:p>
                  </a:txBody>
                  <a:tcPr/>
                </a:tc>
                <a:tc>
                  <a:txBody>
                    <a:bodyPr/>
                    <a:lstStyle/>
                    <a:p>
                      <a:pPr algn="ctr"/>
                      <a:r>
                        <a:rPr lang="en-US" altLang="zh-CN" sz="1400" dirty="0"/>
                        <a:t>500</a:t>
                      </a:r>
                      <a:endParaRPr lang="zh-CN" altLang="en-US" sz="1400" dirty="0"/>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chemeClr val="tx1"/>
                          </a:solidFill>
                        </a:rPr>
                        <a:t>2100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600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chemeClr val="tx1"/>
                          </a:solidFill>
                        </a:rPr>
                        <a:t>4000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chemeClr val="tx1"/>
                          </a:solidFill>
                        </a:rPr>
                        <a:t>5000</a:t>
                      </a:r>
                      <a:endParaRPr lang="zh-CN" altLang="en-US" sz="1400" dirty="0">
                        <a:solidFill>
                          <a:schemeClr val="tx1"/>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chemeClr val="tx1"/>
                          </a:solidFill>
                        </a:rPr>
                        <a:t>160</a:t>
                      </a:r>
                      <a:endParaRPr lang="zh-CN" altLang="en-US" sz="1400" b="0" dirty="0">
                        <a:solidFill>
                          <a:schemeClr val="tx1"/>
                        </a:solidFill>
                      </a:endParaRPr>
                    </a:p>
                  </a:txBody>
                  <a:tcPr/>
                </a:tc>
                <a:tc hMerge="1">
                  <a:txBody>
                    <a:bodyPr/>
                    <a:lstStyle/>
                    <a:p>
                      <a:pPr algn="ctr"/>
                      <a:endParaRPr lang="zh-CN" altLang="en-US" sz="1600" b="0" dirty="0"/>
                    </a:p>
                  </a:txBody>
                  <a:tcPr/>
                </a:tc>
                <a:tc gridSpan="2">
                  <a:txBody>
                    <a:bodyPr/>
                    <a:lstStyle/>
                    <a:p>
                      <a:pPr algn="ctr"/>
                      <a:r>
                        <a:rPr lang="en-US" altLang="zh-CN" sz="1400" b="0" dirty="0"/>
                        <a:t>13</a:t>
                      </a:r>
                      <a:endParaRPr lang="zh-CN" altLang="en-US" sz="1400" b="0" dirty="0"/>
                    </a:p>
                  </a:txBody>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2666049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AC2C936-74C4-7542-971A-8C6FDD3A40E2}"/>
              </a:ext>
            </a:extLst>
          </p:cNvPr>
          <p:cNvSpPr>
            <a:spLocks noGrp="1"/>
          </p:cNvSpPr>
          <p:nvPr>
            <p:ph type="body" sz="quarter" idx="10"/>
          </p:nvPr>
        </p:nvSpPr>
        <p:spPr>
          <a:xfrm>
            <a:off x="366168" y="1212851"/>
            <a:ext cx="11702553" cy="2751522"/>
          </a:xfrm>
        </p:spPr>
        <p:txBody>
          <a:bodyPr/>
          <a:lstStyle/>
          <a:p>
            <a:r>
              <a:rPr kumimoji="1" lang="en-US" altLang="zh-CN" dirty="0"/>
              <a:t>Example: why need locking?</a:t>
            </a:r>
          </a:p>
          <a:p>
            <a:pPr marL="342900" indent="-342900">
              <a:buFont typeface="Arial" panose="020B0604020202020204" pitchFamily="34" charset="0"/>
              <a:buChar char="•"/>
            </a:pPr>
            <a:r>
              <a:rPr kumimoji="1" lang="en-US" altLang="zh-CN" sz="2400" dirty="0">
                <a:solidFill>
                  <a:schemeClr val="tx1"/>
                </a:solidFill>
              </a:rPr>
              <a:t>NSDI’19 Review: It is nice to handle </a:t>
            </a:r>
            <a:r>
              <a:rPr kumimoji="1" lang="en-US" altLang="zh-CN" sz="2400" dirty="0">
                <a:solidFill>
                  <a:srgbClr val="FF0000"/>
                </a:solidFill>
              </a:rPr>
              <a:t>sharing a socket with multiple senders or multiple receivers</a:t>
            </a:r>
            <a:r>
              <a:rPr kumimoji="1" lang="en-US" altLang="zh-CN" sz="2400" dirty="0">
                <a:solidFill>
                  <a:schemeClr val="tx1"/>
                </a:solidFill>
              </a:rPr>
              <a:t>. However, while required for correct operation, such communication pattern is pretty unusual. Except for a popular scenario that shares a listening socket with multiple processes/threads, I think it would be rare for </a:t>
            </a:r>
            <a:r>
              <a:rPr kumimoji="1" lang="en-US" altLang="zh-CN" sz="2400" dirty="0">
                <a:solidFill>
                  <a:srgbClr val="FF0000"/>
                </a:solidFill>
              </a:rPr>
              <a:t>multiple senders to share a socket to send messages concurrently</a:t>
            </a:r>
            <a:r>
              <a:rPr kumimoji="1" lang="en-US" altLang="zh-CN" sz="2400" dirty="0">
                <a:solidFill>
                  <a:schemeClr val="tx1"/>
                </a:solidFill>
              </a:rPr>
              <a:t> or the other way around (multiple receivers contend to receive messages simultaneously). If not, please explain </a:t>
            </a:r>
            <a:r>
              <a:rPr kumimoji="1" lang="en-US" altLang="zh-CN" sz="2400" dirty="0">
                <a:solidFill>
                  <a:srgbClr val="FF0000"/>
                </a:solidFill>
              </a:rPr>
              <a:t>which application does this</a:t>
            </a:r>
            <a:r>
              <a:rPr kumimoji="1" lang="en-US" altLang="zh-CN" sz="2400" dirty="0">
                <a:solidFill>
                  <a:schemeClr val="tx1"/>
                </a:solidFill>
              </a:rPr>
              <a:t>.</a:t>
            </a:r>
            <a:endParaRPr kumimoji="1" lang="zh-CN" altLang="en-US" sz="2400" dirty="0">
              <a:solidFill>
                <a:schemeClr val="tx1"/>
              </a:solidFill>
            </a:endParaRPr>
          </a:p>
        </p:txBody>
      </p:sp>
      <p:sp>
        <p:nvSpPr>
          <p:cNvPr id="3" name="标题 2">
            <a:extLst>
              <a:ext uri="{FF2B5EF4-FFF2-40B4-BE49-F238E27FC236}">
                <a16:creationId xmlns:a16="http://schemas.microsoft.com/office/drawing/2014/main" id="{99AF5E73-4B3B-2B45-9972-58497ABD740B}"/>
              </a:ext>
            </a:extLst>
          </p:cNvPr>
          <p:cNvSpPr>
            <a:spLocks noGrp="1"/>
          </p:cNvSpPr>
          <p:nvPr>
            <p:ph type="title"/>
          </p:nvPr>
        </p:nvSpPr>
        <p:spPr/>
        <p:txBody>
          <a:bodyPr/>
          <a:lstStyle/>
          <a:p>
            <a:r>
              <a:rPr kumimoji="1" lang="en-US" altLang="zh-CN" dirty="0"/>
              <a:t>Takeaways: explain application scenario</a:t>
            </a:r>
            <a:endParaRPr kumimoji="1" lang="zh-CN" altLang="en-US" dirty="0"/>
          </a:p>
        </p:txBody>
      </p:sp>
    </p:spTree>
    <p:extLst>
      <p:ext uri="{BB962C8B-B14F-4D97-AF65-F5344CB8AC3E}">
        <p14:creationId xmlns:p14="http://schemas.microsoft.com/office/powerpoint/2010/main" val="28117137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The Socket Communication Primitive</a:t>
            </a:r>
            <a:endParaRPr lang="en-US" dirty="0"/>
          </a:p>
        </p:txBody>
      </p:sp>
      <p:sp>
        <p:nvSpPr>
          <p:cNvPr id="4" name="文本框 3"/>
          <p:cNvSpPr txBox="1"/>
          <p:nvPr/>
        </p:nvSpPr>
        <p:spPr>
          <a:xfrm>
            <a:off x="3017045" y="2470742"/>
            <a:ext cx="1379480" cy="3083921"/>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socket()</a:t>
            </a:r>
          </a:p>
          <a:p>
            <a:pPr>
              <a:lnSpc>
                <a:spcPct val="90000"/>
              </a:lnSpc>
              <a:spcAft>
                <a:spcPts val="600"/>
              </a:spcAft>
            </a:pPr>
            <a:r>
              <a:rPr lang="en-US" sz="2400" dirty="0">
                <a:gradFill>
                  <a:gsLst>
                    <a:gs pos="2917">
                      <a:schemeClr val="tx1"/>
                    </a:gs>
                    <a:gs pos="30000">
                      <a:schemeClr val="tx1"/>
                    </a:gs>
                  </a:gsLst>
                  <a:lin ang="5400000" scaled="0"/>
                </a:gradFill>
              </a:rPr>
              <a:t>bind()</a:t>
            </a:r>
          </a:p>
          <a:p>
            <a:pPr>
              <a:lnSpc>
                <a:spcPct val="90000"/>
              </a:lnSpc>
              <a:spcAft>
                <a:spcPts val="600"/>
              </a:spcAft>
            </a:pPr>
            <a:r>
              <a:rPr lang="en-US" sz="2400" dirty="0">
                <a:gradFill>
                  <a:gsLst>
                    <a:gs pos="2917">
                      <a:schemeClr val="tx1"/>
                    </a:gs>
                    <a:gs pos="30000">
                      <a:schemeClr val="tx1"/>
                    </a:gs>
                  </a:gsLst>
                  <a:lin ang="5400000" scaled="0"/>
                </a:gradFill>
              </a:rPr>
              <a:t>listen()</a:t>
            </a:r>
          </a:p>
          <a:p>
            <a:pPr>
              <a:lnSpc>
                <a:spcPct val="90000"/>
              </a:lnSpc>
              <a:spcAft>
                <a:spcPts val="600"/>
              </a:spcAft>
            </a:pPr>
            <a:r>
              <a:rPr lang="en-US" altLang="zh-CN" sz="2400" dirty="0">
                <a:gradFill>
                  <a:gsLst>
                    <a:gs pos="2917">
                      <a:schemeClr val="tx1"/>
                    </a:gs>
                    <a:gs pos="30000">
                      <a:schemeClr val="tx1"/>
                    </a:gs>
                  </a:gsLst>
                  <a:lin ang="5400000" scaled="0"/>
                </a:gradFill>
              </a:rPr>
              <a:t>accept</a:t>
            </a:r>
            <a:r>
              <a:rPr lang="en-US" sz="2400" dirty="0">
                <a:gradFill>
                  <a:gsLst>
                    <a:gs pos="2917">
                      <a:schemeClr val="tx1"/>
                    </a:gs>
                    <a:gs pos="30000">
                      <a:schemeClr val="tx1"/>
                    </a:gs>
                  </a:gsLst>
                  <a:lin ang="5400000" scaled="0"/>
                </a:gradFill>
              </a:rPr>
              <a:t>()</a:t>
            </a:r>
          </a:p>
          <a:p>
            <a:pPr>
              <a:lnSpc>
                <a:spcPct val="90000"/>
              </a:lnSpc>
              <a:spcAft>
                <a:spcPts val="600"/>
              </a:spcAft>
            </a:pPr>
            <a:r>
              <a:rPr lang="en-US" sz="2400" dirty="0" err="1">
                <a:gradFill>
                  <a:gsLst>
                    <a:gs pos="2917">
                      <a:schemeClr val="tx1"/>
                    </a:gs>
                    <a:gs pos="30000">
                      <a:schemeClr val="tx1"/>
                    </a:gs>
                  </a:gsLst>
                  <a:lin ang="5400000" scaled="0"/>
                </a:gradFill>
              </a:rPr>
              <a:t>recv</a:t>
            </a:r>
            <a:r>
              <a:rPr lang="en-US" sz="2400" dirty="0">
                <a:gradFill>
                  <a:gsLst>
                    <a:gs pos="2917">
                      <a:schemeClr val="tx1"/>
                    </a:gs>
                    <a:gs pos="30000">
                      <a:schemeClr val="tx1"/>
                    </a:gs>
                  </a:gsLst>
                  <a:lin ang="5400000" scaled="0"/>
                </a:gradFill>
              </a:rPr>
              <a:t>()</a:t>
            </a:r>
          </a:p>
          <a:p>
            <a:pPr>
              <a:lnSpc>
                <a:spcPct val="90000"/>
              </a:lnSpc>
              <a:spcAft>
                <a:spcPts val="600"/>
              </a:spcAft>
            </a:pPr>
            <a:r>
              <a:rPr lang="en-US" sz="2400" dirty="0">
                <a:gradFill>
                  <a:gsLst>
                    <a:gs pos="2917">
                      <a:schemeClr val="tx1"/>
                    </a:gs>
                    <a:gs pos="30000">
                      <a:schemeClr val="tx1"/>
                    </a:gs>
                  </a:gsLst>
                  <a:lin ang="5400000" scaled="0"/>
                </a:gradFill>
              </a:rPr>
              <a:t>send()</a:t>
            </a:r>
          </a:p>
          <a:p>
            <a:pPr>
              <a:lnSpc>
                <a:spcPct val="90000"/>
              </a:lnSpc>
              <a:spcAft>
                <a:spcPts val="600"/>
              </a:spcAft>
            </a:pPr>
            <a:r>
              <a:rPr lang="en-US" sz="2400" dirty="0">
                <a:gradFill>
                  <a:gsLst>
                    <a:gs pos="2917">
                      <a:schemeClr val="tx1"/>
                    </a:gs>
                    <a:gs pos="30000">
                      <a:schemeClr val="tx1"/>
                    </a:gs>
                  </a:gsLst>
                  <a:lin ang="5400000" scaled="0"/>
                </a:gradFill>
              </a:rPr>
              <a:t>close()</a:t>
            </a:r>
          </a:p>
        </p:txBody>
      </p:sp>
      <p:sp>
        <p:nvSpPr>
          <p:cNvPr id="5" name="文本框 4"/>
          <p:cNvSpPr txBox="1"/>
          <p:nvPr/>
        </p:nvSpPr>
        <p:spPr>
          <a:xfrm>
            <a:off x="3017045" y="1713504"/>
            <a:ext cx="1172309"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0078D7"/>
                </a:solidFill>
              </a:rPr>
              <a:t>Server</a:t>
            </a:r>
            <a:endParaRPr lang="en-US" sz="2400" dirty="0">
              <a:solidFill>
                <a:srgbClr val="0078D7"/>
              </a:solidFill>
            </a:endParaRPr>
          </a:p>
        </p:txBody>
      </p:sp>
      <p:sp>
        <p:nvSpPr>
          <p:cNvPr id="6" name="文本框 5"/>
          <p:cNvSpPr txBox="1"/>
          <p:nvPr/>
        </p:nvSpPr>
        <p:spPr>
          <a:xfrm>
            <a:off x="6903245" y="1713504"/>
            <a:ext cx="108940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0078D7"/>
                </a:solidFill>
              </a:rPr>
              <a:t>Client</a:t>
            </a:r>
          </a:p>
        </p:txBody>
      </p:sp>
      <p:sp>
        <p:nvSpPr>
          <p:cNvPr id="7" name="文本框 6"/>
          <p:cNvSpPr txBox="1"/>
          <p:nvPr/>
        </p:nvSpPr>
        <p:spPr>
          <a:xfrm>
            <a:off x="6903246" y="2470742"/>
            <a:ext cx="1554593" cy="2265236"/>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socket()</a:t>
            </a:r>
          </a:p>
          <a:p>
            <a:pPr>
              <a:lnSpc>
                <a:spcPct val="90000"/>
              </a:lnSpc>
              <a:spcAft>
                <a:spcPts val="600"/>
              </a:spcAft>
            </a:pPr>
            <a:r>
              <a:rPr lang="en-US" sz="2400" dirty="0">
                <a:gradFill>
                  <a:gsLst>
                    <a:gs pos="2917">
                      <a:schemeClr val="tx1"/>
                    </a:gs>
                    <a:gs pos="30000">
                      <a:schemeClr val="tx1"/>
                    </a:gs>
                  </a:gsLst>
                  <a:lin ang="5400000" scaled="0"/>
                </a:gradFill>
              </a:rPr>
              <a:t>connect()</a:t>
            </a:r>
          </a:p>
          <a:p>
            <a:pPr>
              <a:lnSpc>
                <a:spcPct val="90000"/>
              </a:lnSpc>
              <a:spcAft>
                <a:spcPts val="600"/>
              </a:spcAft>
            </a:pPr>
            <a:r>
              <a:rPr lang="en-US" sz="2400" dirty="0">
                <a:gradFill>
                  <a:gsLst>
                    <a:gs pos="2917">
                      <a:schemeClr val="tx1"/>
                    </a:gs>
                    <a:gs pos="30000">
                      <a:schemeClr val="tx1"/>
                    </a:gs>
                  </a:gsLst>
                  <a:lin ang="5400000" scaled="0"/>
                </a:gradFill>
              </a:rPr>
              <a:t>send()</a:t>
            </a:r>
          </a:p>
          <a:p>
            <a:pPr>
              <a:lnSpc>
                <a:spcPct val="90000"/>
              </a:lnSpc>
              <a:spcAft>
                <a:spcPts val="600"/>
              </a:spcAft>
            </a:pPr>
            <a:r>
              <a:rPr lang="en-US" sz="2400" dirty="0" err="1">
                <a:gradFill>
                  <a:gsLst>
                    <a:gs pos="2917">
                      <a:schemeClr val="tx1"/>
                    </a:gs>
                    <a:gs pos="30000">
                      <a:schemeClr val="tx1"/>
                    </a:gs>
                  </a:gsLst>
                  <a:lin ang="5400000" scaled="0"/>
                </a:gradFill>
              </a:rPr>
              <a:t>recv</a:t>
            </a:r>
            <a:r>
              <a:rPr lang="en-US" sz="2400" dirty="0">
                <a:gradFill>
                  <a:gsLst>
                    <a:gs pos="2917">
                      <a:schemeClr val="tx1"/>
                    </a:gs>
                    <a:gs pos="30000">
                      <a:schemeClr val="tx1"/>
                    </a:gs>
                  </a:gsLst>
                  <a:lin ang="5400000" scaled="0"/>
                </a:gradFill>
              </a:rPr>
              <a:t>()</a:t>
            </a:r>
          </a:p>
          <a:p>
            <a:pPr>
              <a:lnSpc>
                <a:spcPct val="90000"/>
              </a:lnSpc>
              <a:spcAft>
                <a:spcPts val="600"/>
              </a:spcAft>
            </a:pPr>
            <a:r>
              <a:rPr lang="en-US" sz="2400" dirty="0">
                <a:gradFill>
                  <a:gsLst>
                    <a:gs pos="2917">
                      <a:schemeClr val="tx1"/>
                    </a:gs>
                    <a:gs pos="30000">
                      <a:schemeClr val="tx1"/>
                    </a:gs>
                  </a:gsLst>
                  <a:lin ang="5400000" scaled="0"/>
                </a:gradFill>
              </a:rPr>
              <a:t>close()</a:t>
            </a:r>
          </a:p>
        </p:txBody>
      </p:sp>
    </p:spTree>
    <p:extLst>
      <p:ext uri="{BB962C8B-B14F-4D97-AF65-F5344CB8AC3E}">
        <p14:creationId xmlns:p14="http://schemas.microsoft.com/office/powerpoint/2010/main" val="41470646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
            <a:extLst>
              <a:ext uri="{FF2B5EF4-FFF2-40B4-BE49-F238E27FC236}">
                <a16:creationId xmlns:a16="http://schemas.microsoft.com/office/drawing/2014/main" id="{E23366A6-15CB-8C42-916E-D3F6C4CF5249}"/>
              </a:ext>
            </a:extLst>
          </p:cNvPr>
          <p:cNvSpPr txBox="1">
            <a:spLocks/>
          </p:cNvSpPr>
          <p:nvPr/>
        </p:nvSpPr>
        <p:spPr>
          <a:xfrm>
            <a:off x="6239371" y="1226927"/>
            <a:ext cx="9051925" cy="5527667"/>
          </a:xfrm>
          <a:prstGeom prst="rect">
            <a:avLst/>
          </a:prstGeom>
        </p:spPr>
        <p:txBody>
          <a:bodyPr vert="horz" wrap="square" lIns="164592" tIns="91440" rIns="164592" bIns="914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zh-CN" sz="2400" dirty="0"/>
              <a:t>Optimize for common cases.</a:t>
            </a:r>
          </a:p>
          <a:p>
            <a:r>
              <a:rPr lang="en-US" altLang="zh-CN" sz="2400" dirty="0"/>
              <a:t>Be correct for all cases.</a:t>
            </a:r>
          </a:p>
          <a:p>
            <a:endParaRPr lang="en-US" altLang="zh-CN" sz="2400" dirty="0"/>
          </a:p>
          <a:p>
            <a:r>
              <a:rPr lang="en-US" altLang="zh-CN" sz="2400" dirty="0"/>
              <a:t>Many to one</a:t>
            </a:r>
          </a:p>
          <a:p>
            <a:endParaRPr lang="en-US" sz="3200" dirty="0"/>
          </a:p>
          <a:p>
            <a:endParaRPr lang="en-US" altLang="zh-CN" sz="2400" dirty="0"/>
          </a:p>
          <a:p>
            <a:endParaRPr lang="en-US" altLang="zh-CN" sz="2400" dirty="0"/>
          </a:p>
          <a:p>
            <a:r>
              <a:rPr lang="en-US" altLang="zh-CN" sz="2400" dirty="0"/>
              <a:t>One to many</a:t>
            </a:r>
          </a:p>
          <a:p>
            <a:endParaRPr lang="en-US" altLang="zh-CN" sz="2400" dirty="0"/>
          </a:p>
          <a:p>
            <a:endParaRPr lang="en-US" altLang="zh-CN" sz="2400" dirty="0"/>
          </a:p>
          <a:p>
            <a:endParaRPr lang="en-US" altLang="zh-CN" sz="2400" dirty="0"/>
          </a:p>
          <a:p>
            <a:endParaRPr lang="en-US" altLang="zh-CN" sz="2400" dirty="0"/>
          </a:p>
          <a:p>
            <a:r>
              <a:rPr lang="en-US" altLang="zh-CN" sz="2400" dirty="0"/>
              <a:t>Transfer ownership of tokens via monitor.</a:t>
            </a:r>
          </a:p>
        </p:txBody>
      </p:sp>
      <p:sp>
        <p:nvSpPr>
          <p:cNvPr id="3" name="Title 2">
            <a:extLst>
              <a:ext uri="{FF2B5EF4-FFF2-40B4-BE49-F238E27FC236}">
                <a16:creationId xmlns:a16="http://schemas.microsoft.com/office/drawing/2014/main" id="{AFDABDA2-20B6-4421-AF8D-6988DE83F616}"/>
              </a:ext>
            </a:extLst>
          </p:cNvPr>
          <p:cNvSpPr>
            <a:spLocks noGrp="1"/>
          </p:cNvSpPr>
          <p:nvPr>
            <p:ph type="title"/>
          </p:nvPr>
        </p:nvSpPr>
        <p:spPr/>
        <p:txBody>
          <a:bodyPr/>
          <a:lstStyle/>
          <a:p>
            <a:r>
              <a:rPr lang="en-US" dirty="0"/>
              <a:t>Token-based Socket Sharing</a:t>
            </a:r>
          </a:p>
        </p:txBody>
      </p:sp>
      <p:sp>
        <p:nvSpPr>
          <p:cNvPr id="7" name="Text Placeholder 6">
            <a:extLst>
              <a:ext uri="{FF2B5EF4-FFF2-40B4-BE49-F238E27FC236}">
                <a16:creationId xmlns:a16="http://schemas.microsoft.com/office/drawing/2014/main" id="{0A2135DE-2509-4B79-8659-7B11B91087CF}"/>
              </a:ext>
            </a:extLst>
          </p:cNvPr>
          <p:cNvSpPr>
            <a:spLocks noGrp="1"/>
          </p:cNvSpPr>
          <p:nvPr>
            <p:ph type="body" sz="quarter" idx="10"/>
          </p:nvPr>
        </p:nvSpPr>
        <p:spPr>
          <a:xfrm>
            <a:off x="366167" y="1212855"/>
            <a:ext cx="5375431" cy="3557897"/>
          </a:xfrm>
        </p:spPr>
        <p:txBody>
          <a:bodyPr/>
          <a:lstStyle/>
          <a:p>
            <a:r>
              <a:rPr lang="en-US" altLang="zh-CN" sz="2400" dirty="0"/>
              <a:t>Socket is shared among threads</a:t>
            </a:r>
            <a:br>
              <a:rPr lang="en-US" altLang="zh-CN" sz="2400" dirty="0"/>
            </a:br>
            <a:r>
              <a:rPr lang="en-US" altLang="zh-CN" sz="2400" dirty="0"/>
              <a:t>and forked processes.</a:t>
            </a:r>
          </a:p>
          <a:p>
            <a:endParaRPr lang="en-US" altLang="zh-CN" sz="2400" dirty="0"/>
          </a:p>
          <a:p>
            <a:r>
              <a:rPr lang="en-US" altLang="zh-CN" sz="2400" dirty="0"/>
              <a:t>Many to one</a:t>
            </a:r>
          </a:p>
          <a:p>
            <a:endParaRPr lang="en-US" sz="2400" dirty="0"/>
          </a:p>
          <a:p>
            <a:endParaRPr lang="en-US" sz="3200" dirty="0"/>
          </a:p>
          <a:p>
            <a:endParaRPr lang="en-US" sz="3200" dirty="0"/>
          </a:p>
          <a:p>
            <a:r>
              <a:rPr lang="en-US" altLang="zh-CN" sz="2400" dirty="0"/>
              <a:t>One to many</a:t>
            </a:r>
            <a:endParaRPr lang="en-US" sz="2400" dirty="0"/>
          </a:p>
        </p:txBody>
      </p:sp>
      <p:grpSp>
        <p:nvGrpSpPr>
          <p:cNvPr id="2" name="组合 1">
            <a:extLst>
              <a:ext uri="{FF2B5EF4-FFF2-40B4-BE49-F238E27FC236}">
                <a16:creationId xmlns:a16="http://schemas.microsoft.com/office/drawing/2014/main" id="{3682FC7A-0450-5242-8831-81CEFB1C73AB}"/>
              </a:ext>
            </a:extLst>
          </p:cNvPr>
          <p:cNvGrpSpPr/>
          <p:nvPr/>
        </p:nvGrpSpPr>
        <p:grpSpPr>
          <a:xfrm>
            <a:off x="578396" y="2755922"/>
            <a:ext cx="4876800" cy="2874940"/>
            <a:chOff x="2816212" y="2160497"/>
            <a:chExt cx="6388618" cy="4003766"/>
          </a:xfrm>
        </p:grpSpPr>
        <p:sp>
          <p:nvSpPr>
            <p:cNvPr id="19" name="Rectangle 63">
              <a:extLst>
                <a:ext uri="{FF2B5EF4-FFF2-40B4-BE49-F238E27FC236}">
                  <a16:creationId xmlns:a16="http://schemas.microsoft.com/office/drawing/2014/main" id="{10D43766-AD8B-4838-AA65-EC81ACD2C3E9}"/>
                </a:ext>
              </a:extLst>
            </p:cNvPr>
            <p:cNvSpPr/>
            <p:nvPr/>
          </p:nvSpPr>
          <p:spPr>
            <a:xfrm>
              <a:off x="2816212" y="2576780"/>
              <a:ext cx="1567276" cy="563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Sender 1</a:t>
              </a:r>
              <a:endParaRPr lang="en-US" dirty="0"/>
            </a:p>
          </p:txBody>
        </p:sp>
        <p:sp>
          <p:nvSpPr>
            <p:cNvPr id="20" name="Rectangle 63">
              <a:extLst>
                <a:ext uri="{FF2B5EF4-FFF2-40B4-BE49-F238E27FC236}">
                  <a16:creationId xmlns:a16="http://schemas.microsoft.com/office/drawing/2014/main" id="{5E12A1AF-42B9-40B3-B321-A3D4292D3C82}"/>
                </a:ext>
              </a:extLst>
            </p:cNvPr>
            <p:cNvSpPr/>
            <p:nvPr/>
          </p:nvSpPr>
          <p:spPr>
            <a:xfrm>
              <a:off x="2816212" y="3314690"/>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Sender 2</a:t>
              </a:r>
              <a:endParaRPr lang="en-US" dirty="0"/>
            </a:p>
          </p:txBody>
        </p:sp>
        <p:sp>
          <p:nvSpPr>
            <p:cNvPr id="23" name="Rectangle 63">
              <a:extLst>
                <a:ext uri="{FF2B5EF4-FFF2-40B4-BE49-F238E27FC236}">
                  <a16:creationId xmlns:a16="http://schemas.microsoft.com/office/drawing/2014/main" id="{A45B0DFC-34EB-44D7-83BA-DB2B7AA118D4}"/>
                </a:ext>
              </a:extLst>
            </p:cNvPr>
            <p:cNvSpPr/>
            <p:nvPr/>
          </p:nvSpPr>
          <p:spPr>
            <a:xfrm>
              <a:off x="7637554" y="2902947"/>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Receiver</a:t>
              </a:r>
              <a:endParaRPr lang="en-US" dirty="0"/>
            </a:p>
          </p:txBody>
        </p:sp>
        <p:sp>
          <p:nvSpPr>
            <p:cNvPr id="27" name="Rectangle 63">
              <a:extLst>
                <a:ext uri="{FF2B5EF4-FFF2-40B4-BE49-F238E27FC236}">
                  <a16:creationId xmlns:a16="http://schemas.microsoft.com/office/drawing/2014/main" id="{E950BE02-5B43-494D-AB9E-3A782AF20014}"/>
                </a:ext>
              </a:extLst>
            </p:cNvPr>
            <p:cNvSpPr/>
            <p:nvPr/>
          </p:nvSpPr>
          <p:spPr>
            <a:xfrm>
              <a:off x="5281192" y="2902947"/>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Queue</a:t>
              </a:r>
              <a:endParaRPr lang="en-US" dirty="0"/>
            </a:p>
          </p:txBody>
        </p:sp>
        <p:sp>
          <p:nvSpPr>
            <p:cNvPr id="31" name="Rectangle 63">
              <a:extLst>
                <a:ext uri="{FF2B5EF4-FFF2-40B4-BE49-F238E27FC236}">
                  <a16:creationId xmlns:a16="http://schemas.microsoft.com/office/drawing/2014/main" id="{5E12A1AF-42B9-40B3-B321-A3D4292D3C82}"/>
                </a:ext>
              </a:extLst>
            </p:cNvPr>
            <p:cNvSpPr/>
            <p:nvPr/>
          </p:nvSpPr>
          <p:spPr>
            <a:xfrm>
              <a:off x="2816212" y="5249863"/>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Sender</a:t>
              </a:r>
              <a:endParaRPr lang="en-US" dirty="0"/>
            </a:p>
          </p:txBody>
        </p:sp>
        <p:sp>
          <p:nvSpPr>
            <p:cNvPr id="33" name="Rectangle 63">
              <a:extLst>
                <a:ext uri="{FF2B5EF4-FFF2-40B4-BE49-F238E27FC236}">
                  <a16:creationId xmlns:a16="http://schemas.microsoft.com/office/drawing/2014/main" id="{C5C47C27-ADE5-48A2-A323-11968FE0CCA0}"/>
                </a:ext>
              </a:extLst>
            </p:cNvPr>
            <p:cNvSpPr/>
            <p:nvPr/>
          </p:nvSpPr>
          <p:spPr>
            <a:xfrm>
              <a:off x="7593968" y="4862780"/>
              <a:ext cx="1567276" cy="563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dirty="0"/>
                <a:t>Receiver 1</a:t>
              </a:r>
              <a:endParaRPr lang="en-US" sz="1600" dirty="0"/>
            </a:p>
          </p:txBody>
        </p:sp>
        <p:sp>
          <p:nvSpPr>
            <p:cNvPr id="34" name="Rectangle 63">
              <a:extLst>
                <a:ext uri="{FF2B5EF4-FFF2-40B4-BE49-F238E27FC236}">
                  <a16:creationId xmlns:a16="http://schemas.microsoft.com/office/drawing/2014/main" id="{A45B0DFC-34EB-44D7-83BA-DB2B7AA118D4}"/>
                </a:ext>
              </a:extLst>
            </p:cNvPr>
            <p:cNvSpPr/>
            <p:nvPr/>
          </p:nvSpPr>
          <p:spPr>
            <a:xfrm>
              <a:off x="7593968" y="5600691"/>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Receiver 2</a:t>
              </a:r>
              <a:endParaRPr lang="en-US" sz="1600" dirty="0"/>
            </a:p>
          </p:txBody>
        </p:sp>
        <p:sp>
          <p:nvSpPr>
            <p:cNvPr id="38" name="Rectangle 63">
              <a:extLst>
                <a:ext uri="{FF2B5EF4-FFF2-40B4-BE49-F238E27FC236}">
                  <a16:creationId xmlns:a16="http://schemas.microsoft.com/office/drawing/2014/main" id="{E950BE02-5B43-494D-AB9E-3A782AF20014}"/>
                </a:ext>
              </a:extLst>
            </p:cNvPr>
            <p:cNvSpPr/>
            <p:nvPr/>
          </p:nvSpPr>
          <p:spPr>
            <a:xfrm>
              <a:off x="5217265" y="5249863"/>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Queue</a:t>
              </a:r>
              <a:endParaRPr lang="en-US" dirty="0"/>
            </a:p>
          </p:txBody>
        </p:sp>
        <p:sp>
          <p:nvSpPr>
            <p:cNvPr id="40" name="文本框 1">
              <a:extLst>
                <a:ext uri="{FF2B5EF4-FFF2-40B4-BE49-F238E27FC236}">
                  <a16:creationId xmlns:a16="http://schemas.microsoft.com/office/drawing/2014/main" id="{08CB1D52-B56F-41F4-B9D1-F3F0A57CF96B}"/>
                </a:ext>
              </a:extLst>
            </p:cNvPr>
            <p:cNvSpPr txBox="1"/>
            <p:nvPr/>
          </p:nvSpPr>
          <p:spPr>
            <a:xfrm>
              <a:off x="6779833" y="4456471"/>
              <a:ext cx="743530" cy="385761"/>
            </a:xfrm>
            <a:prstGeom prst="rect">
              <a:avLst/>
            </a:prstGeom>
            <a:noFill/>
          </p:spPr>
          <p:txBody>
            <a:bodyPr wrap="none" rtlCol="0">
              <a:spAutoFit/>
            </a:bodyPr>
            <a:lstStyle/>
            <a:p>
              <a:pPr algn="ctr"/>
              <a:r>
                <a:rPr kumimoji="1" lang="en-US" altLang="zh-CN" sz="1200" dirty="0"/>
                <a:t>Lock</a:t>
              </a:r>
              <a:endParaRPr kumimoji="1" lang="zh-CN" altLang="en-US" sz="1200" dirty="0"/>
            </a:p>
          </p:txBody>
        </p:sp>
        <p:cxnSp>
          <p:nvCxnSpPr>
            <p:cNvPr id="41" name="直接箭头连接符 40"/>
            <p:cNvCxnSpPr>
              <a:stCxn id="27" idx="3"/>
              <a:endCxn id="23" idx="1"/>
            </p:cNvCxnSpPr>
            <p:nvPr/>
          </p:nvCxnSpPr>
          <p:spPr>
            <a:xfrm>
              <a:off x="6848468" y="3184732"/>
              <a:ext cx="789086" cy="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0" idx="3"/>
              <a:endCxn id="27" idx="1"/>
            </p:cNvCxnSpPr>
            <p:nvPr/>
          </p:nvCxnSpPr>
          <p:spPr>
            <a:xfrm flipV="1">
              <a:off x="4383488" y="3184732"/>
              <a:ext cx="897704" cy="411744"/>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cxnSpLocks/>
              <a:stCxn id="19" idx="3"/>
              <a:endCxn id="27" idx="1"/>
            </p:cNvCxnSpPr>
            <p:nvPr/>
          </p:nvCxnSpPr>
          <p:spPr>
            <a:xfrm>
              <a:off x="4383488" y="2858567"/>
              <a:ext cx="897704" cy="326166"/>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cxnSpLocks/>
              <a:stCxn id="38" idx="3"/>
              <a:endCxn id="33" idx="1"/>
            </p:cNvCxnSpPr>
            <p:nvPr/>
          </p:nvCxnSpPr>
          <p:spPr>
            <a:xfrm flipV="1">
              <a:off x="6784543" y="5144566"/>
              <a:ext cx="809427" cy="387082"/>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cxnSpLocks/>
              <a:stCxn id="38" idx="3"/>
            </p:cNvCxnSpPr>
            <p:nvPr/>
          </p:nvCxnSpPr>
          <p:spPr>
            <a:xfrm>
              <a:off x="6784542" y="5531650"/>
              <a:ext cx="802851" cy="349473"/>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31" idx="3"/>
              <a:endCxn id="38" idx="1"/>
            </p:cNvCxnSpPr>
            <p:nvPr/>
          </p:nvCxnSpPr>
          <p:spPr>
            <a:xfrm>
              <a:off x="4383490" y="5531648"/>
              <a:ext cx="833777" cy="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6955351" y="4795093"/>
              <a:ext cx="304800" cy="381000"/>
              <a:chOff x="7330281" y="2354262"/>
              <a:chExt cx="304800" cy="381000"/>
            </a:xfrm>
            <a:solidFill>
              <a:srgbClr val="C00000"/>
            </a:solidFill>
          </p:grpSpPr>
          <p:sp>
            <p:nvSpPr>
              <p:cNvPr id="61" name="空心弧 60"/>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矩形 61"/>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6" name="组合 25">
              <a:extLst>
                <a:ext uri="{FF2B5EF4-FFF2-40B4-BE49-F238E27FC236}">
                  <a16:creationId xmlns:a16="http://schemas.microsoft.com/office/drawing/2014/main" id="{D5970D34-D39F-FE4C-B80B-21730548FE59}"/>
                </a:ext>
              </a:extLst>
            </p:cNvPr>
            <p:cNvGrpSpPr/>
            <p:nvPr/>
          </p:nvGrpSpPr>
          <p:grpSpPr>
            <a:xfrm>
              <a:off x="4800376" y="2498019"/>
              <a:ext cx="304800" cy="381000"/>
              <a:chOff x="7330281" y="2354262"/>
              <a:chExt cx="304800" cy="381000"/>
            </a:xfrm>
            <a:solidFill>
              <a:srgbClr val="C00000"/>
            </a:solidFill>
          </p:grpSpPr>
          <p:sp>
            <p:nvSpPr>
              <p:cNvPr id="28" name="空心弧 27">
                <a:extLst>
                  <a:ext uri="{FF2B5EF4-FFF2-40B4-BE49-F238E27FC236}">
                    <a16:creationId xmlns:a16="http://schemas.microsoft.com/office/drawing/2014/main" id="{224BCFD2-3555-9A40-838E-99B62CB77CFF}"/>
                  </a:ext>
                </a:extLst>
              </p:cNvPr>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矩形 28">
                <a:extLst>
                  <a:ext uri="{FF2B5EF4-FFF2-40B4-BE49-F238E27FC236}">
                    <a16:creationId xmlns:a16="http://schemas.microsoft.com/office/drawing/2014/main" id="{4CF60E1D-9A00-2441-8F1F-3B83B694D179}"/>
                  </a:ext>
                </a:extLst>
              </p:cNvPr>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0" name="文本框 1">
              <a:extLst>
                <a:ext uri="{FF2B5EF4-FFF2-40B4-BE49-F238E27FC236}">
                  <a16:creationId xmlns:a16="http://schemas.microsoft.com/office/drawing/2014/main" id="{3DD4F4FE-9FDE-824C-8B16-3EE6888DA856}"/>
                </a:ext>
              </a:extLst>
            </p:cNvPr>
            <p:cNvSpPr txBox="1"/>
            <p:nvPr/>
          </p:nvSpPr>
          <p:spPr>
            <a:xfrm>
              <a:off x="4674936" y="2160497"/>
              <a:ext cx="743529" cy="385761"/>
            </a:xfrm>
            <a:prstGeom prst="rect">
              <a:avLst/>
            </a:prstGeom>
            <a:noFill/>
          </p:spPr>
          <p:txBody>
            <a:bodyPr wrap="none" rtlCol="0">
              <a:spAutoFit/>
            </a:bodyPr>
            <a:lstStyle/>
            <a:p>
              <a:r>
                <a:rPr kumimoji="1" lang="en-US" altLang="zh-CN" sz="1200" dirty="0"/>
                <a:t>Lock</a:t>
              </a:r>
              <a:endParaRPr kumimoji="1" lang="zh-CN" altLang="en-US" sz="1200" dirty="0"/>
            </a:p>
          </p:txBody>
        </p:sp>
      </p:grpSp>
      <p:grpSp>
        <p:nvGrpSpPr>
          <p:cNvPr id="32" name="组合 31">
            <a:extLst>
              <a:ext uri="{FF2B5EF4-FFF2-40B4-BE49-F238E27FC236}">
                <a16:creationId xmlns:a16="http://schemas.microsoft.com/office/drawing/2014/main" id="{7D96AADD-AEA8-9743-AD83-BAB8EC4D227F}"/>
              </a:ext>
            </a:extLst>
          </p:cNvPr>
          <p:cNvGrpSpPr/>
          <p:nvPr/>
        </p:nvGrpSpPr>
        <p:grpSpPr>
          <a:xfrm>
            <a:off x="6043484" y="2963862"/>
            <a:ext cx="5997873" cy="3017322"/>
            <a:chOff x="2098769" y="2576780"/>
            <a:chExt cx="7890637" cy="3937804"/>
          </a:xfrm>
        </p:grpSpPr>
        <p:sp>
          <p:nvSpPr>
            <p:cNvPr id="35" name="Rectangle 63">
              <a:extLst>
                <a:ext uri="{FF2B5EF4-FFF2-40B4-BE49-F238E27FC236}">
                  <a16:creationId xmlns:a16="http://schemas.microsoft.com/office/drawing/2014/main" id="{C4B62E78-E765-DB4E-9BFF-5BBAE94B2D22}"/>
                </a:ext>
              </a:extLst>
            </p:cNvPr>
            <p:cNvSpPr/>
            <p:nvPr/>
          </p:nvSpPr>
          <p:spPr>
            <a:xfrm>
              <a:off x="2816212" y="2576780"/>
              <a:ext cx="1567276" cy="563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Sender 1</a:t>
              </a:r>
              <a:endParaRPr lang="en-US" dirty="0"/>
            </a:p>
          </p:txBody>
        </p:sp>
        <p:sp>
          <p:nvSpPr>
            <p:cNvPr id="36" name="Rectangle 63">
              <a:extLst>
                <a:ext uri="{FF2B5EF4-FFF2-40B4-BE49-F238E27FC236}">
                  <a16:creationId xmlns:a16="http://schemas.microsoft.com/office/drawing/2014/main" id="{96172CB4-F72D-3345-B84F-149084E7675E}"/>
                </a:ext>
              </a:extLst>
            </p:cNvPr>
            <p:cNvSpPr/>
            <p:nvPr/>
          </p:nvSpPr>
          <p:spPr>
            <a:xfrm>
              <a:off x="2816212" y="3314690"/>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Sender 2</a:t>
              </a:r>
              <a:endParaRPr lang="en-US" dirty="0"/>
            </a:p>
          </p:txBody>
        </p:sp>
        <p:sp>
          <p:nvSpPr>
            <p:cNvPr id="37" name="Rectangle 63">
              <a:extLst>
                <a:ext uri="{FF2B5EF4-FFF2-40B4-BE49-F238E27FC236}">
                  <a16:creationId xmlns:a16="http://schemas.microsoft.com/office/drawing/2014/main" id="{42485730-B26B-7847-85D9-1220BCB74392}"/>
                </a:ext>
              </a:extLst>
            </p:cNvPr>
            <p:cNvSpPr/>
            <p:nvPr/>
          </p:nvSpPr>
          <p:spPr>
            <a:xfrm>
              <a:off x="7637554" y="2902947"/>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Receiver</a:t>
              </a:r>
              <a:endParaRPr lang="en-US" dirty="0"/>
            </a:p>
          </p:txBody>
        </p:sp>
        <p:sp>
          <p:nvSpPr>
            <p:cNvPr id="39" name="Rectangle 63">
              <a:extLst>
                <a:ext uri="{FF2B5EF4-FFF2-40B4-BE49-F238E27FC236}">
                  <a16:creationId xmlns:a16="http://schemas.microsoft.com/office/drawing/2014/main" id="{9828E3B3-956E-1544-BCFC-E95EEE5A74DE}"/>
                </a:ext>
              </a:extLst>
            </p:cNvPr>
            <p:cNvSpPr/>
            <p:nvPr/>
          </p:nvSpPr>
          <p:spPr>
            <a:xfrm>
              <a:off x="5281192" y="2902947"/>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Queue</a:t>
              </a:r>
              <a:endParaRPr lang="en-US" dirty="0"/>
            </a:p>
          </p:txBody>
        </p:sp>
        <p:sp>
          <p:nvSpPr>
            <p:cNvPr id="43" name="Rectangle 63">
              <a:extLst>
                <a:ext uri="{FF2B5EF4-FFF2-40B4-BE49-F238E27FC236}">
                  <a16:creationId xmlns:a16="http://schemas.microsoft.com/office/drawing/2014/main" id="{ED661314-5CAF-8D40-A50B-A7D58DDDBAA1}"/>
                </a:ext>
              </a:extLst>
            </p:cNvPr>
            <p:cNvSpPr/>
            <p:nvPr/>
          </p:nvSpPr>
          <p:spPr>
            <a:xfrm>
              <a:off x="2816212" y="5249863"/>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Sender</a:t>
              </a:r>
              <a:endParaRPr lang="en-US" dirty="0"/>
            </a:p>
          </p:txBody>
        </p:sp>
        <p:sp>
          <p:nvSpPr>
            <p:cNvPr id="44" name="Rectangle 63">
              <a:extLst>
                <a:ext uri="{FF2B5EF4-FFF2-40B4-BE49-F238E27FC236}">
                  <a16:creationId xmlns:a16="http://schemas.microsoft.com/office/drawing/2014/main" id="{9F2B728F-3691-B94F-8B84-19A9E244DE65}"/>
                </a:ext>
              </a:extLst>
            </p:cNvPr>
            <p:cNvSpPr/>
            <p:nvPr/>
          </p:nvSpPr>
          <p:spPr>
            <a:xfrm>
              <a:off x="7593968" y="4862780"/>
              <a:ext cx="1567276" cy="563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dirty="0"/>
                <a:t>Receiver 1</a:t>
              </a:r>
              <a:endParaRPr lang="en-US" sz="1600" dirty="0"/>
            </a:p>
          </p:txBody>
        </p:sp>
        <p:sp>
          <p:nvSpPr>
            <p:cNvPr id="46" name="Rectangle 63">
              <a:extLst>
                <a:ext uri="{FF2B5EF4-FFF2-40B4-BE49-F238E27FC236}">
                  <a16:creationId xmlns:a16="http://schemas.microsoft.com/office/drawing/2014/main" id="{D1D89030-65D4-BA41-B624-02AF8B8E4FA6}"/>
                </a:ext>
              </a:extLst>
            </p:cNvPr>
            <p:cNvSpPr/>
            <p:nvPr/>
          </p:nvSpPr>
          <p:spPr>
            <a:xfrm>
              <a:off x="7593968" y="5600691"/>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Receiver 2</a:t>
              </a:r>
              <a:endParaRPr lang="en-US" sz="1600" dirty="0"/>
            </a:p>
          </p:txBody>
        </p:sp>
        <p:sp>
          <p:nvSpPr>
            <p:cNvPr id="47" name="Rectangle 63">
              <a:extLst>
                <a:ext uri="{FF2B5EF4-FFF2-40B4-BE49-F238E27FC236}">
                  <a16:creationId xmlns:a16="http://schemas.microsoft.com/office/drawing/2014/main" id="{FC10A770-AA12-4F49-B704-27C9795A9CBC}"/>
                </a:ext>
              </a:extLst>
            </p:cNvPr>
            <p:cNvSpPr/>
            <p:nvPr/>
          </p:nvSpPr>
          <p:spPr>
            <a:xfrm>
              <a:off x="5217265" y="5249863"/>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Queue</a:t>
              </a:r>
              <a:endParaRPr lang="en-US" dirty="0"/>
            </a:p>
          </p:txBody>
        </p:sp>
        <p:sp>
          <p:nvSpPr>
            <p:cNvPr id="48" name="文本框 1">
              <a:extLst>
                <a:ext uri="{FF2B5EF4-FFF2-40B4-BE49-F238E27FC236}">
                  <a16:creationId xmlns:a16="http://schemas.microsoft.com/office/drawing/2014/main" id="{D8400295-7F80-2043-9434-0B64FDEB7FC9}"/>
                </a:ext>
              </a:extLst>
            </p:cNvPr>
            <p:cNvSpPr txBox="1"/>
            <p:nvPr/>
          </p:nvSpPr>
          <p:spPr>
            <a:xfrm>
              <a:off x="9324800" y="6052919"/>
              <a:ext cx="664606" cy="461665"/>
            </a:xfrm>
            <a:prstGeom prst="rect">
              <a:avLst/>
            </a:prstGeom>
            <a:noFill/>
          </p:spPr>
          <p:txBody>
            <a:bodyPr wrap="none" rtlCol="0">
              <a:spAutoFit/>
            </a:bodyPr>
            <a:lstStyle/>
            <a:p>
              <a:pPr algn="ctr"/>
              <a:r>
                <a:rPr kumimoji="1" lang="en-US" altLang="zh-CN" sz="1200" dirty="0"/>
                <a:t>Receive</a:t>
              </a:r>
            </a:p>
            <a:p>
              <a:pPr algn="ctr"/>
              <a:r>
                <a:rPr kumimoji="1" lang="en-US" altLang="zh-CN" sz="1200" dirty="0"/>
                <a:t>token</a:t>
              </a:r>
              <a:endParaRPr kumimoji="1" lang="zh-CN" altLang="en-US" sz="1200" dirty="0"/>
            </a:p>
          </p:txBody>
        </p:sp>
        <p:cxnSp>
          <p:nvCxnSpPr>
            <p:cNvPr id="49" name="直接箭头连接符 40">
              <a:extLst>
                <a:ext uri="{FF2B5EF4-FFF2-40B4-BE49-F238E27FC236}">
                  <a16:creationId xmlns:a16="http://schemas.microsoft.com/office/drawing/2014/main" id="{07EA3166-BF42-E14E-9269-042C48D76A5C}"/>
                </a:ext>
              </a:extLst>
            </p:cNvPr>
            <p:cNvCxnSpPr>
              <a:stCxn id="39" idx="3"/>
              <a:endCxn id="37" idx="1"/>
            </p:cNvCxnSpPr>
            <p:nvPr/>
          </p:nvCxnSpPr>
          <p:spPr>
            <a:xfrm>
              <a:off x="6848468" y="3184732"/>
              <a:ext cx="789086" cy="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41">
              <a:extLst>
                <a:ext uri="{FF2B5EF4-FFF2-40B4-BE49-F238E27FC236}">
                  <a16:creationId xmlns:a16="http://schemas.microsoft.com/office/drawing/2014/main" id="{64558758-6364-B945-9A98-377006F696B4}"/>
                </a:ext>
              </a:extLst>
            </p:cNvPr>
            <p:cNvCxnSpPr>
              <a:stCxn id="36" idx="3"/>
              <a:endCxn id="39" idx="1"/>
            </p:cNvCxnSpPr>
            <p:nvPr/>
          </p:nvCxnSpPr>
          <p:spPr>
            <a:xfrm flipV="1">
              <a:off x="4383488" y="3184732"/>
              <a:ext cx="897704" cy="411744"/>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44">
              <a:extLst>
                <a:ext uri="{FF2B5EF4-FFF2-40B4-BE49-F238E27FC236}">
                  <a16:creationId xmlns:a16="http://schemas.microsoft.com/office/drawing/2014/main" id="{2CDADA26-838F-C941-B7AC-24911DB869C6}"/>
                </a:ext>
              </a:extLst>
            </p:cNvPr>
            <p:cNvCxnSpPr>
              <a:cxnSpLocks/>
              <a:stCxn id="35" idx="3"/>
              <a:endCxn id="39" idx="1"/>
            </p:cNvCxnSpPr>
            <p:nvPr/>
          </p:nvCxnSpPr>
          <p:spPr>
            <a:xfrm>
              <a:off x="4383488" y="2858567"/>
              <a:ext cx="897704" cy="326166"/>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49">
              <a:extLst>
                <a:ext uri="{FF2B5EF4-FFF2-40B4-BE49-F238E27FC236}">
                  <a16:creationId xmlns:a16="http://schemas.microsoft.com/office/drawing/2014/main" id="{419E596E-39A1-3F4B-AA5B-3570618C6D55}"/>
                </a:ext>
              </a:extLst>
            </p:cNvPr>
            <p:cNvCxnSpPr>
              <a:cxnSpLocks/>
              <a:stCxn id="47" idx="3"/>
              <a:endCxn id="44" idx="1"/>
            </p:cNvCxnSpPr>
            <p:nvPr/>
          </p:nvCxnSpPr>
          <p:spPr>
            <a:xfrm flipV="1">
              <a:off x="6784543" y="5144566"/>
              <a:ext cx="809427" cy="387082"/>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2">
              <a:extLst>
                <a:ext uri="{FF2B5EF4-FFF2-40B4-BE49-F238E27FC236}">
                  <a16:creationId xmlns:a16="http://schemas.microsoft.com/office/drawing/2014/main" id="{B93B7D70-57F6-A44A-B016-3CEF75B80206}"/>
                </a:ext>
              </a:extLst>
            </p:cNvPr>
            <p:cNvCxnSpPr>
              <a:cxnSpLocks/>
              <a:stCxn id="47" idx="3"/>
            </p:cNvCxnSpPr>
            <p:nvPr/>
          </p:nvCxnSpPr>
          <p:spPr>
            <a:xfrm>
              <a:off x="6784542" y="5531650"/>
              <a:ext cx="802851" cy="349473"/>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3">
              <a:extLst>
                <a:ext uri="{FF2B5EF4-FFF2-40B4-BE49-F238E27FC236}">
                  <a16:creationId xmlns:a16="http://schemas.microsoft.com/office/drawing/2014/main" id="{7ADFF380-0543-ED49-AF17-D982BC899B10}"/>
                </a:ext>
              </a:extLst>
            </p:cNvPr>
            <p:cNvCxnSpPr>
              <a:stCxn id="43" idx="3"/>
              <a:endCxn id="47" idx="1"/>
            </p:cNvCxnSpPr>
            <p:nvPr/>
          </p:nvCxnSpPr>
          <p:spPr>
            <a:xfrm>
              <a:off x="4383490" y="5531648"/>
              <a:ext cx="833777" cy="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E105B4EE-3D85-6E42-9F09-09172004B69D}"/>
                </a:ext>
              </a:extLst>
            </p:cNvPr>
            <p:cNvGrpSpPr/>
            <p:nvPr/>
          </p:nvGrpSpPr>
          <p:grpSpPr>
            <a:xfrm>
              <a:off x="9494044" y="5670175"/>
              <a:ext cx="304800" cy="381000"/>
              <a:chOff x="7330281" y="2354262"/>
              <a:chExt cx="304800" cy="381000"/>
            </a:xfrm>
            <a:solidFill>
              <a:srgbClr val="C00000"/>
            </a:solidFill>
          </p:grpSpPr>
          <p:sp>
            <p:nvSpPr>
              <p:cNvPr id="66" name="空心弧 65">
                <a:extLst>
                  <a:ext uri="{FF2B5EF4-FFF2-40B4-BE49-F238E27FC236}">
                    <a16:creationId xmlns:a16="http://schemas.microsoft.com/office/drawing/2014/main" id="{610CA709-D774-6F44-BD05-3473ABE92EE7}"/>
                  </a:ext>
                </a:extLst>
              </p:cNvPr>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矩形 66">
                <a:extLst>
                  <a:ext uri="{FF2B5EF4-FFF2-40B4-BE49-F238E27FC236}">
                    <a16:creationId xmlns:a16="http://schemas.microsoft.com/office/drawing/2014/main" id="{68D41B2C-CA25-1442-8461-88C0B658A59B}"/>
                  </a:ext>
                </a:extLst>
              </p:cNvPr>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59" name="组合 58">
              <a:extLst>
                <a:ext uri="{FF2B5EF4-FFF2-40B4-BE49-F238E27FC236}">
                  <a16:creationId xmlns:a16="http://schemas.microsoft.com/office/drawing/2014/main" id="{05D744A8-D7CC-1C45-83D1-682035705813}"/>
                </a:ext>
              </a:extLst>
            </p:cNvPr>
            <p:cNvGrpSpPr/>
            <p:nvPr/>
          </p:nvGrpSpPr>
          <p:grpSpPr>
            <a:xfrm>
              <a:off x="2264597" y="3390604"/>
              <a:ext cx="304800" cy="381000"/>
              <a:chOff x="7330281" y="2354262"/>
              <a:chExt cx="304800" cy="381000"/>
            </a:xfrm>
            <a:solidFill>
              <a:srgbClr val="C00000"/>
            </a:solidFill>
          </p:grpSpPr>
          <p:sp>
            <p:nvSpPr>
              <p:cNvPr id="64" name="空心弧 63">
                <a:extLst>
                  <a:ext uri="{FF2B5EF4-FFF2-40B4-BE49-F238E27FC236}">
                    <a16:creationId xmlns:a16="http://schemas.microsoft.com/office/drawing/2014/main" id="{9A261E2B-4EAB-0B44-A412-8E6F0BD11C1C}"/>
                  </a:ext>
                </a:extLst>
              </p:cNvPr>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65" name="矩形 64">
                <a:extLst>
                  <a:ext uri="{FF2B5EF4-FFF2-40B4-BE49-F238E27FC236}">
                    <a16:creationId xmlns:a16="http://schemas.microsoft.com/office/drawing/2014/main" id="{9A4913ED-06F6-874A-9621-0BF33A437C2E}"/>
                  </a:ext>
                </a:extLst>
              </p:cNvPr>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63" name="文本框 1">
              <a:extLst>
                <a:ext uri="{FF2B5EF4-FFF2-40B4-BE49-F238E27FC236}">
                  <a16:creationId xmlns:a16="http://schemas.microsoft.com/office/drawing/2014/main" id="{4972AB68-D081-3049-AF40-89B7C0447604}"/>
                </a:ext>
              </a:extLst>
            </p:cNvPr>
            <p:cNvSpPr txBox="1"/>
            <p:nvPr/>
          </p:nvSpPr>
          <p:spPr>
            <a:xfrm>
              <a:off x="2098769" y="3764407"/>
              <a:ext cx="538930" cy="461665"/>
            </a:xfrm>
            <a:prstGeom prst="rect">
              <a:avLst/>
            </a:prstGeom>
            <a:noFill/>
          </p:spPr>
          <p:txBody>
            <a:bodyPr wrap="none" rtlCol="0">
              <a:spAutoFit/>
            </a:bodyPr>
            <a:lstStyle/>
            <a:p>
              <a:r>
                <a:rPr kumimoji="1" lang="en-US" altLang="zh-CN" sz="1200" dirty="0"/>
                <a:t>Send</a:t>
              </a:r>
            </a:p>
            <a:p>
              <a:r>
                <a:rPr kumimoji="1" lang="en-US" altLang="zh-CN" sz="1200" dirty="0"/>
                <a:t>token</a:t>
              </a:r>
              <a:endParaRPr kumimoji="1" lang="zh-CN" altLang="en-US" sz="1200" dirty="0"/>
            </a:p>
          </p:txBody>
        </p:sp>
      </p:grpSp>
    </p:spTree>
    <p:extLst>
      <p:ext uri="{BB962C8B-B14F-4D97-AF65-F5344CB8AC3E}">
        <p14:creationId xmlns:p14="http://schemas.microsoft.com/office/powerpoint/2010/main" val="35484053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08BC314C-BFCA-C049-95A8-CE114346296E}"/>
              </a:ext>
            </a:extLst>
          </p:cNvPr>
          <p:cNvSpPr>
            <a:spLocks noGrp="1"/>
          </p:cNvSpPr>
          <p:nvPr>
            <p:ph type="body" sz="quarter" idx="10"/>
          </p:nvPr>
        </p:nvSpPr>
        <p:spPr>
          <a:xfrm>
            <a:off x="366167" y="5554662"/>
            <a:ext cx="11702553" cy="1292662"/>
          </a:xfrm>
        </p:spPr>
        <p:txBody>
          <a:bodyPr/>
          <a:lstStyle/>
          <a:p>
            <a:pPr marL="342900" indent="-342900">
              <a:buFont typeface="Arial" panose="020B0604020202020204" pitchFamily="34" charset="0"/>
              <a:buChar char="•"/>
            </a:pPr>
            <a:r>
              <a:rPr lang="en-US" altLang="zh-CN" sz="2000" dirty="0">
                <a:solidFill>
                  <a:schemeClr val="tx1"/>
                </a:solidFill>
              </a:rPr>
              <a:t>OSDI’18 Review: Not sure what’s the benefit of a single queue for all connections of two communicating machines? I think such a design choice </a:t>
            </a:r>
            <a:r>
              <a:rPr lang="en-US" altLang="zh-CN" sz="2000" dirty="0">
                <a:solidFill>
                  <a:srgbClr val="FF0000"/>
                </a:solidFill>
              </a:rPr>
              <a:t>makes the implementation unnecessarily complex </a:t>
            </a:r>
            <a:r>
              <a:rPr lang="en-US" altLang="zh-CN" sz="2000" dirty="0">
                <a:solidFill>
                  <a:schemeClr val="tx1"/>
                </a:solidFill>
              </a:rPr>
              <a:t>(e.g., picking from middle of queue). You might want to </a:t>
            </a:r>
            <a:r>
              <a:rPr lang="en-US" altLang="zh-CN" sz="2000" dirty="0">
                <a:solidFill>
                  <a:srgbClr val="FF0000"/>
                </a:solidFill>
              </a:rPr>
              <a:t>compare the performance</a:t>
            </a:r>
            <a:r>
              <a:rPr lang="en-US" altLang="zh-CN" sz="2000" dirty="0">
                <a:solidFill>
                  <a:schemeClr val="tx1"/>
                </a:solidFill>
              </a:rPr>
              <a:t> of a single aggregate queue vs. a per-connection queue.</a:t>
            </a:r>
          </a:p>
        </p:txBody>
      </p:sp>
      <p:sp>
        <p:nvSpPr>
          <p:cNvPr id="3" name="标题 2">
            <a:extLst>
              <a:ext uri="{FF2B5EF4-FFF2-40B4-BE49-F238E27FC236}">
                <a16:creationId xmlns:a16="http://schemas.microsoft.com/office/drawing/2014/main" id="{9A805C71-CBCC-8340-88DB-DE88F1D573BF}"/>
              </a:ext>
            </a:extLst>
          </p:cNvPr>
          <p:cNvSpPr>
            <a:spLocks noGrp="1"/>
          </p:cNvSpPr>
          <p:nvPr>
            <p:ph type="title"/>
          </p:nvPr>
        </p:nvSpPr>
        <p:spPr/>
        <p:txBody>
          <a:bodyPr/>
          <a:lstStyle/>
          <a:p>
            <a:r>
              <a:rPr kumimoji="1" lang="en-US" altLang="zh-CN" dirty="0"/>
              <a:t>Takeaways: remove unnecessary design goals which lead to a complicated design</a:t>
            </a:r>
            <a:endParaRPr kumimoji="1" lang="zh-CN" altLang="en-US" dirty="0"/>
          </a:p>
        </p:txBody>
      </p:sp>
      <p:pic>
        <p:nvPicPr>
          <p:cNvPr id="7" name="图片 6">
            <a:extLst>
              <a:ext uri="{FF2B5EF4-FFF2-40B4-BE49-F238E27FC236}">
                <a16:creationId xmlns:a16="http://schemas.microsoft.com/office/drawing/2014/main" id="{2578E010-E02E-E649-98EB-E1C90F29E7BC}"/>
              </a:ext>
            </a:extLst>
          </p:cNvPr>
          <p:cNvPicPr>
            <a:picLocks noChangeAspect="1"/>
          </p:cNvPicPr>
          <p:nvPr/>
        </p:nvPicPr>
        <p:blipFill>
          <a:blip r:embed="rId2"/>
          <a:stretch>
            <a:fillRect/>
          </a:stretch>
        </p:blipFill>
        <p:spPr>
          <a:xfrm>
            <a:off x="6429920" y="1820862"/>
            <a:ext cx="5791200" cy="2295714"/>
          </a:xfrm>
          <a:prstGeom prst="rect">
            <a:avLst/>
          </a:prstGeom>
        </p:spPr>
      </p:pic>
      <p:pic>
        <p:nvPicPr>
          <p:cNvPr id="10" name="图片 9" descr="手机屏幕截图&#10;&#10;描述已自动生成">
            <a:extLst>
              <a:ext uri="{FF2B5EF4-FFF2-40B4-BE49-F238E27FC236}">
                <a16:creationId xmlns:a16="http://schemas.microsoft.com/office/drawing/2014/main" id="{9C78F569-4A82-6F44-9360-E49A19A844BC}"/>
              </a:ext>
            </a:extLst>
          </p:cNvPr>
          <p:cNvPicPr>
            <a:picLocks noChangeAspect="1"/>
          </p:cNvPicPr>
          <p:nvPr/>
        </p:nvPicPr>
        <p:blipFill>
          <a:blip r:embed="rId3"/>
          <a:stretch>
            <a:fillRect/>
          </a:stretch>
        </p:blipFill>
        <p:spPr>
          <a:xfrm>
            <a:off x="273844" y="1820862"/>
            <a:ext cx="5791200" cy="2270609"/>
          </a:xfrm>
          <a:prstGeom prst="rect">
            <a:avLst/>
          </a:prstGeom>
        </p:spPr>
      </p:pic>
      <p:sp>
        <p:nvSpPr>
          <p:cNvPr id="11" name="文本框 10">
            <a:extLst>
              <a:ext uri="{FF2B5EF4-FFF2-40B4-BE49-F238E27FC236}">
                <a16:creationId xmlns:a16="http://schemas.microsoft.com/office/drawing/2014/main" id="{41B6C9B5-1A7A-B04C-AB9D-D25FF7269FA0}"/>
              </a:ext>
            </a:extLst>
          </p:cNvPr>
          <p:cNvSpPr txBox="1"/>
          <p:nvPr/>
        </p:nvSpPr>
        <p:spPr>
          <a:xfrm>
            <a:off x="1645444" y="4031912"/>
            <a:ext cx="3536866" cy="1446550"/>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i="1" dirty="0">
                <a:gradFill>
                  <a:gsLst>
                    <a:gs pos="2917">
                      <a:schemeClr val="tx1"/>
                    </a:gs>
                    <a:gs pos="30000">
                      <a:schemeClr val="tx1"/>
                    </a:gs>
                  </a:gsLst>
                  <a:lin ang="5400000" scaled="0"/>
                </a:gradFill>
              </a:rPr>
              <a:t>Traditional queue</a:t>
            </a:r>
          </a:p>
          <a:p>
            <a:pPr>
              <a:lnSpc>
                <a:spcPct val="90000"/>
              </a:lnSpc>
              <a:spcAft>
                <a:spcPts val="600"/>
              </a:spcAft>
            </a:pPr>
            <a:r>
              <a:rPr kumimoji="1" lang="en-US" altLang="zh-CN" sz="2400" i="1" dirty="0">
                <a:gradFill>
                  <a:gsLst>
                    <a:gs pos="2917">
                      <a:schemeClr val="tx1"/>
                    </a:gs>
                    <a:gs pos="30000">
                      <a:schemeClr val="tx1"/>
                    </a:gs>
                  </a:gsLst>
                  <a:lin ang="5400000" scaled="0"/>
                </a:gradFill>
              </a:rPr>
              <a:t>1 FD = 1 queue</a:t>
            </a:r>
          </a:p>
          <a:p>
            <a:pPr>
              <a:lnSpc>
                <a:spcPct val="90000"/>
              </a:lnSpc>
              <a:spcAft>
                <a:spcPts val="600"/>
              </a:spcAft>
            </a:pPr>
            <a:r>
              <a:rPr kumimoji="1" lang="en-US" altLang="zh-CN" sz="2400" i="1" dirty="0">
                <a:gradFill>
                  <a:gsLst>
                    <a:gs pos="2917">
                      <a:schemeClr val="tx1"/>
                    </a:gs>
                    <a:gs pos="30000">
                      <a:schemeClr val="tx1"/>
                    </a:gs>
                  </a:gsLst>
                  <a:lin ang="5400000" scaled="0"/>
                </a:gradFill>
              </a:rPr>
              <a:t>All threads share a queue</a:t>
            </a:r>
          </a:p>
        </p:txBody>
      </p:sp>
      <p:sp>
        <p:nvSpPr>
          <p:cNvPr id="12" name="文本框 11">
            <a:extLst>
              <a:ext uri="{FF2B5EF4-FFF2-40B4-BE49-F238E27FC236}">
                <a16:creationId xmlns:a16="http://schemas.microsoft.com/office/drawing/2014/main" id="{937EEAC8-F89E-0044-88FD-02B4AC2E31B8}"/>
              </a:ext>
            </a:extLst>
          </p:cNvPr>
          <p:cNvSpPr txBox="1"/>
          <p:nvPr/>
        </p:nvSpPr>
        <p:spPr>
          <a:xfrm>
            <a:off x="6566846" y="4030662"/>
            <a:ext cx="5670398" cy="1446550"/>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i="1" dirty="0">
                <a:gradFill>
                  <a:gsLst>
                    <a:gs pos="2917">
                      <a:schemeClr val="tx1"/>
                    </a:gs>
                    <a:gs pos="30000">
                      <a:schemeClr val="tx1"/>
                    </a:gs>
                  </a:gsLst>
                  <a:lin ang="5400000" scaled="0"/>
                </a:gradFill>
              </a:rPr>
              <a:t>Multiplexed queue in previous submissions</a:t>
            </a:r>
          </a:p>
          <a:p>
            <a:pPr>
              <a:lnSpc>
                <a:spcPct val="90000"/>
              </a:lnSpc>
              <a:spcAft>
                <a:spcPts val="600"/>
              </a:spcAft>
            </a:pPr>
            <a:r>
              <a:rPr kumimoji="1" lang="en-US" altLang="zh-CN" sz="2400" i="1" dirty="0">
                <a:gradFill>
                  <a:gsLst>
                    <a:gs pos="2917">
                      <a:schemeClr val="tx1"/>
                    </a:gs>
                    <a:gs pos="30000">
                      <a:schemeClr val="tx1"/>
                    </a:gs>
                  </a:gsLst>
                  <a:lin ang="5400000" scaled="0"/>
                </a:gradFill>
              </a:rPr>
              <a:t>N FDs share 1 queue</a:t>
            </a:r>
          </a:p>
          <a:p>
            <a:pPr>
              <a:lnSpc>
                <a:spcPct val="90000"/>
              </a:lnSpc>
              <a:spcAft>
                <a:spcPts val="600"/>
              </a:spcAft>
            </a:pPr>
            <a:r>
              <a:rPr kumimoji="1" lang="en-US" altLang="zh-CN" sz="2400" i="1" dirty="0">
                <a:gradFill>
                  <a:gsLst>
                    <a:gs pos="2917">
                      <a:schemeClr val="tx1"/>
                    </a:gs>
                    <a:gs pos="30000">
                      <a:schemeClr val="tx1"/>
                    </a:gs>
                  </a:gsLst>
                  <a:lin ang="5400000" scaled="0"/>
                </a:gradFill>
              </a:rPr>
              <a:t>1 queue per send/</a:t>
            </a:r>
            <a:r>
              <a:rPr kumimoji="1" lang="en-US" altLang="zh-CN" sz="2400" i="1" dirty="0" err="1">
                <a:gradFill>
                  <a:gsLst>
                    <a:gs pos="2917">
                      <a:schemeClr val="tx1"/>
                    </a:gs>
                    <a:gs pos="30000">
                      <a:schemeClr val="tx1"/>
                    </a:gs>
                  </a:gsLst>
                  <a:lin ang="5400000" scaled="0"/>
                </a:gradFill>
              </a:rPr>
              <a:t>recv</a:t>
            </a:r>
            <a:r>
              <a:rPr kumimoji="1" lang="en-US" altLang="zh-CN" sz="2400" i="1" dirty="0">
                <a:gradFill>
                  <a:gsLst>
                    <a:gs pos="2917">
                      <a:schemeClr val="tx1"/>
                    </a:gs>
                    <a:gs pos="30000">
                      <a:schemeClr val="tx1"/>
                    </a:gs>
                  </a:gsLst>
                  <a:lin ang="5400000" scaled="0"/>
                </a:gradFill>
              </a:rPr>
              <a:t> thread pair</a:t>
            </a:r>
            <a:endParaRPr kumimoji="1" lang="zh-CN" altLang="en-US" sz="2400" i="1"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7687892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20AB325-224B-FD41-B535-A67F92D3B1DA}"/>
              </a:ext>
            </a:extLst>
          </p:cNvPr>
          <p:cNvSpPr>
            <a:spLocks noGrp="1"/>
          </p:cNvSpPr>
          <p:nvPr>
            <p:ph type="body" sz="quarter" idx="10"/>
          </p:nvPr>
        </p:nvSpPr>
        <p:spPr>
          <a:xfrm>
            <a:off x="366170" y="1230370"/>
            <a:ext cx="8427244" cy="1477328"/>
          </a:xfrm>
        </p:spPr>
        <p:txBody>
          <a:bodyPr/>
          <a:lstStyle/>
          <a:p>
            <a:r>
              <a:rPr kumimoji="1" lang="en-US" altLang="zh-CN" sz="2000" dirty="0"/>
              <a:t>Linux semantics requirement:</a:t>
            </a:r>
          </a:p>
          <a:p>
            <a:pPr marL="342900" indent="-342900">
              <a:buFont typeface="Arial" panose="020B0604020202020204" pitchFamily="34" charset="0"/>
              <a:buChar char="•"/>
            </a:pPr>
            <a:r>
              <a:rPr kumimoji="1" lang="en-US" altLang="zh-CN" sz="2000" dirty="0"/>
              <a:t>File descriptors need to be sequential (1,2,3,4,5…).</a:t>
            </a:r>
          </a:p>
          <a:p>
            <a:pPr marL="342900" indent="-342900">
              <a:buFont typeface="Arial" panose="020B0604020202020204" pitchFamily="34" charset="0"/>
              <a:buChar char="•"/>
            </a:pPr>
            <a:r>
              <a:rPr kumimoji="1" lang="en-US" altLang="zh-CN" sz="2000" dirty="0"/>
              <a:t>Sockets are shared for parent and child processes.</a:t>
            </a:r>
          </a:p>
          <a:p>
            <a:endParaRPr kumimoji="1" lang="en-US" altLang="zh-CN" sz="2000" dirty="0"/>
          </a:p>
        </p:txBody>
      </p:sp>
      <p:sp>
        <p:nvSpPr>
          <p:cNvPr id="3" name="标题 2">
            <a:extLst>
              <a:ext uri="{FF2B5EF4-FFF2-40B4-BE49-F238E27FC236}">
                <a16:creationId xmlns:a16="http://schemas.microsoft.com/office/drawing/2014/main" id="{43997270-426E-DF4C-A3DA-F8A2494826C2}"/>
              </a:ext>
            </a:extLst>
          </p:cNvPr>
          <p:cNvSpPr>
            <a:spLocks noGrp="1"/>
          </p:cNvSpPr>
          <p:nvPr>
            <p:ph type="title"/>
          </p:nvPr>
        </p:nvSpPr>
        <p:spPr/>
        <p:txBody>
          <a:bodyPr/>
          <a:lstStyle/>
          <a:p>
            <a:r>
              <a:rPr kumimoji="1" lang="en-US" altLang="zh-CN" dirty="0"/>
              <a:t>Handling Fork</a:t>
            </a:r>
            <a:endParaRPr kumimoji="1" lang="zh-CN" altLang="en-US" dirty="0"/>
          </a:p>
        </p:txBody>
      </p:sp>
      <p:sp>
        <p:nvSpPr>
          <p:cNvPr id="4" name="文本框 3">
            <a:extLst>
              <a:ext uri="{FF2B5EF4-FFF2-40B4-BE49-F238E27FC236}">
                <a16:creationId xmlns:a16="http://schemas.microsoft.com/office/drawing/2014/main" id="{BA5E78D6-0E41-2847-B393-FA951256C9AF}"/>
              </a:ext>
            </a:extLst>
          </p:cNvPr>
          <p:cNvSpPr txBox="1"/>
          <p:nvPr/>
        </p:nvSpPr>
        <p:spPr>
          <a:xfrm>
            <a:off x="3368308" y="2437872"/>
            <a:ext cx="5698274" cy="1477328"/>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Parent process</a:t>
            </a:r>
          </a:p>
          <a:p>
            <a:endParaRPr kumimoji="1" lang="en-US" altLang="zh-CN" dirty="0"/>
          </a:p>
          <a:p>
            <a:endParaRPr kumimoji="1" lang="en-US" altLang="zh-CN" dirty="0"/>
          </a:p>
          <a:p>
            <a:endParaRPr kumimoji="1" lang="en-US" altLang="zh-CN" dirty="0"/>
          </a:p>
          <a:p>
            <a:endParaRPr kumimoji="1" lang="zh-CN" altLang="en-US" dirty="0"/>
          </a:p>
        </p:txBody>
      </p:sp>
      <p:sp>
        <p:nvSpPr>
          <p:cNvPr id="5" name="文本框 4">
            <a:extLst>
              <a:ext uri="{FF2B5EF4-FFF2-40B4-BE49-F238E27FC236}">
                <a16:creationId xmlns:a16="http://schemas.microsoft.com/office/drawing/2014/main" id="{8F576885-D965-5344-9B7C-6540D4B8E05F}"/>
              </a:ext>
            </a:extLst>
          </p:cNvPr>
          <p:cNvSpPr txBox="1"/>
          <p:nvPr/>
        </p:nvSpPr>
        <p:spPr>
          <a:xfrm>
            <a:off x="3368309" y="4760158"/>
            <a:ext cx="5698273" cy="1785104"/>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endParaRPr kumimoji="1" lang="en-US" altLang="zh-CN" sz="2400" dirty="0"/>
          </a:p>
          <a:p>
            <a:endParaRPr kumimoji="1" lang="en-US" altLang="zh-CN" dirty="0"/>
          </a:p>
          <a:p>
            <a:endParaRPr kumimoji="1" lang="en-US" altLang="zh-CN" sz="3200" dirty="0"/>
          </a:p>
          <a:p>
            <a:endParaRPr kumimoji="1" lang="en-US" altLang="zh-CN" dirty="0"/>
          </a:p>
          <a:p>
            <a:r>
              <a:rPr kumimoji="1" lang="en-US" altLang="zh-CN" dirty="0"/>
              <a:t>Child process</a:t>
            </a:r>
          </a:p>
        </p:txBody>
      </p:sp>
      <p:graphicFrame>
        <p:nvGraphicFramePr>
          <p:cNvPr id="6" name="表格 5">
            <a:extLst>
              <a:ext uri="{FF2B5EF4-FFF2-40B4-BE49-F238E27FC236}">
                <a16:creationId xmlns:a16="http://schemas.microsoft.com/office/drawing/2014/main" id="{1886A7E5-3002-1B49-8DF4-35818431D6F0}"/>
              </a:ext>
            </a:extLst>
          </p:cNvPr>
          <p:cNvGraphicFramePr>
            <a:graphicFrameLocks noGrp="1"/>
          </p:cNvGraphicFramePr>
          <p:nvPr>
            <p:extLst>
              <p:ext uri="{D42A27DB-BD31-4B8C-83A1-F6EECF244321}">
                <p14:modId xmlns:p14="http://schemas.microsoft.com/office/powerpoint/2010/main" val="3980687230"/>
              </p:ext>
            </p:extLst>
          </p:nvPr>
        </p:nvGraphicFramePr>
        <p:xfrm>
          <a:off x="3535450" y="5380118"/>
          <a:ext cx="987895" cy="741680"/>
        </p:xfrm>
        <a:graphic>
          <a:graphicData uri="http://schemas.openxmlformats.org/drawingml/2006/table">
            <a:tbl>
              <a:tblPr firstRow="1" bandRow="1">
                <a:tableStyleId>{7E9639D4-E3E2-4D34-9284-5A2195B3D0D7}</a:tableStyleId>
              </a:tblPr>
              <a:tblGrid>
                <a:gridCol w="987895">
                  <a:extLst>
                    <a:ext uri="{9D8B030D-6E8A-4147-A177-3AD203B41FA5}">
                      <a16:colId xmlns:a16="http://schemas.microsoft.com/office/drawing/2014/main" val="3654709696"/>
                    </a:ext>
                  </a:extLst>
                </a:gridCol>
              </a:tblGrid>
              <a:tr h="370840">
                <a:tc>
                  <a:txBody>
                    <a:bodyPr/>
                    <a:lstStyle/>
                    <a:p>
                      <a:r>
                        <a:rPr lang="en-US" altLang="zh-CN" sz="1400" dirty="0"/>
                        <a:t>FD Table</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5 (COW)</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graphicFrame>
        <p:nvGraphicFramePr>
          <p:cNvPr id="7" name="表格 6">
            <a:extLst>
              <a:ext uri="{FF2B5EF4-FFF2-40B4-BE49-F238E27FC236}">
                <a16:creationId xmlns:a16="http://schemas.microsoft.com/office/drawing/2014/main" id="{164779DD-04E1-EE4F-B31E-79C5E8EEA9CE}"/>
              </a:ext>
            </a:extLst>
          </p:cNvPr>
          <p:cNvGraphicFramePr>
            <a:graphicFrameLocks noGrp="1"/>
          </p:cNvGraphicFramePr>
          <p:nvPr>
            <p:extLst>
              <p:ext uri="{D42A27DB-BD31-4B8C-83A1-F6EECF244321}">
                <p14:modId xmlns:p14="http://schemas.microsoft.com/office/powerpoint/2010/main" val="3670097618"/>
              </p:ext>
            </p:extLst>
          </p:nvPr>
        </p:nvGraphicFramePr>
        <p:xfrm>
          <a:off x="3535450" y="2772730"/>
          <a:ext cx="987895" cy="741680"/>
        </p:xfrm>
        <a:graphic>
          <a:graphicData uri="http://schemas.openxmlformats.org/drawingml/2006/table">
            <a:tbl>
              <a:tblPr firstRow="1" bandRow="1">
                <a:tableStyleId>{7E9639D4-E3E2-4D34-9284-5A2195B3D0D7}</a:tableStyleId>
              </a:tblPr>
              <a:tblGrid>
                <a:gridCol w="987895">
                  <a:extLst>
                    <a:ext uri="{9D8B030D-6E8A-4147-A177-3AD203B41FA5}">
                      <a16:colId xmlns:a16="http://schemas.microsoft.com/office/drawing/2014/main" val="3654709696"/>
                    </a:ext>
                  </a:extLst>
                </a:gridCol>
              </a:tblGrid>
              <a:tr h="370840">
                <a:tc>
                  <a:txBody>
                    <a:bodyPr/>
                    <a:lstStyle/>
                    <a:p>
                      <a:r>
                        <a:rPr lang="en-US" altLang="zh-CN" sz="1400" dirty="0"/>
                        <a:t>FD Table</a:t>
                      </a:r>
                      <a:endParaRPr lang="zh-CN" altLang="en-US" sz="1400" dirty="0"/>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5 (COW)</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sp>
        <p:nvSpPr>
          <p:cNvPr id="8" name="文本框 7">
            <a:extLst>
              <a:ext uri="{FF2B5EF4-FFF2-40B4-BE49-F238E27FC236}">
                <a16:creationId xmlns:a16="http://schemas.microsoft.com/office/drawing/2014/main" id="{DE323951-6099-2C4A-B1F6-AD4C73BEEBAF}"/>
              </a:ext>
            </a:extLst>
          </p:cNvPr>
          <p:cNvSpPr txBox="1"/>
          <p:nvPr/>
        </p:nvSpPr>
        <p:spPr>
          <a:xfrm>
            <a:off x="3368307" y="3577548"/>
            <a:ext cx="3033132" cy="1477328"/>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Shared pages</a:t>
            </a:r>
          </a:p>
          <a:p>
            <a:endParaRPr kumimoji="1" lang="en-US" altLang="zh-CN" sz="2400" dirty="0"/>
          </a:p>
          <a:p>
            <a:endParaRPr kumimoji="1" lang="en-US" altLang="zh-CN" sz="1200" dirty="0"/>
          </a:p>
          <a:p>
            <a:endParaRPr kumimoji="1" lang="en-US" altLang="zh-CN" dirty="0"/>
          </a:p>
          <a:p>
            <a:endParaRPr kumimoji="1" lang="zh-CN" altLang="en-US" dirty="0"/>
          </a:p>
        </p:txBody>
      </p:sp>
      <p:graphicFrame>
        <p:nvGraphicFramePr>
          <p:cNvPr id="9" name="表格 8">
            <a:extLst>
              <a:ext uri="{FF2B5EF4-FFF2-40B4-BE49-F238E27FC236}">
                <a16:creationId xmlns:a16="http://schemas.microsoft.com/office/drawing/2014/main" id="{6A3A1109-13C4-B74D-8443-5E74E73B1D73}"/>
              </a:ext>
            </a:extLst>
          </p:cNvPr>
          <p:cNvGraphicFramePr>
            <a:graphicFrameLocks noGrp="1"/>
          </p:cNvGraphicFramePr>
          <p:nvPr>
            <p:extLst>
              <p:ext uri="{D42A27DB-BD31-4B8C-83A1-F6EECF244321}">
                <p14:modId xmlns:p14="http://schemas.microsoft.com/office/powerpoint/2010/main" val="246273597"/>
              </p:ext>
            </p:extLst>
          </p:nvPr>
        </p:nvGraphicFramePr>
        <p:xfrm>
          <a:off x="3535450" y="3909543"/>
          <a:ext cx="987895" cy="1112520"/>
        </p:xfrm>
        <a:graphic>
          <a:graphicData uri="http://schemas.openxmlformats.org/drawingml/2006/table">
            <a:tbl>
              <a:tblPr firstRow="1" bandRow="1">
                <a:tableStyleId>{7E9639D4-E3E2-4D34-9284-5A2195B3D0D7}</a:tableStyleId>
              </a:tblPr>
              <a:tblGrid>
                <a:gridCol w="987895">
                  <a:extLst>
                    <a:ext uri="{9D8B030D-6E8A-4147-A177-3AD203B41FA5}">
                      <a16:colId xmlns:a16="http://schemas.microsoft.com/office/drawing/2014/main" val="3654709696"/>
                    </a:ext>
                  </a:extLst>
                </a:gridCol>
              </a:tblGrid>
              <a:tr h="370840">
                <a:tc>
                  <a:txBody>
                    <a:bodyPr/>
                    <a:lstStyle/>
                    <a:p>
                      <a:r>
                        <a:rPr lang="en-US" altLang="zh-CN" sz="1400" dirty="0"/>
                        <a:t>FD Table</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r h="370840">
                <a:tc>
                  <a:txBody>
                    <a:bodyPr/>
                    <a:lstStyle/>
                    <a:p>
                      <a:r>
                        <a:rPr lang="en-US" altLang="zh-CN" sz="1400" dirty="0"/>
                        <a:t>4</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8268565"/>
                  </a:ext>
                </a:extLst>
              </a:tr>
            </a:tbl>
          </a:graphicData>
        </a:graphic>
      </p:graphicFrame>
      <p:sp>
        <p:nvSpPr>
          <p:cNvPr id="10" name="文本框 9">
            <a:extLst>
              <a:ext uri="{FF2B5EF4-FFF2-40B4-BE49-F238E27FC236}">
                <a16:creationId xmlns:a16="http://schemas.microsoft.com/office/drawing/2014/main" id="{156071C8-76BB-FC48-8FE3-0B32FC5E8F9E}"/>
              </a:ext>
            </a:extLst>
          </p:cNvPr>
          <p:cNvSpPr txBox="1"/>
          <p:nvPr/>
        </p:nvSpPr>
        <p:spPr>
          <a:xfrm>
            <a:off x="5121982" y="3206122"/>
            <a:ext cx="1879300" cy="1938992"/>
          </a:xfrm>
          <a:prstGeom prst="rect">
            <a:avLst/>
          </a:prstGeom>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    SHM (shared)</a:t>
            </a:r>
            <a:endParaRPr kumimoji="1" lang="en-US" altLang="zh-CN" sz="1200" dirty="0"/>
          </a:p>
          <a:p>
            <a:endParaRPr kumimoji="1" lang="en-US" altLang="zh-CN" sz="2800" dirty="0"/>
          </a:p>
          <a:p>
            <a:endParaRPr kumimoji="1" lang="en-US" altLang="zh-CN" sz="2000" dirty="0"/>
          </a:p>
          <a:p>
            <a:endParaRPr kumimoji="1" lang="en-US" altLang="zh-CN" dirty="0"/>
          </a:p>
          <a:p>
            <a:endParaRPr kumimoji="1" lang="en-US" altLang="zh-CN" dirty="0"/>
          </a:p>
          <a:p>
            <a:endParaRPr kumimoji="1" lang="zh-CN" altLang="en-US" dirty="0"/>
          </a:p>
        </p:txBody>
      </p:sp>
      <p:cxnSp>
        <p:nvCxnSpPr>
          <p:cNvPr id="12" name="直线箭头连接符 11">
            <a:extLst>
              <a:ext uri="{FF2B5EF4-FFF2-40B4-BE49-F238E27FC236}">
                <a16:creationId xmlns:a16="http://schemas.microsoft.com/office/drawing/2014/main" id="{39B3940B-2DB3-E94C-AA59-E72404EE1D36}"/>
              </a:ext>
            </a:extLst>
          </p:cNvPr>
          <p:cNvCxnSpPr>
            <a:cxnSpLocks/>
            <a:stCxn id="9" idx="3"/>
          </p:cNvCxnSpPr>
          <p:nvPr/>
        </p:nvCxnSpPr>
        <p:spPr>
          <a:xfrm flipV="1">
            <a:off x="4523345" y="4135589"/>
            <a:ext cx="808666" cy="3302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直线箭头连接符 12">
            <a:extLst>
              <a:ext uri="{FF2B5EF4-FFF2-40B4-BE49-F238E27FC236}">
                <a16:creationId xmlns:a16="http://schemas.microsoft.com/office/drawing/2014/main" id="{56964083-886D-FF4C-83F9-B9D1D36B05B9}"/>
              </a:ext>
            </a:extLst>
          </p:cNvPr>
          <p:cNvCxnSpPr>
            <a:cxnSpLocks/>
          </p:cNvCxnSpPr>
          <p:nvPr/>
        </p:nvCxnSpPr>
        <p:spPr>
          <a:xfrm>
            <a:off x="4519634" y="3329972"/>
            <a:ext cx="792646" cy="15979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aphicFrame>
        <p:nvGraphicFramePr>
          <p:cNvPr id="15" name="表格 14">
            <a:extLst>
              <a:ext uri="{FF2B5EF4-FFF2-40B4-BE49-F238E27FC236}">
                <a16:creationId xmlns:a16="http://schemas.microsoft.com/office/drawing/2014/main" id="{2B8A34F1-633D-1542-B480-6CD264469057}"/>
              </a:ext>
            </a:extLst>
          </p:cNvPr>
          <p:cNvGraphicFramePr>
            <a:graphicFrameLocks noGrp="1"/>
          </p:cNvGraphicFramePr>
          <p:nvPr>
            <p:extLst>
              <p:ext uri="{D42A27DB-BD31-4B8C-83A1-F6EECF244321}">
                <p14:modId xmlns:p14="http://schemas.microsoft.com/office/powerpoint/2010/main" val="1851597374"/>
              </p:ext>
            </p:extLst>
          </p:nvPr>
        </p:nvGraphicFramePr>
        <p:xfrm>
          <a:off x="7482912" y="5199325"/>
          <a:ext cx="1358575" cy="111252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RDMA QP</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3 </a:t>
                      </a:r>
                      <a:r>
                        <a:rPr lang="en-US" altLang="zh-CN" sz="1200" dirty="0"/>
                        <a:t>(on demand)</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r h="370840">
                <a:tc>
                  <a:txBody>
                    <a:bodyPr/>
                    <a:lstStyle/>
                    <a:p>
                      <a:r>
                        <a:rPr lang="en-US" altLang="zh-CN" sz="1400" dirty="0"/>
                        <a:t>5</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397770"/>
                  </a:ext>
                </a:extLst>
              </a:tr>
            </a:tbl>
          </a:graphicData>
        </a:graphic>
      </p:graphicFrame>
      <p:cxnSp>
        <p:nvCxnSpPr>
          <p:cNvPr id="16" name="直线箭头连接符 15">
            <a:extLst>
              <a:ext uri="{FF2B5EF4-FFF2-40B4-BE49-F238E27FC236}">
                <a16:creationId xmlns:a16="http://schemas.microsoft.com/office/drawing/2014/main" id="{8A39BAAE-49B1-B646-86D2-F55226C417DB}"/>
              </a:ext>
            </a:extLst>
          </p:cNvPr>
          <p:cNvCxnSpPr>
            <a:cxnSpLocks/>
            <a:stCxn id="15" idx="1"/>
          </p:cNvCxnSpPr>
          <p:nvPr/>
        </p:nvCxnSpPr>
        <p:spPr>
          <a:xfrm flipH="1" flipV="1">
            <a:off x="6684432" y="4116741"/>
            <a:ext cx="798480" cy="16388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CE46DFEC-510E-0A44-B715-04F852202979}"/>
              </a:ext>
            </a:extLst>
          </p:cNvPr>
          <p:cNvCxnSpPr>
            <a:cxnSpLocks/>
            <a:stCxn id="14" idx="1"/>
          </p:cNvCxnSpPr>
          <p:nvPr/>
        </p:nvCxnSpPr>
        <p:spPr>
          <a:xfrm flipH="1">
            <a:off x="6680530" y="3111169"/>
            <a:ext cx="802380" cy="10538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D1ABFB05-7D10-C74B-90AD-B6F0CF0DF172}"/>
              </a:ext>
            </a:extLst>
          </p:cNvPr>
          <p:cNvCxnSpPr>
            <a:cxnSpLocks/>
          </p:cNvCxnSpPr>
          <p:nvPr/>
        </p:nvCxnSpPr>
        <p:spPr>
          <a:xfrm flipV="1">
            <a:off x="4527247" y="4510314"/>
            <a:ext cx="823393" cy="3430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522DD45A-5A72-F141-A459-3069FF7C10F6}"/>
              </a:ext>
            </a:extLst>
          </p:cNvPr>
          <p:cNvSpPr txBox="1"/>
          <p:nvPr/>
        </p:nvSpPr>
        <p:spPr>
          <a:xfrm>
            <a:off x="7404056" y="3756761"/>
            <a:ext cx="1515694" cy="1200329"/>
          </a:xfrm>
          <a:prstGeom prst="rect">
            <a:avLst/>
          </a:prstGeom>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 SHM (shared)</a:t>
            </a:r>
          </a:p>
          <a:p>
            <a:endParaRPr kumimoji="1" lang="en-US" altLang="zh-CN" dirty="0"/>
          </a:p>
          <a:p>
            <a:endParaRPr kumimoji="1" lang="en-US" altLang="zh-CN" dirty="0"/>
          </a:p>
          <a:p>
            <a:endParaRPr kumimoji="1" lang="en-US" altLang="zh-CN" dirty="0"/>
          </a:p>
        </p:txBody>
      </p:sp>
      <p:graphicFrame>
        <p:nvGraphicFramePr>
          <p:cNvPr id="20" name="表格 19">
            <a:extLst>
              <a:ext uri="{FF2B5EF4-FFF2-40B4-BE49-F238E27FC236}">
                <a16:creationId xmlns:a16="http://schemas.microsoft.com/office/drawing/2014/main" id="{3BA01435-50E4-4649-8B58-97AD1C32EE22}"/>
              </a:ext>
            </a:extLst>
          </p:cNvPr>
          <p:cNvGraphicFramePr>
            <a:graphicFrameLocks noGrp="1"/>
          </p:cNvGraphicFramePr>
          <p:nvPr>
            <p:extLst>
              <p:ext uri="{D42A27DB-BD31-4B8C-83A1-F6EECF244321}">
                <p14:modId xmlns:p14="http://schemas.microsoft.com/office/powerpoint/2010/main" val="3655532858"/>
              </p:ext>
            </p:extLst>
          </p:nvPr>
        </p:nvGraphicFramePr>
        <p:xfrm>
          <a:off x="7486813" y="4116740"/>
          <a:ext cx="1358575" cy="736611"/>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65771">
                <a:tc>
                  <a:txBody>
                    <a:bodyPr/>
                    <a:lstStyle/>
                    <a:p>
                      <a:r>
                        <a:rPr lang="en-US" altLang="zh-CN" sz="1400" dirty="0"/>
                        <a:t>SHM Queue</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4</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cxnSp>
        <p:nvCxnSpPr>
          <p:cNvPr id="21" name="直线箭头连接符 20">
            <a:extLst>
              <a:ext uri="{FF2B5EF4-FFF2-40B4-BE49-F238E27FC236}">
                <a16:creationId xmlns:a16="http://schemas.microsoft.com/office/drawing/2014/main" id="{D8C6EBD6-C950-BC46-AA42-FF6948948149}"/>
              </a:ext>
            </a:extLst>
          </p:cNvPr>
          <p:cNvCxnSpPr>
            <a:cxnSpLocks/>
          </p:cNvCxnSpPr>
          <p:nvPr/>
        </p:nvCxnSpPr>
        <p:spPr>
          <a:xfrm flipH="1">
            <a:off x="6690588" y="3443213"/>
            <a:ext cx="792322" cy="14612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84A9CB08-65AE-0E40-A6AB-B08B330AE69F}"/>
              </a:ext>
            </a:extLst>
          </p:cNvPr>
          <p:cNvCxnSpPr>
            <a:cxnSpLocks/>
          </p:cNvCxnSpPr>
          <p:nvPr/>
        </p:nvCxnSpPr>
        <p:spPr>
          <a:xfrm flipH="1" flipV="1">
            <a:off x="6672773" y="4510312"/>
            <a:ext cx="820197" cy="141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B078B46B-7139-2B4E-AF65-36CF96A84EA3}"/>
              </a:ext>
            </a:extLst>
          </p:cNvPr>
          <p:cNvSpPr txBox="1"/>
          <p:nvPr/>
        </p:nvSpPr>
        <p:spPr>
          <a:xfrm>
            <a:off x="5115211" y="5239934"/>
            <a:ext cx="1886073" cy="1200329"/>
          </a:xfrm>
          <a:prstGeom prst="rect">
            <a:avLst/>
          </a:prstGeom>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    SHM (private)</a:t>
            </a:r>
          </a:p>
          <a:p>
            <a:endParaRPr kumimoji="1" lang="en-US" altLang="zh-CN" dirty="0"/>
          </a:p>
          <a:p>
            <a:endParaRPr kumimoji="1" lang="en-US" altLang="zh-CN" dirty="0"/>
          </a:p>
          <a:p>
            <a:endParaRPr kumimoji="1" lang="en-US" altLang="zh-CN" dirty="0"/>
          </a:p>
        </p:txBody>
      </p:sp>
      <p:cxnSp>
        <p:nvCxnSpPr>
          <p:cNvPr id="24" name="直线箭头连接符 23">
            <a:extLst>
              <a:ext uri="{FF2B5EF4-FFF2-40B4-BE49-F238E27FC236}">
                <a16:creationId xmlns:a16="http://schemas.microsoft.com/office/drawing/2014/main" id="{43B08FD0-A788-0F43-B9F2-E1BC74D092E3}"/>
              </a:ext>
            </a:extLst>
          </p:cNvPr>
          <p:cNvCxnSpPr>
            <a:cxnSpLocks/>
          </p:cNvCxnSpPr>
          <p:nvPr/>
        </p:nvCxnSpPr>
        <p:spPr>
          <a:xfrm>
            <a:off x="4519634" y="5950507"/>
            <a:ext cx="812376" cy="1784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aphicFrame>
        <p:nvGraphicFramePr>
          <p:cNvPr id="25" name="表格 24">
            <a:extLst>
              <a:ext uri="{FF2B5EF4-FFF2-40B4-BE49-F238E27FC236}">
                <a16:creationId xmlns:a16="http://schemas.microsoft.com/office/drawing/2014/main" id="{21E840BF-9A4F-9C42-A140-BCE59F8F7AB7}"/>
              </a:ext>
            </a:extLst>
          </p:cNvPr>
          <p:cNvGraphicFramePr>
            <a:graphicFrameLocks noGrp="1"/>
          </p:cNvGraphicFramePr>
          <p:nvPr>
            <p:extLst>
              <p:ext uri="{D42A27DB-BD31-4B8C-83A1-F6EECF244321}">
                <p14:modId xmlns:p14="http://schemas.microsoft.com/office/powerpoint/2010/main" val="2339738356"/>
              </p:ext>
            </p:extLst>
          </p:nvPr>
        </p:nvGraphicFramePr>
        <p:xfrm>
          <a:off x="5332013" y="5573267"/>
          <a:ext cx="1358575" cy="74168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Socket Data</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5</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cxnSp>
        <p:nvCxnSpPr>
          <p:cNvPr id="26" name="直线箭头连接符 25">
            <a:extLst>
              <a:ext uri="{FF2B5EF4-FFF2-40B4-BE49-F238E27FC236}">
                <a16:creationId xmlns:a16="http://schemas.microsoft.com/office/drawing/2014/main" id="{3139786A-0613-8341-9806-2BAECA0BB535}"/>
              </a:ext>
            </a:extLst>
          </p:cNvPr>
          <p:cNvCxnSpPr>
            <a:cxnSpLocks/>
          </p:cNvCxnSpPr>
          <p:nvPr/>
        </p:nvCxnSpPr>
        <p:spPr>
          <a:xfrm flipH="1">
            <a:off x="6690588" y="6137037"/>
            <a:ext cx="7923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aphicFrame>
        <p:nvGraphicFramePr>
          <p:cNvPr id="28" name="表格 27">
            <a:extLst>
              <a:ext uri="{FF2B5EF4-FFF2-40B4-BE49-F238E27FC236}">
                <a16:creationId xmlns:a16="http://schemas.microsoft.com/office/drawing/2014/main" id="{F55B2A09-A753-CA47-B071-92C7F6D50337}"/>
              </a:ext>
            </a:extLst>
          </p:cNvPr>
          <p:cNvGraphicFramePr>
            <a:graphicFrameLocks noGrp="1"/>
          </p:cNvGraphicFramePr>
          <p:nvPr>
            <p:extLst>
              <p:ext uri="{D42A27DB-BD31-4B8C-83A1-F6EECF244321}">
                <p14:modId xmlns:p14="http://schemas.microsoft.com/office/powerpoint/2010/main" val="2909048849"/>
              </p:ext>
            </p:extLst>
          </p:nvPr>
        </p:nvGraphicFramePr>
        <p:xfrm>
          <a:off x="5329442" y="3579327"/>
          <a:ext cx="1358575" cy="111252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Socket Data</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r h="370840">
                <a:tc>
                  <a:txBody>
                    <a:bodyPr/>
                    <a:lstStyle/>
                    <a:p>
                      <a:r>
                        <a:rPr lang="en-US" altLang="zh-CN" sz="1400" dirty="0"/>
                        <a:t>4</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397770"/>
                  </a:ext>
                </a:extLst>
              </a:tr>
            </a:tbl>
          </a:graphicData>
        </a:graphic>
      </p:graphicFrame>
      <p:graphicFrame>
        <p:nvGraphicFramePr>
          <p:cNvPr id="29" name="表格 28">
            <a:extLst>
              <a:ext uri="{FF2B5EF4-FFF2-40B4-BE49-F238E27FC236}">
                <a16:creationId xmlns:a16="http://schemas.microsoft.com/office/drawing/2014/main" id="{026E51AE-C0E9-134B-86D5-60C85A023C1C}"/>
              </a:ext>
            </a:extLst>
          </p:cNvPr>
          <p:cNvGraphicFramePr>
            <a:graphicFrameLocks noGrp="1"/>
          </p:cNvGraphicFramePr>
          <p:nvPr>
            <p:extLst>
              <p:ext uri="{D42A27DB-BD31-4B8C-83A1-F6EECF244321}">
                <p14:modId xmlns:p14="http://schemas.microsoft.com/office/powerpoint/2010/main" val="3540610074"/>
              </p:ext>
            </p:extLst>
          </p:nvPr>
        </p:nvGraphicFramePr>
        <p:xfrm>
          <a:off x="7482617" y="2561894"/>
          <a:ext cx="1358575" cy="74168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RDMA QP</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sp>
        <p:nvSpPr>
          <p:cNvPr id="30" name="文本占位符 1">
            <a:extLst>
              <a:ext uri="{FF2B5EF4-FFF2-40B4-BE49-F238E27FC236}">
                <a16:creationId xmlns:a16="http://schemas.microsoft.com/office/drawing/2014/main" id="{7AEBC2D0-DD30-BE4F-924C-52B3B27A0274}"/>
              </a:ext>
            </a:extLst>
          </p:cNvPr>
          <p:cNvSpPr txBox="1">
            <a:spLocks/>
          </p:cNvSpPr>
          <p:nvPr/>
        </p:nvSpPr>
        <p:spPr>
          <a:xfrm>
            <a:off x="6750844" y="1211262"/>
            <a:ext cx="8427244" cy="800219"/>
          </a:xfrm>
          <a:prstGeom prst="rect">
            <a:avLst/>
          </a:prstGeom>
        </p:spPr>
        <p:txBody>
          <a:bodyPr vert="horz" wrap="square" lIns="164592" tIns="91440" rIns="164592" bIns="914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2000" dirty="0"/>
              <a:t>Transport limitations:</a:t>
            </a:r>
          </a:p>
          <a:p>
            <a:pPr marL="342900" indent="-342900">
              <a:buFont typeface="Arial" panose="020B0604020202020204" pitchFamily="34" charset="0"/>
              <a:buChar char="•"/>
            </a:pPr>
            <a:r>
              <a:rPr kumimoji="1" lang="en-US" altLang="zh-CN" sz="2000" dirty="0"/>
              <a:t>RDMA QP cannot be shared among processes. </a:t>
            </a:r>
          </a:p>
        </p:txBody>
      </p:sp>
      <p:graphicFrame>
        <p:nvGraphicFramePr>
          <p:cNvPr id="11" name="表格 10">
            <a:extLst>
              <a:ext uri="{FF2B5EF4-FFF2-40B4-BE49-F238E27FC236}">
                <a16:creationId xmlns:a16="http://schemas.microsoft.com/office/drawing/2014/main" id="{D91A4868-39EC-2844-A194-5BAE1E6106CA}"/>
              </a:ext>
            </a:extLst>
          </p:cNvPr>
          <p:cNvGraphicFramePr>
            <a:graphicFrameLocks noGrp="1"/>
          </p:cNvGraphicFramePr>
          <p:nvPr>
            <p:extLst>
              <p:ext uri="{D42A27DB-BD31-4B8C-83A1-F6EECF244321}">
                <p14:modId xmlns:p14="http://schemas.microsoft.com/office/powerpoint/2010/main" val="1997528996"/>
              </p:ext>
            </p:extLst>
          </p:nvPr>
        </p:nvGraphicFramePr>
        <p:xfrm>
          <a:off x="5332013" y="3577548"/>
          <a:ext cx="1358575" cy="148336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Socket Data</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8886816"/>
                  </a:ext>
                </a:extLst>
              </a:tr>
              <a:tr h="370840">
                <a:tc>
                  <a:txBody>
                    <a:bodyPr/>
                    <a:lstStyle/>
                    <a:p>
                      <a:r>
                        <a:rPr lang="en-US" altLang="zh-CN" sz="1400" dirty="0"/>
                        <a:t>4</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397770"/>
                  </a:ext>
                </a:extLst>
              </a:tr>
              <a:tr h="370840">
                <a:tc>
                  <a:txBody>
                    <a:bodyPr/>
                    <a:lstStyle/>
                    <a:p>
                      <a:r>
                        <a:rPr lang="en-US" altLang="zh-CN" sz="1400" dirty="0"/>
                        <a:t>5</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603506"/>
                  </a:ext>
                </a:extLst>
              </a:tr>
            </a:tbl>
          </a:graphicData>
        </a:graphic>
      </p:graphicFrame>
      <p:graphicFrame>
        <p:nvGraphicFramePr>
          <p:cNvPr id="14" name="表格 13">
            <a:extLst>
              <a:ext uri="{FF2B5EF4-FFF2-40B4-BE49-F238E27FC236}">
                <a16:creationId xmlns:a16="http://schemas.microsoft.com/office/drawing/2014/main" id="{E4F001C2-EDE9-464D-957E-052D256DE4B3}"/>
              </a:ext>
            </a:extLst>
          </p:cNvPr>
          <p:cNvGraphicFramePr>
            <a:graphicFrameLocks noGrp="1"/>
          </p:cNvGraphicFramePr>
          <p:nvPr>
            <p:extLst>
              <p:ext uri="{D42A27DB-BD31-4B8C-83A1-F6EECF244321}">
                <p14:modId xmlns:p14="http://schemas.microsoft.com/office/powerpoint/2010/main" val="4276582922"/>
              </p:ext>
            </p:extLst>
          </p:nvPr>
        </p:nvGraphicFramePr>
        <p:xfrm>
          <a:off x="7482912" y="2554908"/>
          <a:ext cx="1358575" cy="111252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RDMA QP</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8886816"/>
                  </a:ext>
                </a:extLst>
              </a:tr>
              <a:tr h="370840">
                <a:tc>
                  <a:txBody>
                    <a:bodyPr/>
                    <a:lstStyle/>
                    <a:p>
                      <a:r>
                        <a:rPr lang="en-US" altLang="zh-CN" sz="1400" dirty="0"/>
                        <a:t>5</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397770"/>
                  </a:ext>
                </a:extLst>
              </a:tr>
            </a:tbl>
          </a:graphicData>
        </a:graphic>
      </p:graphicFrame>
    </p:spTree>
    <p:extLst>
      <p:ext uri="{BB962C8B-B14F-4D97-AF65-F5344CB8AC3E}">
        <p14:creationId xmlns:p14="http://schemas.microsoft.com/office/powerpoint/2010/main" val="378566676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040C0217-5EF6-2E4E-A8AF-A6AACDC29013}"/>
              </a:ext>
            </a:extLst>
          </p:cNvPr>
          <p:cNvSpPr>
            <a:spLocks noGrp="1"/>
          </p:cNvSpPr>
          <p:nvPr>
            <p:ph type="body" sz="quarter" idx="10"/>
          </p:nvPr>
        </p:nvSpPr>
        <p:spPr>
          <a:xfrm>
            <a:off x="366168" y="1212851"/>
            <a:ext cx="11702553" cy="5392245"/>
          </a:xfrm>
        </p:spPr>
        <p:txBody>
          <a:bodyPr/>
          <a:lstStyle/>
          <a:p>
            <a:pPr marL="342900" indent="-342900">
              <a:buFont typeface="Arial" panose="020B0604020202020204" pitchFamily="34" charset="0"/>
              <a:buChar char="•"/>
            </a:pPr>
            <a:r>
              <a:rPr lang="en-US" altLang="zh-CN" sz="2400" dirty="0">
                <a:solidFill>
                  <a:schemeClr val="tx1"/>
                </a:solidFill>
              </a:rPr>
              <a:t>OSDI’18 Review: The Linux socket semantics is that "The file descriptor returned by a successful call will be the </a:t>
            </a:r>
            <a:r>
              <a:rPr lang="en-US" altLang="zh-CN" sz="2400" dirty="0">
                <a:solidFill>
                  <a:srgbClr val="FF0000"/>
                </a:solidFill>
              </a:rPr>
              <a:t>lowest-numbered file descriptor </a:t>
            </a:r>
            <a:r>
              <a:rPr lang="en-US" altLang="zh-CN" sz="2400" dirty="0">
                <a:solidFill>
                  <a:schemeClr val="tx1"/>
                </a:solidFill>
              </a:rPr>
              <a:t>not currently open for the process." (http://man7.org/</a:t>
            </a:r>
            <a:r>
              <a:rPr lang="en-US" altLang="zh-CN" sz="2400" dirty="0" err="1">
                <a:solidFill>
                  <a:schemeClr val="tx1"/>
                </a:solidFill>
              </a:rPr>
              <a:t>linux</a:t>
            </a:r>
            <a:r>
              <a:rPr lang="en-US" altLang="zh-CN" sz="2400" dirty="0">
                <a:solidFill>
                  <a:schemeClr val="tx1"/>
                </a:solidFill>
              </a:rPr>
              <a:t>/man-pages/man2/socket.2.html), which would no longer be true. This change would break (potentially buggy) applications that rely on low-numbered socket descriptors as an index to an array.</a:t>
            </a:r>
          </a:p>
          <a:p>
            <a:pPr marL="342900" indent="-342900">
              <a:buFont typeface="Arial" panose="020B0604020202020204" pitchFamily="34" charset="0"/>
              <a:buChar char="•"/>
            </a:pPr>
            <a:r>
              <a:rPr lang="en-US" altLang="zh-CN" sz="2400" dirty="0">
                <a:solidFill>
                  <a:schemeClr val="tx1"/>
                </a:solidFill>
              </a:rPr>
              <a:t>In NSDI’19 submission, we found that </a:t>
            </a:r>
            <a:r>
              <a:rPr lang="en-US" altLang="zh-CN" sz="2400" dirty="0">
                <a:solidFill>
                  <a:srgbClr val="FF0000"/>
                </a:solidFill>
              </a:rPr>
              <a:t>Redis and Memcached </a:t>
            </a:r>
            <a:r>
              <a:rPr lang="en-US" altLang="zh-CN" sz="2400" dirty="0">
                <a:solidFill>
                  <a:schemeClr val="tx1"/>
                </a:solidFill>
              </a:rPr>
              <a:t>rely on the lowest FD behavior.</a:t>
            </a:r>
          </a:p>
          <a:p>
            <a:pPr marL="342900" indent="-342900">
              <a:buFont typeface="Arial" panose="020B0604020202020204" pitchFamily="34" charset="0"/>
              <a:buChar char="•"/>
            </a:pPr>
            <a:r>
              <a:rPr lang="en-US" altLang="zh-CN" sz="2400" dirty="0">
                <a:solidFill>
                  <a:schemeClr val="tx1"/>
                </a:solidFill>
              </a:rPr>
              <a:t>NSDI’19 Review: In section 3.2, your system maintains an FD translation table to be compatible with the POSIX standard that returns the lowest unused FD for a new FD. While this maintains the compatibility with existing applications, it incurs a high overhead on a busy server in practice. … Note that </a:t>
            </a:r>
            <a:r>
              <a:rPr lang="en-US" altLang="zh-CN" sz="2400" dirty="0">
                <a:solidFill>
                  <a:srgbClr val="FF0000"/>
                </a:solidFill>
              </a:rPr>
              <a:t>other high-performance TCP/IP stacks </a:t>
            </a:r>
            <a:r>
              <a:rPr lang="en-US" altLang="zh-CN" sz="2400" dirty="0">
                <a:solidFill>
                  <a:schemeClr val="tx1"/>
                </a:solidFill>
              </a:rPr>
              <a:t>like </a:t>
            </a:r>
            <a:r>
              <a:rPr lang="en-US" altLang="zh-CN" sz="2400" dirty="0" err="1">
                <a:solidFill>
                  <a:schemeClr val="tx1"/>
                </a:solidFill>
              </a:rPr>
              <a:t>MegaPipe</a:t>
            </a:r>
            <a:r>
              <a:rPr lang="en-US" altLang="zh-CN" sz="2400" dirty="0">
                <a:solidFill>
                  <a:schemeClr val="tx1"/>
                </a:solidFill>
              </a:rPr>
              <a:t> and </a:t>
            </a:r>
            <a:r>
              <a:rPr lang="en-US" altLang="zh-CN" sz="2400" dirty="0" err="1">
                <a:solidFill>
                  <a:schemeClr val="tx1"/>
                </a:solidFill>
              </a:rPr>
              <a:t>mTCP</a:t>
            </a:r>
            <a:r>
              <a:rPr lang="en-US" altLang="zh-CN" sz="2400" dirty="0">
                <a:solidFill>
                  <a:schemeClr val="tx1"/>
                </a:solidFill>
              </a:rPr>
              <a:t> intentionally avoid this overhead by </a:t>
            </a:r>
            <a:r>
              <a:rPr lang="en-US" altLang="zh-CN" sz="2400" dirty="0">
                <a:solidFill>
                  <a:srgbClr val="FF0000"/>
                </a:solidFill>
              </a:rPr>
              <a:t>not conforming to the requirement</a:t>
            </a:r>
            <a:r>
              <a:rPr lang="en-US" altLang="zh-CN" sz="2400" dirty="0">
                <a:solidFill>
                  <a:schemeClr val="tx1"/>
                </a:solidFill>
              </a:rPr>
              <a:t>.</a:t>
            </a:r>
          </a:p>
          <a:p>
            <a:pPr marL="342900" indent="-342900">
              <a:buFont typeface="Arial" panose="020B0604020202020204" pitchFamily="34" charset="0"/>
              <a:buChar char="•"/>
            </a:pPr>
            <a:r>
              <a:rPr kumimoji="1" lang="en-US" altLang="zh-CN" sz="2400" dirty="0">
                <a:solidFill>
                  <a:schemeClr val="tx1"/>
                </a:solidFill>
              </a:rPr>
              <a:t>In SIGCOMM’19 submission, we no longer claim socket establishment throughput because it is not important at all in datacenters! (</a:t>
            </a:r>
            <a:r>
              <a:rPr kumimoji="1" lang="en-US" altLang="zh-CN" sz="2400" dirty="0">
                <a:solidFill>
                  <a:srgbClr val="FF0000"/>
                </a:solidFill>
              </a:rPr>
              <a:t>Remove unnecessary design goals</a:t>
            </a:r>
            <a:r>
              <a:rPr kumimoji="1" lang="en-US" altLang="zh-CN" sz="2400" dirty="0">
                <a:solidFill>
                  <a:schemeClr val="tx1"/>
                </a:solidFill>
              </a:rPr>
              <a:t>)</a:t>
            </a:r>
            <a:endParaRPr kumimoji="1" lang="zh-CN" altLang="en-US" sz="1600" dirty="0">
              <a:solidFill>
                <a:schemeClr val="tx1"/>
              </a:solidFill>
            </a:endParaRPr>
          </a:p>
        </p:txBody>
      </p:sp>
      <p:sp>
        <p:nvSpPr>
          <p:cNvPr id="3" name="标题 2">
            <a:extLst>
              <a:ext uri="{FF2B5EF4-FFF2-40B4-BE49-F238E27FC236}">
                <a16:creationId xmlns:a16="http://schemas.microsoft.com/office/drawing/2014/main" id="{E1174660-B534-D540-8C52-2916B9224425}"/>
              </a:ext>
            </a:extLst>
          </p:cNvPr>
          <p:cNvSpPr>
            <a:spLocks noGrp="1"/>
          </p:cNvSpPr>
          <p:nvPr>
            <p:ph type="title"/>
          </p:nvPr>
        </p:nvSpPr>
        <p:spPr/>
        <p:txBody>
          <a:bodyPr/>
          <a:lstStyle/>
          <a:p>
            <a:r>
              <a:rPr kumimoji="1" lang="en-US" altLang="zh-CN" dirty="0"/>
              <a:t>Takeaways: make trade-offs</a:t>
            </a:r>
            <a:endParaRPr kumimoji="1" lang="zh-CN" altLang="en-US" dirty="0"/>
          </a:p>
        </p:txBody>
      </p:sp>
    </p:spTree>
    <p:extLst>
      <p:ext uri="{BB962C8B-B14F-4D97-AF65-F5344CB8AC3E}">
        <p14:creationId xmlns:p14="http://schemas.microsoft.com/office/powerpoint/2010/main" val="154008024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Remove the Overheads (3)</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2085073859"/>
              </p:ext>
            </p:extLst>
          </p:nvPr>
        </p:nvGraphicFramePr>
        <p:xfrm>
          <a:off x="1992512" y="1058864"/>
          <a:ext cx="8449867" cy="5843053"/>
        </p:xfrm>
        <a:graphic>
          <a:graphicData uri="http://schemas.openxmlformats.org/drawingml/2006/table">
            <a:tbl>
              <a:tblPr firstRow="1" bandRow="1">
                <a:tableStyleId>{5C22544A-7EE6-4342-B048-85BDC9FD1C3A}</a:tableStyleId>
              </a:tblPr>
              <a:tblGrid>
                <a:gridCol w="1557933">
                  <a:extLst>
                    <a:ext uri="{9D8B030D-6E8A-4147-A177-3AD203B41FA5}">
                      <a16:colId xmlns:a16="http://schemas.microsoft.com/office/drawing/2014/main" val="1300145114"/>
                    </a:ext>
                  </a:extLst>
                </a:gridCol>
                <a:gridCol w="2667000">
                  <a:extLst>
                    <a:ext uri="{9D8B030D-6E8A-4147-A177-3AD203B41FA5}">
                      <a16:colId xmlns:a16="http://schemas.microsoft.com/office/drawing/2014/main" val="2717142978"/>
                    </a:ext>
                  </a:extLst>
                </a:gridCol>
                <a:gridCol w="1055489">
                  <a:extLst>
                    <a:ext uri="{9D8B030D-6E8A-4147-A177-3AD203B41FA5}">
                      <a16:colId xmlns:a16="http://schemas.microsoft.com/office/drawing/2014/main" val="3738354524"/>
                    </a:ext>
                  </a:extLst>
                </a:gridCol>
                <a:gridCol w="1078111">
                  <a:extLst>
                    <a:ext uri="{9D8B030D-6E8A-4147-A177-3AD203B41FA5}">
                      <a16:colId xmlns:a16="http://schemas.microsoft.com/office/drawing/2014/main" val="1173499859"/>
                    </a:ext>
                  </a:extLst>
                </a:gridCol>
                <a:gridCol w="1045667">
                  <a:extLst>
                    <a:ext uri="{9D8B030D-6E8A-4147-A177-3AD203B41FA5}">
                      <a16:colId xmlns:a16="http://schemas.microsoft.com/office/drawing/2014/main" val="1586388787"/>
                    </a:ext>
                  </a:extLst>
                </a:gridCol>
                <a:gridCol w="104566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a:t>
                      </a:r>
                      <a:endParaRPr lang="zh-CN" altLang="en-US" sz="1400" dirty="0"/>
                    </a:p>
                  </a:txBody>
                  <a:tcPr/>
                </a:tc>
                <a:tc gridSpan="2">
                  <a:txBody>
                    <a:bodyPr/>
                    <a:lstStyle/>
                    <a:p>
                      <a:r>
                        <a:rPr lang="en-US" altLang="zh-CN" sz="1400" dirty="0"/>
                        <a:t>Linux RTT (ns)</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r>
                        <a:rPr lang="en-US" altLang="zh-CN" sz="1400" dirty="0"/>
                        <a:t> RTT (ns)</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t>Kernel crossing (</a:t>
                      </a:r>
                      <a:r>
                        <a:rPr lang="en-US" altLang="zh-CN" sz="1400" dirty="0" err="1"/>
                        <a:t>syscall</a:t>
                      </a:r>
                      <a:r>
                        <a:rPr lang="en-US" altLang="zh-CN" sz="1400" dirty="0"/>
                        <a:t>)</a:t>
                      </a:r>
                      <a:endParaRPr lang="zh-CN" altLang="en-US" sz="1400" dirty="0"/>
                    </a:p>
                  </a:txBody>
                  <a:tcPr/>
                </a:tc>
                <a:tc gridSpan="2">
                  <a:txBody>
                    <a:bodyPr/>
                    <a:lstStyle/>
                    <a:p>
                      <a:pPr algn="ctr"/>
                      <a:r>
                        <a:rPr lang="en-US" altLang="zh-CN" sz="1400" dirty="0"/>
                        <a:t>205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t>Socket FD locking</a:t>
                      </a:r>
                      <a:endParaRPr lang="zh-CN" altLang="en-US" sz="1400" dirty="0"/>
                    </a:p>
                  </a:txBody>
                  <a:tcPr/>
                </a:tc>
                <a:tc gridSpan="2">
                  <a:txBody>
                    <a:bodyPr/>
                    <a:lstStyle/>
                    <a:p>
                      <a:pPr algn="ctr"/>
                      <a:r>
                        <a:rPr lang="en-US" altLang="zh-CN" sz="1400" dirty="0"/>
                        <a:t>160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solidFill>
                            <a:schemeClr val="bg1"/>
                          </a:solidFill>
                        </a:rPr>
                        <a:t>430</a:t>
                      </a:r>
                      <a:endParaRPr lang="zh-CN" altLang="en-US" sz="1400" dirty="0">
                        <a:solidFill>
                          <a:schemeClr val="bg1"/>
                        </a:solidFill>
                      </a:endParaRPr>
                    </a:p>
                  </a:txBody>
                  <a:tcPr>
                    <a:solidFill>
                      <a:srgbClr val="C00000"/>
                    </a:solidFill>
                  </a:tcPr>
                </a:tc>
                <a:tc hMerge="1">
                  <a:txBody>
                    <a:bodyPr/>
                    <a:lstStyle/>
                    <a:p>
                      <a:pPr algn="ctr"/>
                      <a:endParaRPr lang="zh-CN" altLang="en-US" sz="1600" dirty="0"/>
                    </a:p>
                  </a:txBody>
                  <a:tcPr/>
                </a:tc>
                <a:tc gridSpan="2">
                  <a:txBody>
                    <a:bodyPr/>
                    <a:lstStyle/>
                    <a:p>
                      <a:pPr algn="ctr"/>
                      <a:r>
                        <a:rPr lang="en-US" altLang="zh-CN" sz="1400" dirty="0">
                          <a:solidFill>
                            <a:schemeClr val="bg1"/>
                          </a:solidFill>
                        </a:rPr>
                        <a:t>50</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t>TCP/IP protocol</a:t>
                      </a:r>
                      <a:endParaRPr lang="zh-CN" altLang="en-US" sz="1400" dirty="0"/>
                    </a:p>
                  </a:txBody>
                  <a:tcPr/>
                </a:tc>
                <a:tc gridSpan="2">
                  <a:txBody>
                    <a:bodyPr/>
                    <a:lstStyle/>
                    <a:p>
                      <a:pPr algn="ctr"/>
                      <a:r>
                        <a:rPr lang="en-US" altLang="zh-CN" sz="1400" dirty="0"/>
                        <a:t>360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t>Packet processing</a:t>
                      </a:r>
                      <a:endParaRPr lang="zh-CN" altLang="en-US" sz="1400" dirty="0"/>
                    </a:p>
                  </a:txBody>
                  <a:tcPr/>
                </a:tc>
                <a:tc>
                  <a:txBody>
                    <a:bodyPr/>
                    <a:lstStyle/>
                    <a:p>
                      <a:pPr algn="ctr"/>
                      <a:r>
                        <a:rPr lang="en-US" altLang="zh-CN" sz="1400" dirty="0"/>
                        <a:t>500</a:t>
                      </a:r>
                      <a:endParaRPr lang="zh-CN" altLang="en-US" sz="1400" dirty="0"/>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chemeClr val="bg1"/>
                          </a:solidFill>
                        </a:rPr>
                        <a:t>2100</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600</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chemeClr val="tx1"/>
                          </a:solidFill>
                        </a:rPr>
                        <a:t>4000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chemeClr val="tx1"/>
                          </a:solidFill>
                        </a:rPr>
                        <a:t>5000</a:t>
                      </a:r>
                      <a:endParaRPr lang="zh-CN" altLang="en-US" sz="1400" dirty="0">
                        <a:solidFill>
                          <a:schemeClr val="tx1"/>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chemeClr val="tx1"/>
                          </a:solidFill>
                        </a:rPr>
                        <a:t>160</a:t>
                      </a:r>
                      <a:endParaRPr lang="zh-CN" altLang="en-US" sz="1400" b="0" dirty="0">
                        <a:solidFill>
                          <a:schemeClr val="tx1"/>
                        </a:solidFill>
                      </a:endParaRPr>
                    </a:p>
                  </a:txBody>
                  <a:tcPr/>
                </a:tc>
                <a:tc hMerge="1">
                  <a:txBody>
                    <a:bodyPr/>
                    <a:lstStyle/>
                    <a:p>
                      <a:pPr algn="ctr"/>
                      <a:endParaRPr lang="zh-CN" altLang="en-US" sz="1600" b="0" dirty="0"/>
                    </a:p>
                  </a:txBody>
                  <a:tcPr/>
                </a:tc>
                <a:tc gridSpan="2">
                  <a:txBody>
                    <a:bodyPr/>
                    <a:lstStyle/>
                    <a:p>
                      <a:pPr algn="ctr"/>
                      <a:r>
                        <a:rPr lang="en-US" altLang="zh-CN" sz="1400" b="0" dirty="0"/>
                        <a:t>13</a:t>
                      </a:r>
                      <a:endParaRPr lang="zh-CN" altLang="en-US" sz="1400" b="0" dirty="0"/>
                    </a:p>
                  </a:txBody>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282852870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B725B7D-E322-4440-B9AD-EB2BA0D440F4}"/>
              </a:ext>
            </a:extLst>
          </p:cNvPr>
          <p:cNvSpPr>
            <a:spLocks noGrp="1"/>
          </p:cNvSpPr>
          <p:nvPr>
            <p:ph type="body" sz="quarter" idx="10"/>
          </p:nvPr>
        </p:nvSpPr>
        <p:spPr>
          <a:xfrm>
            <a:off x="959644" y="4760531"/>
            <a:ext cx="4160043" cy="1754326"/>
          </a:xfrm>
        </p:spPr>
        <p:txBody>
          <a:bodyPr/>
          <a:lstStyle/>
          <a:p>
            <a:pPr marL="342892" indent="-342892">
              <a:buFont typeface="Arial" panose="020B0604020202020204" pitchFamily="34" charset="0"/>
              <a:buChar char="•"/>
            </a:pPr>
            <a:r>
              <a:rPr kumimoji="1" lang="en-US" altLang="zh-CN" sz="2000" dirty="0">
                <a:solidFill>
                  <a:schemeClr val="tx1"/>
                </a:solidFill>
              </a:rPr>
              <a:t>Many sockets share a ring buffer</a:t>
            </a:r>
          </a:p>
          <a:p>
            <a:pPr marL="342892" indent="-342892">
              <a:buFont typeface="Arial" panose="020B0604020202020204" pitchFamily="34" charset="0"/>
              <a:buChar char="•"/>
            </a:pPr>
            <a:r>
              <a:rPr kumimoji="1" lang="en-US" altLang="zh-CN" sz="2000" dirty="0">
                <a:solidFill>
                  <a:srgbClr val="0078D7"/>
                </a:solidFill>
              </a:rPr>
              <a:t>Receiver</a:t>
            </a:r>
            <a:r>
              <a:rPr kumimoji="1" lang="en-US" altLang="zh-CN" sz="2000" dirty="0">
                <a:solidFill>
                  <a:schemeClr val="tx1"/>
                </a:solidFill>
              </a:rPr>
              <a:t> segregates packets from the NIC</a:t>
            </a:r>
          </a:p>
          <a:p>
            <a:pPr marL="342892" indent="-342892">
              <a:buFont typeface="Arial" panose="020B0604020202020204" pitchFamily="34" charset="0"/>
              <a:buChar char="•"/>
            </a:pPr>
            <a:r>
              <a:rPr kumimoji="1" lang="en-US" altLang="zh-CN" sz="2000" dirty="0">
                <a:solidFill>
                  <a:schemeClr val="tx1"/>
                </a:solidFill>
              </a:rPr>
              <a:t>Buffer allocation overhead</a:t>
            </a:r>
          </a:p>
          <a:p>
            <a:pPr marL="342892" indent="-342892">
              <a:buFont typeface="Arial" panose="020B0604020202020204" pitchFamily="34" charset="0"/>
              <a:buChar char="•"/>
            </a:pPr>
            <a:r>
              <a:rPr kumimoji="1" lang="en-US" altLang="zh-CN" sz="2000" dirty="0">
                <a:solidFill>
                  <a:schemeClr val="tx1"/>
                </a:solidFill>
              </a:rPr>
              <a:t>Internal fragmentation</a:t>
            </a:r>
            <a:endParaRPr kumimoji="1" lang="zh-CN" altLang="en-US" sz="2000" dirty="0">
              <a:solidFill>
                <a:schemeClr val="tx1"/>
              </a:solidFill>
            </a:endParaRPr>
          </a:p>
        </p:txBody>
      </p:sp>
      <p:sp>
        <p:nvSpPr>
          <p:cNvPr id="3" name="标题 2">
            <a:extLst>
              <a:ext uri="{FF2B5EF4-FFF2-40B4-BE49-F238E27FC236}">
                <a16:creationId xmlns:a16="http://schemas.microsoft.com/office/drawing/2014/main" id="{EAB70048-4B12-9A41-86A2-81626CB9E7CB}"/>
              </a:ext>
            </a:extLst>
          </p:cNvPr>
          <p:cNvSpPr>
            <a:spLocks noGrp="1"/>
          </p:cNvSpPr>
          <p:nvPr>
            <p:ph type="title"/>
          </p:nvPr>
        </p:nvSpPr>
        <p:spPr/>
        <p:txBody>
          <a:bodyPr/>
          <a:lstStyle/>
          <a:p>
            <a:r>
              <a:rPr kumimoji="1" lang="en-US" altLang="zh-CN" dirty="0"/>
              <a:t>Per-socket Ring Buffer</a:t>
            </a:r>
            <a:endParaRPr kumimoji="1" lang="zh-CN" altLang="en-US" dirty="0"/>
          </a:p>
        </p:txBody>
      </p:sp>
      <p:grpSp>
        <p:nvGrpSpPr>
          <p:cNvPr id="48" name="组合 47">
            <a:extLst>
              <a:ext uri="{FF2B5EF4-FFF2-40B4-BE49-F238E27FC236}">
                <a16:creationId xmlns:a16="http://schemas.microsoft.com/office/drawing/2014/main" id="{727A128D-8AA9-AD4B-8AE3-37E8C46C09A9}"/>
              </a:ext>
            </a:extLst>
          </p:cNvPr>
          <p:cNvGrpSpPr/>
          <p:nvPr/>
        </p:nvGrpSpPr>
        <p:grpSpPr>
          <a:xfrm>
            <a:off x="7213888" y="1858514"/>
            <a:ext cx="2487673" cy="1913675"/>
            <a:chOff x="5044328" y="1917066"/>
            <a:chExt cx="2487673" cy="1913674"/>
          </a:xfrm>
        </p:grpSpPr>
        <p:sp>
          <p:nvSpPr>
            <p:cNvPr id="4" name="Oval 74">
              <a:extLst>
                <a:ext uri="{FF2B5EF4-FFF2-40B4-BE49-F238E27FC236}">
                  <a16:creationId xmlns:a16="http://schemas.microsoft.com/office/drawing/2014/main" id="{8E1D7F9A-D239-8B46-B508-ED1516165801}"/>
                </a:ext>
              </a:extLst>
            </p:cNvPr>
            <p:cNvSpPr/>
            <p:nvPr/>
          </p:nvSpPr>
          <p:spPr>
            <a:xfrm>
              <a:off x="5653882" y="1918623"/>
              <a:ext cx="1692442" cy="1692442"/>
            </a:xfrm>
            <a:prstGeom prst="ellipse">
              <a:avLst/>
            </a:prstGeom>
            <a:pattFill prst="pct20">
              <a:fgClr>
                <a:schemeClr val="tx1"/>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Partial Circle 75">
              <a:extLst>
                <a:ext uri="{FF2B5EF4-FFF2-40B4-BE49-F238E27FC236}">
                  <a16:creationId xmlns:a16="http://schemas.microsoft.com/office/drawing/2014/main" id="{F9369E33-5E39-F946-8063-FB0DAA81C1E9}"/>
                </a:ext>
              </a:extLst>
            </p:cNvPr>
            <p:cNvSpPr/>
            <p:nvPr/>
          </p:nvSpPr>
          <p:spPr>
            <a:xfrm>
              <a:off x="5653882" y="1918623"/>
              <a:ext cx="1692442" cy="1692442"/>
            </a:xfrm>
            <a:prstGeom prst="pie">
              <a:avLst>
                <a:gd name="adj1" fmla="val 2866754"/>
                <a:gd name="adj2" fmla="val 1083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20">
              <a:extLst>
                <a:ext uri="{FF2B5EF4-FFF2-40B4-BE49-F238E27FC236}">
                  <a16:creationId xmlns:a16="http://schemas.microsoft.com/office/drawing/2014/main" id="{8A779A27-CB01-8F41-9614-050249B00682}"/>
                </a:ext>
              </a:extLst>
            </p:cNvPr>
            <p:cNvCxnSpPr>
              <a:cxnSpLocks/>
              <a:endCxn id="17" idx="1"/>
            </p:cNvCxnSpPr>
            <p:nvPr/>
          </p:nvCxnSpPr>
          <p:spPr>
            <a:xfrm>
              <a:off x="5905744" y="2166475"/>
              <a:ext cx="26539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45">
              <a:extLst>
                <a:ext uri="{FF2B5EF4-FFF2-40B4-BE49-F238E27FC236}">
                  <a16:creationId xmlns:a16="http://schemas.microsoft.com/office/drawing/2014/main" id="{50E97EF9-A706-EE49-ABF8-76825AEDFB29}"/>
                </a:ext>
              </a:extLst>
            </p:cNvPr>
            <p:cNvCxnSpPr>
              <a:cxnSpLocks/>
              <a:endCxn id="17" idx="2"/>
            </p:cNvCxnSpPr>
            <p:nvPr/>
          </p:nvCxnSpPr>
          <p:spPr>
            <a:xfrm>
              <a:off x="5657892" y="2764844"/>
              <a:ext cx="376990" cy="4012"/>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72">
              <a:extLst>
                <a:ext uri="{FF2B5EF4-FFF2-40B4-BE49-F238E27FC236}">
                  <a16:creationId xmlns:a16="http://schemas.microsoft.com/office/drawing/2014/main" id="{8CD88FF7-AB42-A04E-89BA-EC846FB3E70D}"/>
                </a:ext>
              </a:extLst>
            </p:cNvPr>
            <p:cNvSpPr txBox="1"/>
            <p:nvPr/>
          </p:nvSpPr>
          <p:spPr>
            <a:xfrm>
              <a:off x="7056806" y="3461408"/>
              <a:ext cx="475195" cy="369332"/>
            </a:xfrm>
            <a:prstGeom prst="rect">
              <a:avLst/>
            </a:prstGeom>
            <a:noFill/>
          </p:spPr>
          <p:txBody>
            <a:bodyPr wrap="none" rtlCol="0">
              <a:spAutoFit/>
            </a:bodyPr>
            <a:lstStyle/>
            <a:p>
              <a:r>
                <a:rPr lang="en-US" dirty="0"/>
                <a:t>tail</a:t>
              </a:r>
            </a:p>
          </p:txBody>
        </p:sp>
        <p:sp>
          <p:nvSpPr>
            <p:cNvPr id="9" name="TextBox 73">
              <a:extLst>
                <a:ext uri="{FF2B5EF4-FFF2-40B4-BE49-F238E27FC236}">
                  <a16:creationId xmlns:a16="http://schemas.microsoft.com/office/drawing/2014/main" id="{60460A9A-14A5-2547-928C-EB56BD1DC24B}"/>
                </a:ext>
              </a:extLst>
            </p:cNvPr>
            <p:cNvSpPr txBox="1"/>
            <p:nvPr/>
          </p:nvSpPr>
          <p:spPr>
            <a:xfrm>
              <a:off x="5044328" y="2728485"/>
              <a:ext cx="654346" cy="369332"/>
            </a:xfrm>
            <a:prstGeom prst="rect">
              <a:avLst/>
            </a:prstGeom>
            <a:noFill/>
          </p:spPr>
          <p:txBody>
            <a:bodyPr wrap="none" rtlCol="0">
              <a:spAutoFit/>
            </a:bodyPr>
            <a:lstStyle/>
            <a:p>
              <a:r>
                <a:rPr lang="en-US" dirty="0"/>
                <a:t>head</a:t>
              </a:r>
            </a:p>
          </p:txBody>
        </p:sp>
        <p:cxnSp>
          <p:nvCxnSpPr>
            <p:cNvPr id="10" name="Straight Arrow Connector 81">
              <a:extLst>
                <a:ext uri="{FF2B5EF4-FFF2-40B4-BE49-F238E27FC236}">
                  <a16:creationId xmlns:a16="http://schemas.microsoft.com/office/drawing/2014/main" id="{386710AE-F472-8840-8789-E538FADCA1FA}"/>
                </a:ext>
              </a:extLst>
            </p:cNvPr>
            <p:cNvCxnSpPr>
              <a:cxnSpLocks/>
            </p:cNvCxnSpPr>
            <p:nvPr/>
          </p:nvCxnSpPr>
          <p:spPr>
            <a:xfrm flipV="1">
              <a:off x="5371501" y="2650286"/>
              <a:ext cx="276254" cy="1942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83">
              <a:extLst>
                <a:ext uri="{FF2B5EF4-FFF2-40B4-BE49-F238E27FC236}">
                  <a16:creationId xmlns:a16="http://schemas.microsoft.com/office/drawing/2014/main" id="{9D81B09E-6BA5-2749-94A5-0C4C079CDE50}"/>
                </a:ext>
              </a:extLst>
            </p:cNvPr>
            <p:cNvCxnSpPr>
              <a:cxnSpLocks/>
            </p:cNvCxnSpPr>
            <p:nvPr/>
          </p:nvCxnSpPr>
          <p:spPr>
            <a:xfrm flipH="1" flipV="1">
              <a:off x="6965234" y="3459851"/>
              <a:ext cx="316483" cy="990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 name="Partial Circle 89">
              <a:extLst>
                <a:ext uri="{FF2B5EF4-FFF2-40B4-BE49-F238E27FC236}">
                  <a16:creationId xmlns:a16="http://schemas.microsoft.com/office/drawing/2014/main" id="{57D7B645-1379-FC42-A854-69A7A5CDD8F5}"/>
                </a:ext>
              </a:extLst>
            </p:cNvPr>
            <p:cNvSpPr/>
            <p:nvPr/>
          </p:nvSpPr>
          <p:spPr>
            <a:xfrm>
              <a:off x="5653882" y="1918623"/>
              <a:ext cx="1731765" cy="1684418"/>
            </a:xfrm>
            <a:prstGeom prst="pie">
              <a:avLst>
                <a:gd name="adj1" fmla="val 11546664"/>
                <a:gd name="adj2" fmla="val 133950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Partial Circle 90">
              <a:extLst>
                <a:ext uri="{FF2B5EF4-FFF2-40B4-BE49-F238E27FC236}">
                  <a16:creationId xmlns:a16="http://schemas.microsoft.com/office/drawing/2014/main" id="{DF63678E-9BD3-5241-AD42-056EF1F08F75}"/>
                </a:ext>
              </a:extLst>
            </p:cNvPr>
            <p:cNvSpPr/>
            <p:nvPr/>
          </p:nvSpPr>
          <p:spPr>
            <a:xfrm>
              <a:off x="5634220" y="1928204"/>
              <a:ext cx="1731765" cy="1684418"/>
            </a:xfrm>
            <a:prstGeom prst="pie">
              <a:avLst>
                <a:gd name="adj1" fmla="val 14286026"/>
                <a:gd name="adj2" fmla="val 183628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Partial Circle 92">
              <a:extLst>
                <a:ext uri="{FF2B5EF4-FFF2-40B4-BE49-F238E27FC236}">
                  <a16:creationId xmlns:a16="http://schemas.microsoft.com/office/drawing/2014/main" id="{A7CBD4A4-B013-CB44-879F-D5763B213F54}"/>
                </a:ext>
              </a:extLst>
            </p:cNvPr>
            <p:cNvSpPr/>
            <p:nvPr/>
          </p:nvSpPr>
          <p:spPr>
            <a:xfrm>
              <a:off x="5644052" y="1918623"/>
              <a:ext cx="1692442" cy="1684418"/>
            </a:xfrm>
            <a:prstGeom prst="pie">
              <a:avLst>
                <a:gd name="adj1" fmla="val 19270448"/>
                <a:gd name="adj2" fmla="val 2024264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Partial Circle 93">
              <a:extLst>
                <a:ext uri="{FF2B5EF4-FFF2-40B4-BE49-F238E27FC236}">
                  <a16:creationId xmlns:a16="http://schemas.microsoft.com/office/drawing/2014/main" id="{D560EFA4-2EF3-354D-8E9C-D87C1E50C4AD}"/>
                </a:ext>
              </a:extLst>
            </p:cNvPr>
            <p:cNvSpPr/>
            <p:nvPr/>
          </p:nvSpPr>
          <p:spPr>
            <a:xfrm>
              <a:off x="5653881" y="1917066"/>
              <a:ext cx="1692442" cy="1684418"/>
            </a:xfrm>
            <a:prstGeom prst="pie">
              <a:avLst>
                <a:gd name="adj1" fmla="val 21015950"/>
                <a:gd name="adj2" fmla="val 291909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16" name="Straight Connector 95">
              <a:extLst>
                <a:ext uri="{FF2B5EF4-FFF2-40B4-BE49-F238E27FC236}">
                  <a16:creationId xmlns:a16="http://schemas.microsoft.com/office/drawing/2014/main" id="{7827A45A-C3A5-F04F-AD38-9E61659BC460}"/>
                </a:ext>
              </a:extLst>
            </p:cNvPr>
            <p:cNvCxnSpPr>
              <a:cxnSpLocks/>
            </p:cNvCxnSpPr>
            <p:nvPr/>
          </p:nvCxnSpPr>
          <p:spPr>
            <a:xfrm>
              <a:off x="6519764" y="2759275"/>
              <a:ext cx="390688" cy="754851"/>
            </a:xfrm>
            <a:prstGeom prst="line">
              <a:avLst/>
            </a:prstGeom>
            <a:ln w="19050"/>
          </p:spPr>
          <p:style>
            <a:lnRef idx="1">
              <a:schemeClr val="dk1"/>
            </a:lnRef>
            <a:fillRef idx="0">
              <a:schemeClr val="dk1"/>
            </a:fillRef>
            <a:effectRef idx="0">
              <a:schemeClr val="dk1"/>
            </a:effectRef>
            <a:fontRef idx="minor">
              <a:schemeClr val="tx1"/>
            </a:fontRef>
          </p:style>
        </p:cxnSp>
        <p:sp>
          <p:nvSpPr>
            <p:cNvPr id="17" name="Oval 15">
              <a:extLst>
                <a:ext uri="{FF2B5EF4-FFF2-40B4-BE49-F238E27FC236}">
                  <a16:creationId xmlns:a16="http://schemas.microsoft.com/office/drawing/2014/main" id="{74A83A58-1439-6C49-B57B-5F7D96148C4B}"/>
                </a:ext>
              </a:extLst>
            </p:cNvPr>
            <p:cNvSpPr/>
            <p:nvPr/>
          </p:nvSpPr>
          <p:spPr>
            <a:xfrm>
              <a:off x="6034882" y="2303635"/>
              <a:ext cx="930442" cy="9304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1" name="Partial Circle 75">
            <a:extLst>
              <a:ext uri="{FF2B5EF4-FFF2-40B4-BE49-F238E27FC236}">
                <a16:creationId xmlns:a16="http://schemas.microsoft.com/office/drawing/2014/main" id="{37638966-CDEE-6F48-8ACE-F5FDAA566252}"/>
              </a:ext>
            </a:extLst>
          </p:cNvPr>
          <p:cNvSpPr/>
          <p:nvPr/>
        </p:nvSpPr>
        <p:spPr>
          <a:xfrm>
            <a:off x="2243107" y="2193043"/>
            <a:ext cx="1692442" cy="1692442"/>
          </a:xfrm>
          <a:prstGeom prst="pie">
            <a:avLst>
              <a:gd name="adj1" fmla="val 0"/>
              <a:gd name="adj2" fmla="val 1083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7" name="组合 46">
            <a:extLst>
              <a:ext uri="{FF2B5EF4-FFF2-40B4-BE49-F238E27FC236}">
                <a16:creationId xmlns:a16="http://schemas.microsoft.com/office/drawing/2014/main" id="{CA41CD95-8E59-2840-9F44-7FD658C4A636}"/>
              </a:ext>
            </a:extLst>
          </p:cNvPr>
          <p:cNvGrpSpPr/>
          <p:nvPr/>
        </p:nvGrpSpPr>
        <p:grpSpPr>
          <a:xfrm>
            <a:off x="1633553" y="1439863"/>
            <a:ext cx="2816515" cy="2445623"/>
            <a:chOff x="948548" y="1498415"/>
            <a:chExt cx="2816515" cy="2445623"/>
          </a:xfrm>
        </p:grpSpPr>
        <p:sp>
          <p:nvSpPr>
            <p:cNvPr id="20" name="Oval 74">
              <a:extLst>
                <a:ext uri="{FF2B5EF4-FFF2-40B4-BE49-F238E27FC236}">
                  <a16:creationId xmlns:a16="http://schemas.microsoft.com/office/drawing/2014/main" id="{5B8E29EA-ED53-DD44-AAE7-8B969502519D}"/>
                </a:ext>
              </a:extLst>
            </p:cNvPr>
            <p:cNvSpPr/>
            <p:nvPr/>
          </p:nvSpPr>
          <p:spPr>
            <a:xfrm>
              <a:off x="1558102" y="2251596"/>
              <a:ext cx="1692442" cy="1692442"/>
            </a:xfrm>
            <a:prstGeom prst="ellipse">
              <a:avLst/>
            </a:prstGeom>
            <a:pattFill prst="pct20">
              <a:fgClr>
                <a:schemeClr val="tx1"/>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15">
              <a:extLst>
                <a:ext uri="{FF2B5EF4-FFF2-40B4-BE49-F238E27FC236}">
                  <a16:creationId xmlns:a16="http://schemas.microsoft.com/office/drawing/2014/main" id="{E5946169-81F3-E64F-8881-31F8C9F7F53B}"/>
                </a:ext>
              </a:extLst>
            </p:cNvPr>
            <p:cNvSpPr/>
            <p:nvPr/>
          </p:nvSpPr>
          <p:spPr>
            <a:xfrm>
              <a:off x="1939102" y="2636608"/>
              <a:ext cx="930442" cy="9304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3" name="Straight Connector 20">
              <a:extLst>
                <a:ext uri="{FF2B5EF4-FFF2-40B4-BE49-F238E27FC236}">
                  <a16:creationId xmlns:a16="http://schemas.microsoft.com/office/drawing/2014/main" id="{10053E59-659A-1840-8C83-4DF4E42EC2AF}"/>
                </a:ext>
              </a:extLst>
            </p:cNvPr>
            <p:cNvCxnSpPr>
              <a:cxnSpLocks/>
              <a:endCxn id="22" idx="1"/>
            </p:cNvCxnSpPr>
            <p:nvPr/>
          </p:nvCxnSpPr>
          <p:spPr>
            <a:xfrm>
              <a:off x="1809964" y="2499448"/>
              <a:ext cx="26539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7">
              <a:extLst>
                <a:ext uri="{FF2B5EF4-FFF2-40B4-BE49-F238E27FC236}">
                  <a16:creationId xmlns:a16="http://schemas.microsoft.com/office/drawing/2014/main" id="{C3276E89-B3E3-8C4C-8FCC-76A01CE7B274}"/>
                </a:ext>
              </a:extLst>
            </p:cNvPr>
            <p:cNvCxnSpPr>
              <a:cxnSpLocks/>
              <a:endCxn id="22" idx="0"/>
            </p:cNvCxnSpPr>
            <p:nvPr/>
          </p:nvCxnSpPr>
          <p:spPr>
            <a:xfrm flipH="1">
              <a:off x="2404323" y="2251596"/>
              <a:ext cx="4010" cy="385012"/>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31">
              <a:extLst>
                <a:ext uri="{FF2B5EF4-FFF2-40B4-BE49-F238E27FC236}">
                  <a16:creationId xmlns:a16="http://schemas.microsoft.com/office/drawing/2014/main" id="{EB5D40B9-9BE1-0141-9D06-7FC7D5880DE3}"/>
                </a:ext>
              </a:extLst>
            </p:cNvPr>
            <p:cNvCxnSpPr>
              <a:cxnSpLocks/>
              <a:endCxn id="22" idx="7"/>
            </p:cNvCxnSpPr>
            <p:nvPr/>
          </p:nvCxnSpPr>
          <p:spPr>
            <a:xfrm flipH="1">
              <a:off x="2733284" y="2499448"/>
              <a:ext cx="27341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33">
              <a:extLst>
                <a:ext uri="{FF2B5EF4-FFF2-40B4-BE49-F238E27FC236}">
                  <a16:creationId xmlns:a16="http://schemas.microsoft.com/office/drawing/2014/main" id="{10D09B86-F109-584D-B1DA-5519EA1F0944}"/>
                </a:ext>
              </a:extLst>
            </p:cNvPr>
            <p:cNvCxnSpPr>
              <a:cxnSpLocks/>
              <a:endCxn id="22" idx="6"/>
            </p:cNvCxnSpPr>
            <p:nvPr/>
          </p:nvCxnSpPr>
          <p:spPr>
            <a:xfrm flipH="1">
              <a:off x="2869544" y="3097817"/>
              <a:ext cx="385010" cy="4012"/>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36">
              <a:extLst>
                <a:ext uri="{FF2B5EF4-FFF2-40B4-BE49-F238E27FC236}">
                  <a16:creationId xmlns:a16="http://schemas.microsoft.com/office/drawing/2014/main" id="{2AE524F6-CD05-584A-AE6E-8C313C6E9DB6}"/>
                </a:ext>
              </a:extLst>
            </p:cNvPr>
            <p:cNvCxnSpPr>
              <a:cxnSpLocks/>
              <a:endCxn id="22" idx="5"/>
            </p:cNvCxnSpPr>
            <p:nvPr/>
          </p:nvCxnSpPr>
          <p:spPr>
            <a:xfrm flipH="1" flipV="1">
              <a:off x="2733284" y="3430790"/>
              <a:ext cx="273418" cy="265396"/>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39">
              <a:extLst>
                <a:ext uri="{FF2B5EF4-FFF2-40B4-BE49-F238E27FC236}">
                  <a16:creationId xmlns:a16="http://schemas.microsoft.com/office/drawing/2014/main" id="{FB2EF541-45E4-1A46-9E84-BD14D97972A8}"/>
                </a:ext>
              </a:extLst>
            </p:cNvPr>
            <p:cNvCxnSpPr>
              <a:cxnSpLocks/>
              <a:endCxn id="22" idx="4"/>
            </p:cNvCxnSpPr>
            <p:nvPr/>
          </p:nvCxnSpPr>
          <p:spPr>
            <a:xfrm flipH="1" flipV="1">
              <a:off x="2404323" y="3567050"/>
              <a:ext cx="4010" cy="376988"/>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42">
              <a:extLst>
                <a:ext uri="{FF2B5EF4-FFF2-40B4-BE49-F238E27FC236}">
                  <a16:creationId xmlns:a16="http://schemas.microsoft.com/office/drawing/2014/main" id="{87DD30E1-47FD-BC40-9306-05F1CAE5CEE9}"/>
                </a:ext>
              </a:extLst>
            </p:cNvPr>
            <p:cNvCxnSpPr>
              <a:cxnSpLocks/>
              <a:endCxn id="22" idx="3"/>
            </p:cNvCxnSpPr>
            <p:nvPr/>
          </p:nvCxnSpPr>
          <p:spPr>
            <a:xfrm flipV="1">
              <a:off x="1809964" y="3430790"/>
              <a:ext cx="265398" cy="265396"/>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45">
              <a:extLst>
                <a:ext uri="{FF2B5EF4-FFF2-40B4-BE49-F238E27FC236}">
                  <a16:creationId xmlns:a16="http://schemas.microsoft.com/office/drawing/2014/main" id="{F589D323-8497-0A45-B33D-6D239C29FA75}"/>
                </a:ext>
              </a:extLst>
            </p:cNvPr>
            <p:cNvCxnSpPr>
              <a:cxnSpLocks/>
              <a:endCxn id="22" idx="2"/>
            </p:cNvCxnSpPr>
            <p:nvPr/>
          </p:nvCxnSpPr>
          <p:spPr>
            <a:xfrm>
              <a:off x="1562112" y="3097817"/>
              <a:ext cx="376990" cy="4012"/>
            </a:xfrm>
            <a:prstGeom prst="line">
              <a:avLst/>
            </a:prstGeom>
            <a:ln w="19050"/>
          </p:spPr>
          <p:style>
            <a:lnRef idx="1">
              <a:schemeClr val="dk1"/>
            </a:lnRef>
            <a:fillRef idx="0">
              <a:schemeClr val="dk1"/>
            </a:fillRef>
            <a:effectRef idx="0">
              <a:schemeClr val="dk1"/>
            </a:effectRef>
            <a:fontRef idx="minor">
              <a:schemeClr val="tx1"/>
            </a:fontRef>
          </p:style>
        </p:cxnSp>
        <p:sp>
          <p:nvSpPr>
            <p:cNvPr id="31" name="Rectangle 48">
              <a:extLst>
                <a:ext uri="{FF2B5EF4-FFF2-40B4-BE49-F238E27FC236}">
                  <a16:creationId xmlns:a16="http://schemas.microsoft.com/office/drawing/2014/main" id="{13221449-E8E3-8744-A325-C26D270943C1}"/>
                </a:ext>
              </a:extLst>
            </p:cNvPr>
            <p:cNvSpPr/>
            <p:nvPr/>
          </p:nvSpPr>
          <p:spPr>
            <a:xfrm>
              <a:off x="1179650" y="1941023"/>
              <a:ext cx="535712" cy="505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2" name="Straight Arrow Connector 50">
              <a:extLst>
                <a:ext uri="{FF2B5EF4-FFF2-40B4-BE49-F238E27FC236}">
                  <a16:creationId xmlns:a16="http://schemas.microsoft.com/office/drawing/2014/main" id="{930D2D75-7ECD-0241-A3EA-4671BBB1503B}"/>
                </a:ext>
              </a:extLst>
            </p:cNvPr>
            <p:cNvCxnSpPr>
              <a:cxnSpLocks/>
              <a:endCxn id="31" idx="2"/>
            </p:cNvCxnSpPr>
            <p:nvPr/>
          </p:nvCxnSpPr>
          <p:spPr>
            <a:xfrm flipH="1" flipV="1">
              <a:off x="1447506" y="2446350"/>
              <a:ext cx="185995" cy="32494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Rectangle 53">
              <a:extLst>
                <a:ext uri="{FF2B5EF4-FFF2-40B4-BE49-F238E27FC236}">
                  <a16:creationId xmlns:a16="http://schemas.microsoft.com/office/drawing/2014/main" id="{A33536A0-178B-B34F-96FA-A60B3997291E}"/>
                </a:ext>
              </a:extLst>
            </p:cNvPr>
            <p:cNvSpPr/>
            <p:nvPr/>
          </p:nvSpPr>
          <p:spPr>
            <a:xfrm>
              <a:off x="1177101" y="1941022"/>
              <a:ext cx="208548" cy="5053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55">
              <a:extLst>
                <a:ext uri="{FF2B5EF4-FFF2-40B4-BE49-F238E27FC236}">
                  <a16:creationId xmlns:a16="http://schemas.microsoft.com/office/drawing/2014/main" id="{C93394C4-1CFA-6448-99E1-38922DFD2A18}"/>
                </a:ext>
              </a:extLst>
            </p:cNvPr>
            <p:cNvSpPr/>
            <p:nvPr/>
          </p:nvSpPr>
          <p:spPr>
            <a:xfrm>
              <a:off x="1809964" y="1498417"/>
              <a:ext cx="535712" cy="505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56">
              <a:extLst>
                <a:ext uri="{FF2B5EF4-FFF2-40B4-BE49-F238E27FC236}">
                  <a16:creationId xmlns:a16="http://schemas.microsoft.com/office/drawing/2014/main" id="{71C1B4B4-A127-574B-8CB8-35041A986D20}"/>
                </a:ext>
              </a:extLst>
            </p:cNvPr>
            <p:cNvSpPr/>
            <p:nvPr/>
          </p:nvSpPr>
          <p:spPr>
            <a:xfrm>
              <a:off x="1807415" y="1498416"/>
              <a:ext cx="535712" cy="5053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57">
              <a:extLst>
                <a:ext uri="{FF2B5EF4-FFF2-40B4-BE49-F238E27FC236}">
                  <a16:creationId xmlns:a16="http://schemas.microsoft.com/office/drawing/2014/main" id="{5AEA4F96-C7AF-D44B-A420-E5C630CE6AEA}"/>
                </a:ext>
              </a:extLst>
            </p:cNvPr>
            <p:cNvSpPr/>
            <p:nvPr/>
          </p:nvSpPr>
          <p:spPr>
            <a:xfrm>
              <a:off x="2484533" y="1498416"/>
              <a:ext cx="535712" cy="505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58">
              <a:extLst>
                <a:ext uri="{FF2B5EF4-FFF2-40B4-BE49-F238E27FC236}">
                  <a16:creationId xmlns:a16="http://schemas.microsoft.com/office/drawing/2014/main" id="{65D33202-50A3-4543-A843-F0AB087D890F}"/>
                </a:ext>
              </a:extLst>
            </p:cNvPr>
            <p:cNvSpPr/>
            <p:nvPr/>
          </p:nvSpPr>
          <p:spPr>
            <a:xfrm>
              <a:off x="2481984" y="1498415"/>
              <a:ext cx="45719" cy="5053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F1B02C93-CDE1-634D-9B95-EC34C878CEEE}"/>
                </a:ext>
              </a:extLst>
            </p:cNvPr>
            <p:cNvSpPr/>
            <p:nvPr/>
          </p:nvSpPr>
          <p:spPr>
            <a:xfrm>
              <a:off x="3101304" y="1941022"/>
              <a:ext cx="535712" cy="505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Rectangle 60">
              <a:extLst>
                <a:ext uri="{FF2B5EF4-FFF2-40B4-BE49-F238E27FC236}">
                  <a16:creationId xmlns:a16="http://schemas.microsoft.com/office/drawing/2014/main" id="{B9F29228-D573-2849-BA0A-A785F1D6EC63}"/>
                </a:ext>
              </a:extLst>
            </p:cNvPr>
            <p:cNvSpPr/>
            <p:nvPr/>
          </p:nvSpPr>
          <p:spPr>
            <a:xfrm>
              <a:off x="3098754" y="1941021"/>
              <a:ext cx="385007" cy="5053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0" name="Straight Arrow Connector 61">
              <a:extLst>
                <a:ext uri="{FF2B5EF4-FFF2-40B4-BE49-F238E27FC236}">
                  <a16:creationId xmlns:a16="http://schemas.microsoft.com/office/drawing/2014/main" id="{CB115656-A9C7-7342-A43A-8F68B4E9511F}"/>
                </a:ext>
              </a:extLst>
            </p:cNvPr>
            <p:cNvCxnSpPr>
              <a:cxnSpLocks/>
              <a:endCxn id="34" idx="2"/>
            </p:cNvCxnSpPr>
            <p:nvPr/>
          </p:nvCxnSpPr>
          <p:spPr>
            <a:xfrm flipH="1" flipV="1">
              <a:off x="2077820" y="2003744"/>
              <a:ext cx="21702" cy="30513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64">
              <a:extLst>
                <a:ext uri="{FF2B5EF4-FFF2-40B4-BE49-F238E27FC236}">
                  <a16:creationId xmlns:a16="http://schemas.microsoft.com/office/drawing/2014/main" id="{76599116-3F21-664D-BDF4-344F36AC2071}"/>
                </a:ext>
              </a:extLst>
            </p:cNvPr>
            <p:cNvCxnSpPr>
              <a:cxnSpLocks/>
              <a:endCxn id="36" idx="2"/>
            </p:cNvCxnSpPr>
            <p:nvPr/>
          </p:nvCxnSpPr>
          <p:spPr>
            <a:xfrm flipV="1">
              <a:off x="2752389" y="2003743"/>
              <a:ext cx="0" cy="30513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70">
              <a:extLst>
                <a:ext uri="{FF2B5EF4-FFF2-40B4-BE49-F238E27FC236}">
                  <a16:creationId xmlns:a16="http://schemas.microsoft.com/office/drawing/2014/main" id="{F0EE2254-69E4-5545-A1C8-0F386F9CDC23}"/>
                </a:ext>
              </a:extLst>
            </p:cNvPr>
            <p:cNvCxnSpPr>
              <a:cxnSpLocks/>
            </p:cNvCxnSpPr>
            <p:nvPr/>
          </p:nvCxnSpPr>
          <p:spPr>
            <a:xfrm flipV="1">
              <a:off x="3182364" y="2446349"/>
              <a:ext cx="211709" cy="3249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72">
              <a:extLst>
                <a:ext uri="{FF2B5EF4-FFF2-40B4-BE49-F238E27FC236}">
                  <a16:creationId xmlns:a16="http://schemas.microsoft.com/office/drawing/2014/main" id="{9B84E990-50D0-B343-8EEE-995628C37BF6}"/>
                </a:ext>
              </a:extLst>
            </p:cNvPr>
            <p:cNvSpPr txBox="1"/>
            <p:nvPr/>
          </p:nvSpPr>
          <p:spPr>
            <a:xfrm>
              <a:off x="3289868" y="3061458"/>
              <a:ext cx="475195" cy="369332"/>
            </a:xfrm>
            <a:prstGeom prst="rect">
              <a:avLst/>
            </a:prstGeom>
            <a:noFill/>
          </p:spPr>
          <p:txBody>
            <a:bodyPr wrap="none" rtlCol="0">
              <a:spAutoFit/>
            </a:bodyPr>
            <a:lstStyle/>
            <a:p>
              <a:r>
                <a:rPr lang="en-US" dirty="0"/>
                <a:t>tail</a:t>
              </a:r>
            </a:p>
          </p:txBody>
        </p:sp>
        <p:sp>
          <p:nvSpPr>
            <p:cNvPr id="44" name="TextBox 73">
              <a:extLst>
                <a:ext uri="{FF2B5EF4-FFF2-40B4-BE49-F238E27FC236}">
                  <a16:creationId xmlns:a16="http://schemas.microsoft.com/office/drawing/2014/main" id="{0DF865A9-FF66-F144-9A72-A8556A4288EE}"/>
                </a:ext>
              </a:extLst>
            </p:cNvPr>
            <p:cNvSpPr txBox="1"/>
            <p:nvPr/>
          </p:nvSpPr>
          <p:spPr>
            <a:xfrm>
              <a:off x="948548" y="3061458"/>
              <a:ext cx="654346" cy="369332"/>
            </a:xfrm>
            <a:prstGeom prst="rect">
              <a:avLst/>
            </a:prstGeom>
            <a:noFill/>
          </p:spPr>
          <p:txBody>
            <a:bodyPr wrap="none" rtlCol="0">
              <a:spAutoFit/>
            </a:bodyPr>
            <a:lstStyle/>
            <a:p>
              <a:r>
                <a:rPr lang="en-US" dirty="0"/>
                <a:t>head</a:t>
              </a:r>
            </a:p>
          </p:txBody>
        </p:sp>
        <p:cxnSp>
          <p:nvCxnSpPr>
            <p:cNvPr id="45" name="Straight Arrow Connector 81">
              <a:extLst>
                <a:ext uri="{FF2B5EF4-FFF2-40B4-BE49-F238E27FC236}">
                  <a16:creationId xmlns:a16="http://schemas.microsoft.com/office/drawing/2014/main" id="{6BBE017D-FACD-E447-96D2-E6AFF54AE5F6}"/>
                </a:ext>
              </a:extLst>
            </p:cNvPr>
            <p:cNvCxnSpPr>
              <a:cxnSpLocks/>
            </p:cNvCxnSpPr>
            <p:nvPr/>
          </p:nvCxnSpPr>
          <p:spPr>
            <a:xfrm flipV="1">
              <a:off x="1275721" y="2910826"/>
              <a:ext cx="282381" cy="2801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83">
              <a:extLst>
                <a:ext uri="{FF2B5EF4-FFF2-40B4-BE49-F238E27FC236}">
                  <a16:creationId xmlns:a16="http://schemas.microsoft.com/office/drawing/2014/main" id="{5511C6FC-4D14-AF4B-8676-837A3ECFDBBB}"/>
                </a:ext>
              </a:extLst>
            </p:cNvPr>
            <p:cNvCxnSpPr>
              <a:cxnSpLocks/>
            </p:cNvCxnSpPr>
            <p:nvPr/>
          </p:nvCxnSpPr>
          <p:spPr>
            <a:xfrm flipH="1" flipV="1">
              <a:off x="3250544" y="2910826"/>
              <a:ext cx="305602" cy="2801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49" name="文本框 48">
            <a:extLst>
              <a:ext uri="{FF2B5EF4-FFF2-40B4-BE49-F238E27FC236}">
                <a16:creationId xmlns:a16="http://schemas.microsoft.com/office/drawing/2014/main" id="{DF8DC4EC-1157-AB49-9EFA-233827AFD494}"/>
              </a:ext>
            </a:extLst>
          </p:cNvPr>
          <p:cNvSpPr txBox="1"/>
          <p:nvPr/>
        </p:nvSpPr>
        <p:spPr>
          <a:xfrm>
            <a:off x="1772750" y="4098931"/>
            <a:ext cx="2633157"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gradFill>
                  <a:gsLst>
                    <a:gs pos="2917">
                      <a:schemeClr val="tx1"/>
                    </a:gs>
                    <a:gs pos="30000">
                      <a:schemeClr val="tx1"/>
                    </a:gs>
                  </a:gsLst>
                  <a:lin ang="5400000" scaled="0"/>
                </a:gradFill>
              </a:rPr>
              <a:t>Traditional ring buffer</a:t>
            </a:r>
            <a:endParaRPr kumimoji="1" lang="zh-CN" altLang="en-US" sz="2000" dirty="0" err="1">
              <a:gradFill>
                <a:gsLst>
                  <a:gs pos="2917">
                    <a:schemeClr val="tx1"/>
                  </a:gs>
                  <a:gs pos="30000">
                    <a:schemeClr val="tx1"/>
                  </a:gs>
                </a:gsLst>
                <a:lin ang="5400000" scaled="0"/>
              </a:gradFill>
            </a:endParaRPr>
          </a:p>
        </p:txBody>
      </p:sp>
      <p:sp>
        <p:nvSpPr>
          <p:cNvPr id="50" name="文本框 49">
            <a:extLst>
              <a:ext uri="{FF2B5EF4-FFF2-40B4-BE49-F238E27FC236}">
                <a16:creationId xmlns:a16="http://schemas.microsoft.com/office/drawing/2014/main" id="{962DCA9C-0DF6-7741-8AC4-33E1DB447C8C}"/>
              </a:ext>
            </a:extLst>
          </p:cNvPr>
          <p:cNvSpPr txBox="1"/>
          <p:nvPr/>
        </p:nvSpPr>
        <p:spPr>
          <a:xfrm>
            <a:off x="6750844" y="4102921"/>
            <a:ext cx="3876959"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err="1">
                <a:gradFill>
                  <a:gsLst>
                    <a:gs pos="2917">
                      <a:schemeClr val="tx1"/>
                    </a:gs>
                    <a:gs pos="30000">
                      <a:schemeClr val="tx1"/>
                    </a:gs>
                  </a:gsLst>
                  <a:lin ang="5400000" scaled="0"/>
                </a:gradFill>
              </a:rPr>
              <a:t>SocksDirect</a:t>
            </a:r>
            <a:r>
              <a:rPr kumimoji="1" lang="en-US" altLang="zh-CN" sz="2000" dirty="0">
                <a:gradFill>
                  <a:gsLst>
                    <a:gs pos="2917">
                      <a:schemeClr val="tx1"/>
                    </a:gs>
                    <a:gs pos="30000">
                      <a:schemeClr val="tx1"/>
                    </a:gs>
                  </a:gsLst>
                  <a:lin ang="5400000" scaled="0"/>
                </a:gradFill>
              </a:rPr>
              <a:t> </a:t>
            </a:r>
            <a:r>
              <a:rPr kumimoji="1" lang="en-US" altLang="zh-CN" sz="2000" dirty="0">
                <a:solidFill>
                  <a:srgbClr val="0078D7"/>
                </a:solidFill>
              </a:rPr>
              <a:t>per-socket</a:t>
            </a:r>
            <a:r>
              <a:rPr kumimoji="1" lang="en-US" altLang="zh-CN" sz="2000" dirty="0">
                <a:gradFill>
                  <a:gsLst>
                    <a:gs pos="2917">
                      <a:schemeClr val="tx1"/>
                    </a:gs>
                    <a:gs pos="30000">
                      <a:schemeClr val="tx1"/>
                    </a:gs>
                  </a:gsLst>
                  <a:lin ang="5400000" scaled="0"/>
                </a:gradFill>
              </a:rPr>
              <a:t> ring buffer</a:t>
            </a:r>
            <a:endParaRPr kumimoji="1" lang="zh-CN" altLang="en-US" sz="2000" dirty="0" err="1">
              <a:gradFill>
                <a:gsLst>
                  <a:gs pos="2917">
                    <a:schemeClr val="tx1"/>
                  </a:gs>
                  <a:gs pos="30000">
                    <a:schemeClr val="tx1"/>
                  </a:gs>
                </a:gsLst>
                <a:lin ang="5400000" scaled="0"/>
              </a:gradFill>
            </a:endParaRPr>
          </a:p>
        </p:txBody>
      </p:sp>
      <p:sp>
        <p:nvSpPr>
          <p:cNvPr id="52" name="文本占位符 1">
            <a:extLst>
              <a:ext uri="{FF2B5EF4-FFF2-40B4-BE49-F238E27FC236}">
                <a16:creationId xmlns:a16="http://schemas.microsoft.com/office/drawing/2014/main" id="{FA318278-B5E6-9643-8CB9-5801FA7FB20F}"/>
              </a:ext>
            </a:extLst>
          </p:cNvPr>
          <p:cNvSpPr txBox="1">
            <a:spLocks/>
          </p:cNvSpPr>
          <p:nvPr/>
        </p:nvSpPr>
        <p:spPr>
          <a:xfrm>
            <a:off x="6750845" y="4760531"/>
            <a:ext cx="4272997" cy="1754326"/>
          </a:xfrm>
          <a:prstGeom prst="rect">
            <a:avLst/>
          </a:prstGeom>
        </p:spPr>
        <p:txBody>
          <a:bodyPr vert="horz" wrap="square" lIns="164592" tIns="91440" rIns="164592" bIns="91440" rtlCol="0">
            <a:spAutoFit/>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63"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7"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54"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81"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2" indent="-342892">
              <a:buFont typeface="Arial" pitchFamily="34" charset="0"/>
              <a:buChar char="•"/>
            </a:pPr>
            <a:r>
              <a:rPr kumimoji="1" lang="en-US" altLang="zh-CN" sz="2000" dirty="0">
                <a:solidFill>
                  <a:schemeClr val="tx1"/>
                </a:solidFill>
              </a:rPr>
              <a:t>One ring buffer per socket</a:t>
            </a:r>
          </a:p>
          <a:p>
            <a:pPr marL="342892" indent="-342892">
              <a:buFont typeface="Arial" pitchFamily="34" charset="0"/>
              <a:buChar char="•"/>
            </a:pPr>
            <a:r>
              <a:rPr kumimoji="1" lang="en-US" altLang="zh-CN" sz="2000" dirty="0">
                <a:solidFill>
                  <a:srgbClr val="0078D7"/>
                </a:solidFill>
              </a:rPr>
              <a:t>Sender</a:t>
            </a:r>
            <a:r>
              <a:rPr kumimoji="1" lang="en-US" altLang="zh-CN" sz="2000" dirty="0">
                <a:solidFill>
                  <a:schemeClr val="tx1"/>
                </a:solidFill>
              </a:rPr>
              <a:t> segregates packets via RDMA or SHM address</a:t>
            </a:r>
          </a:p>
          <a:p>
            <a:pPr marL="342892" indent="-342892">
              <a:buFont typeface="Arial" pitchFamily="34" charset="0"/>
              <a:buChar char="•"/>
            </a:pPr>
            <a:r>
              <a:rPr kumimoji="1" lang="en-US" altLang="zh-CN" sz="2000" dirty="0">
                <a:solidFill>
                  <a:schemeClr val="tx1"/>
                </a:solidFill>
              </a:rPr>
              <a:t>Back-to-back packet placement</a:t>
            </a:r>
          </a:p>
          <a:p>
            <a:pPr marL="342892" indent="-342892">
              <a:buFont typeface="Arial" pitchFamily="34" charset="0"/>
              <a:buChar char="•"/>
            </a:pPr>
            <a:r>
              <a:rPr kumimoji="1" lang="en-US" altLang="zh-CN" sz="2000" dirty="0">
                <a:solidFill>
                  <a:schemeClr val="tx1"/>
                </a:solidFill>
              </a:rPr>
              <a:t>Minimize buffer mgmt. overhead</a:t>
            </a:r>
            <a:endParaRPr kumimoji="1" lang="zh-CN" altLang="en-US" sz="2000" dirty="0">
              <a:solidFill>
                <a:schemeClr val="tx1"/>
              </a:solidFill>
            </a:endParaRPr>
          </a:p>
        </p:txBody>
      </p:sp>
    </p:spTree>
    <p:extLst>
      <p:ext uri="{BB962C8B-B14F-4D97-AF65-F5344CB8AC3E}">
        <p14:creationId xmlns:p14="http://schemas.microsoft.com/office/powerpoint/2010/main" val="15340029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AB70048-4B12-9A41-86A2-81626CB9E7CB}"/>
              </a:ext>
            </a:extLst>
          </p:cNvPr>
          <p:cNvSpPr>
            <a:spLocks noGrp="1"/>
          </p:cNvSpPr>
          <p:nvPr>
            <p:ph type="title"/>
          </p:nvPr>
        </p:nvSpPr>
        <p:spPr>
          <a:xfrm>
            <a:off x="1828802" y="295278"/>
            <a:ext cx="8777287" cy="917575"/>
          </a:xfrm>
        </p:spPr>
        <p:txBody>
          <a:bodyPr/>
          <a:lstStyle/>
          <a:p>
            <a:r>
              <a:rPr kumimoji="1" lang="en-US" altLang="zh-CN" dirty="0"/>
              <a:t>Per-socket Ring Buffer</a:t>
            </a:r>
            <a:endParaRPr kumimoji="1" lang="zh-CN" altLang="en-US" dirty="0"/>
          </a:p>
        </p:txBody>
      </p:sp>
      <p:grpSp>
        <p:nvGrpSpPr>
          <p:cNvPr id="48" name="组合 47">
            <a:extLst>
              <a:ext uri="{FF2B5EF4-FFF2-40B4-BE49-F238E27FC236}">
                <a16:creationId xmlns:a16="http://schemas.microsoft.com/office/drawing/2014/main" id="{727A128D-8AA9-AD4B-8AE3-37E8C46C09A9}"/>
              </a:ext>
            </a:extLst>
          </p:cNvPr>
          <p:cNvGrpSpPr/>
          <p:nvPr/>
        </p:nvGrpSpPr>
        <p:grpSpPr>
          <a:xfrm>
            <a:off x="3086349" y="1287463"/>
            <a:ext cx="2394644" cy="2176486"/>
            <a:chOff x="5634220" y="1654254"/>
            <a:chExt cx="2394644" cy="2176486"/>
          </a:xfrm>
        </p:grpSpPr>
        <p:sp>
          <p:nvSpPr>
            <p:cNvPr id="4" name="Oval 74">
              <a:extLst>
                <a:ext uri="{FF2B5EF4-FFF2-40B4-BE49-F238E27FC236}">
                  <a16:creationId xmlns:a16="http://schemas.microsoft.com/office/drawing/2014/main" id="{8E1D7F9A-D239-8B46-B508-ED1516165801}"/>
                </a:ext>
              </a:extLst>
            </p:cNvPr>
            <p:cNvSpPr/>
            <p:nvPr/>
          </p:nvSpPr>
          <p:spPr>
            <a:xfrm>
              <a:off x="5653882" y="1918623"/>
              <a:ext cx="1692442" cy="1692442"/>
            </a:xfrm>
            <a:prstGeom prst="ellipse">
              <a:avLst/>
            </a:prstGeom>
            <a:pattFill prst="pct20">
              <a:fgClr>
                <a:schemeClr val="tx1"/>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Partial Circle 75">
              <a:extLst>
                <a:ext uri="{FF2B5EF4-FFF2-40B4-BE49-F238E27FC236}">
                  <a16:creationId xmlns:a16="http://schemas.microsoft.com/office/drawing/2014/main" id="{F9369E33-5E39-F946-8063-FB0DAA81C1E9}"/>
                </a:ext>
              </a:extLst>
            </p:cNvPr>
            <p:cNvSpPr/>
            <p:nvPr/>
          </p:nvSpPr>
          <p:spPr>
            <a:xfrm>
              <a:off x="5653882" y="1918623"/>
              <a:ext cx="1692442" cy="1692442"/>
            </a:xfrm>
            <a:prstGeom prst="pie">
              <a:avLst>
                <a:gd name="adj1" fmla="val 2866754"/>
                <a:gd name="adj2" fmla="val 1083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20">
              <a:extLst>
                <a:ext uri="{FF2B5EF4-FFF2-40B4-BE49-F238E27FC236}">
                  <a16:creationId xmlns:a16="http://schemas.microsoft.com/office/drawing/2014/main" id="{8A779A27-CB01-8F41-9614-050249B00682}"/>
                </a:ext>
              </a:extLst>
            </p:cNvPr>
            <p:cNvCxnSpPr>
              <a:cxnSpLocks/>
              <a:endCxn id="17" idx="1"/>
            </p:cNvCxnSpPr>
            <p:nvPr/>
          </p:nvCxnSpPr>
          <p:spPr>
            <a:xfrm>
              <a:off x="5905744" y="2166475"/>
              <a:ext cx="26539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45">
              <a:extLst>
                <a:ext uri="{FF2B5EF4-FFF2-40B4-BE49-F238E27FC236}">
                  <a16:creationId xmlns:a16="http://schemas.microsoft.com/office/drawing/2014/main" id="{50E97EF9-A706-EE49-ABF8-76825AEDFB29}"/>
                </a:ext>
              </a:extLst>
            </p:cNvPr>
            <p:cNvCxnSpPr>
              <a:cxnSpLocks/>
              <a:endCxn id="17" idx="2"/>
            </p:cNvCxnSpPr>
            <p:nvPr/>
          </p:nvCxnSpPr>
          <p:spPr>
            <a:xfrm>
              <a:off x="5657892" y="2764844"/>
              <a:ext cx="376990" cy="4012"/>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72">
              <a:extLst>
                <a:ext uri="{FF2B5EF4-FFF2-40B4-BE49-F238E27FC236}">
                  <a16:creationId xmlns:a16="http://schemas.microsoft.com/office/drawing/2014/main" id="{8CD88FF7-AB42-A04E-89BA-EC846FB3E70D}"/>
                </a:ext>
              </a:extLst>
            </p:cNvPr>
            <p:cNvSpPr txBox="1"/>
            <p:nvPr/>
          </p:nvSpPr>
          <p:spPr>
            <a:xfrm>
              <a:off x="7056806" y="3461408"/>
              <a:ext cx="475195" cy="369332"/>
            </a:xfrm>
            <a:prstGeom prst="rect">
              <a:avLst/>
            </a:prstGeom>
            <a:noFill/>
          </p:spPr>
          <p:txBody>
            <a:bodyPr wrap="none" rtlCol="0">
              <a:spAutoFit/>
            </a:bodyPr>
            <a:lstStyle/>
            <a:p>
              <a:r>
                <a:rPr lang="en-US" dirty="0"/>
                <a:t>tail</a:t>
              </a:r>
            </a:p>
          </p:txBody>
        </p:sp>
        <p:cxnSp>
          <p:nvCxnSpPr>
            <p:cNvPr id="11" name="Straight Arrow Connector 83">
              <a:extLst>
                <a:ext uri="{FF2B5EF4-FFF2-40B4-BE49-F238E27FC236}">
                  <a16:creationId xmlns:a16="http://schemas.microsoft.com/office/drawing/2014/main" id="{9D81B09E-6BA5-2749-94A5-0C4C079CDE50}"/>
                </a:ext>
              </a:extLst>
            </p:cNvPr>
            <p:cNvCxnSpPr>
              <a:cxnSpLocks/>
            </p:cNvCxnSpPr>
            <p:nvPr/>
          </p:nvCxnSpPr>
          <p:spPr>
            <a:xfrm flipH="1" flipV="1">
              <a:off x="6965234" y="3459851"/>
              <a:ext cx="316483" cy="990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 name="Partial Circle 89">
              <a:extLst>
                <a:ext uri="{FF2B5EF4-FFF2-40B4-BE49-F238E27FC236}">
                  <a16:creationId xmlns:a16="http://schemas.microsoft.com/office/drawing/2014/main" id="{57D7B645-1379-FC42-A854-69A7A5CDD8F5}"/>
                </a:ext>
              </a:extLst>
            </p:cNvPr>
            <p:cNvSpPr/>
            <p:nvPr/>
          </p:nvSpPr>
          <p:spPr>
            <a:xfrm>
              <a:off x="5653882" y="1918623"/>
              <a:ext cx="1731765" cy="1684418"/>
            </a:xfrm>
            <a:prstGeom prst="pie">
              <a:avLst>
                <a:gd name="adj1" fmla="val 11546664"/>
                <a:gd name="adj2" fmla="val 133950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Partial Circle 90">
              <a:extLst>
                <a:ext uri="{FF2B5EF4-FFF2-40B4-BE49-F238E27FC236}">
                  <a16:creationId xmlns:a16="http://schemas.microsoft.com/office/drawing/2014/main" id="{DF63678E-9BD3-5241-AD42-056EF1F08F75}"/>
                </a:ext>
              </a:extLst>
            </p:cNvPr>
            <p:cNvSpPr/>
            <p:nvPr/>
          </p:nvSpPr>
          <p:spPr>
            <a:xfrm>
              <a:off x="5634220" y="1928204"/>
              <a:ext cx="1731765" cy="1684418"/>
            </a:xfrm>
            <a:prstGeom prst="pie">
              <a:avLst>
                <a:gd name="adj1" fmla="val 14286026"/>
                <a:gd name="adj2" fmla="val 183628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Partial Circle 92">
              <a:extLst>
                <a:ext uri="{FF2B5EF4-FFF2-40B4-BE49-F238E27FC236}">
                  <a16:creationId xmlns:a16="http://schemas.microsoft.com/office/drawing/2014/main" id="{A7CBD4A4-B013-CB44-879F-D5763B213F54}"/>
                </a:ext>
              </a:extLst>
            </p:cNvPr>
            <p:cNvSpPr/>
            <p:nvPr/>
          </p:nvSpPr>
          <p:spPr>
            <a:xfrm>
              <a:off x="5644052" y="1918623"/>
              <a:ext cx="1692442" cy="1684418"/>
            </a:xfrm>
            <a:prstGeom prst="pie">
              <a:avLst>
                <a:gd name="adj1" fmla="val 19270448"/>
                <a:gd name="adj2" fmla="val 2024264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Partial Circle 93">
              <a:extLst>
                <a:ext uri="{FF2B5EF4-FFF2-40B4-BE49-F238E27FC236}">
                  <a16:creationId xmlns:a16="http://schemas.microsoft.com/office/drawing/2014/main" id="{D560EFA4-2EF3-354D-8E9C-D87C1E50C4AD}"/>
                </a:ext>
              </a:extLst>
            </p:cNvPr>
            <p:cNvSpPr/>
            <p:nvPr/>
          </p:nvSpPr>
          <p:spPr>
            <a:xfrm>
              <a:off x="5653881" y="1917066"/>
              <a:ext cx="1692442" cy="1684418"/>
            </a:xfrm>
            <a:prstGeom prst="pie">
              <a:avLst>
                <a:gd name="adj1" fmla="val 21015950"/>
                <a:gd name="adj2" fmla="val 291909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16" name="Straight Connector 95">
              <a:extLst>
                <a:ext uri="{FF2B5EF4-FFF2-40B4-BE49-F238E27FC236}">
                  <a16:creationId xmlns:a16="http://schemas.microsoft.com/office/drawing/2014/main" id="{7827A45A-C3A5-F04F-AD38-9E61659BC460}"/>
                </a:ext>
              </a:extLst>
            </p:cNvPr>
            <p:cNvCxnSpPr>
              <a:cxnSpLocks/>
            </p:cNvCxnSpPr>
            <p:nvPr/>
          </p:nvCxnSpPr>
          <p:spPr>
            <a:xfrm>
              <a:off x="6519764" y="2759275"/>
              <a:ext cx="390688" cy="754851"/>
            </a:xfrm>
            <a:prstGeom prst="line">
              <a:avLst/>
            </a:prstGeom>
            <a:ln w="19050"/>
          </p:spPr>
          <p:style>
            <a:lnRef idx="1">
              <a:schemeClr val="dk1"/>
            </a:lnRef>
            <a:fillRef idx="0">
              <a:schemeClr val="dk1"/>
            </a:fillRef>
            <a:effectRef idx="0">
              <a:schemeClr val="dk1"/>
            </a:effectRef>
            <a:fontRef idx="minor">
              <a:schemeClr val="tx1"/>
            </a:fontRef>
          </p:style>
        </p:cxnSp>
        <p:sp>
          <p:nvSpPr>
            <p:cNvPr id="17" name="Oval 15">
              <a:extLst>
                <a:ext uri="{FF2B5EF4-FFF2-40B4-BE49-F238E27FC236}">
                  <a16:creationId xmlns:a16="http://schemas.microsoft.com/office/drawing/2014/main" id="{74A83A58-1439-6C49-B57B-5F7D96148C4B}"/>
                </a:ext>
              </a:extLst>
            </p:cNvPr>
            <p:cNvSpPr/>
            <p:nvPr/>
          </p:nvSpPr>
          <p:spPr>
            <a:xfrm>
              <a:off x="6034882" y="2303635"/>
              <a:ext cx="930442" cy="9304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72">
              <a:extLst>
                <a:ext uri="{FF2B5EF4-FFF2-40B4-BE49-F238E27FC236}">
                  <a16:creationId xmlns:a16="http://schemas.microsoft.com/office/drawing/2014/main" id="{E1775E3E-EF98-8947-B968-D89133125A46}"/>
                </a:ext>
              </a:extLst>
            </p:cNvPr>
            <p:cNvSpPr txBox="1"/>
            <p:nvPr/>
          </p:nvSpPr>
          <p:spPr>
            <a:xfrm>
              <a:off x="6869123" y="1654254"/>
              <a:ext cx="1159741" cy="369332"/>
            </a:xfrm>
            <a:prstGeom prst="rect">
              <a:avLst/>
            </a:prstGeom>
            <a:noFill/>
          </p:spPr>
          <p:txBody>
            <a:bodyPr wrap="none" rtlCol="0">
              <a:spAutoFit/>
            </a:bodyPr>
            <a:lstStyle/>
            <a:p>
              <a:r>
                <a:rPr lang="en-US" dirty="0" err="1"/>
                <a:t>send_next</a:t>
              </a:r>
              <a:endParaRPr lang="en-US" dirty="0"/>
            </a:p>
          </p:txBody>
        </p:sp>
        <p:cxnSp>
          <p:nvCxnSpPr>
            <p:cNvPr id="19" name="Straight Arrow Connector 83">
              <a:extLst>
                <a:ext uri="{FF2B5EF4-FFF2-40B4-BE49-F238E27FC236}">
                  <a16:creationId xmlns:a16="http://schemas.microsoft.com/office/drawing/2014/main" id="{814B36EE-C51B-0A41-854E-7AC01F6DABE1}"/>
                </a:ext>
              </a:extLst>
            </p:cNvPr>
            <p:cNvCxnSpPr>
              <a:cxnSpLocks/>
            </p:cNvCxnSpPr>
            <p:nvPr/>
          </p:nvCxnSpPr>
          <p:spPr>
            <a:xfrm flipH="1">
              <a:off x="7079281" y="1971797"/>
              <a:ext cx="306366" cy="17532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51" name="组合 50">
            <a:extLst>
              <a:ext uri="{FF2B5EF4-FFF2-40B4-BE49-F238E27FC236}">
                <a16:creationId xmlns:a16="http://schemas.microsoft.com/office/drawing/2014/main" id="{9AC72887-4CDF-5F4B-9AE9-B9D11A1C30B8}"/>
              </a:ext>
            </a:extLst>
          </p:cNvPr>
          <p:cNvGrpSpPr/>
          <p:nvPr/>
        </p:nvGrpSpPr>
        <p:grpSpPr>
          <a:xfrm>
            <a:off x="7347709" y="1644044"/>
            <a:ext cx="2341319" cy="1693999"/>
            <a:chOff x="5044328" y="1918623"/>
            <a:chExt cx="2341319" cy="1693999"/>
          </a:xfrm>
        </p:grpSpPr>
        <p:sp>
          <p:nvSpPr>
            <p:cNvPr id="52" name="Oval 74">
              <a:extLst>
                <a:ext uri="{FF2B5EF4-FFF2-40B4-BE49-F238E27FC236}">
                  <a16:creationId xmlns:a16="http://schemas.microsoft.com/office/drawing/2014/main" id="{6F2369E6-FC26-E64A-B5D3-EEF0DF875722}"/>
                </a:ext>
              </a:extLst>
            </p:cNvPr>
            <p:cNvSpPr/>
            <p:nvPr/>
          </p:nvSpPr>
          <p:spPr>
            <a:xfrm>
              <a:off x="5653882" y="1918623"/>
              <a:ext cx="1692442" cy="1692442"/>
            </a:xfrm>
            <a:prstGeom prst="ellipse">
              <a:avLst/>
            </a:prstGeom>
            <a:pattFill prst="pct20">
              <a:fgClr>
                <a:schemeClr val="tx1"/>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Partial Circle 75">
              <a:extLst>
                <a:ext uri="{FF2B5EF4-FFF2-40B4-BE49-F238E27FC236}">
                  <a16:creationId xmlns:a16="http://schemas.microsoft.com/office/drawing/2014/main" id="{A8CBC1C9-F427-C040-BA05-DB2BE1AE0D31}"/>
                </a:ext>
              </a:extLst>
            </p:cNvPr>
            <p:cNvSpPr/>
            <p:nvPr/>
          </p:nvSpPr>
          <p:spPr>
            <a:xfrm>
              <a:off x="5653882" y="1918623"/>
              <a:ext cx="1692442" cy="1692442"/>
            </a:xfrm>
            <a:prstGeom prst="pie">
              <a:avLst>
                <a:gd name="adj1" fmla="val 19410692"/>
                <a:gd name="adj2" fmla="val 1083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4" name="Straight Connector 20">
              <a:extLst>
                <a:ext uri="{FF2B5EF4-FFF2-40B4-BE49-F238E27FC236}">
                  <a16:creationId xmlns:a16="http://schemas.microsoft.com/office/drawing/2014/main" id="{8B16EE23-0BFE-294C-8B03-E864B803ED54}"/>
                </a:ext>
              </a:extLst>
            </p:cNvPr>
            <p:cNvCxnSpPr>
              <a:cxnSpLocks/>
              <a:endCxn id="65" idx="1"/>
            </p:cNvCxnSpPr>
            <p:nvPr/>
          </p:nvCxnSpPr>
          <p:spPr>
            <a:xfrm>
              <a:off x="5905744" y="2166475"/>
              <a:ext cx="26539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Straight Connector 45">
              <a:extLst>
                <a:ext uri="{FF2B5EF4-FFF2-40B4-BE49-F238E27FC236}">
                  <a16:creationId xmlns:a16="http://schemas.microsoft.com/office/drawing/2014/main" id="{E1842BD3-30A1-9B48-94A8-ED5A74E1268D}"/>
                </a:ext>
              </a:extLst>
            </p:cNvPr>
            <p:cNvCxnSpPr>
              <a:cxnSpLocks/>
              <a:endCxn id="65" idx="2"/>
            </p:cNvCxnSpPr>
            <p:nvPr/>
          </p:nvCxnSpPr>
          <p:spPr>
            <a:xfrm>
              <a:off x="5657892" y="2764844"/>
              <a:ext cx="376990" cy="4012"/>
            </a:xfrm>
            <a:prstGeom prst="line">
              <a:avLst/>
            </a:prstGeom>
            <a:ln w="19050"/>
          </p:spPr>
          <p:style>
            <a:lnRef idx="1">
              <a:schemeClr val="dk1"/>
            </a:lnRef>
            <a:fillRef idx="0">
              <a:schemeClr val="dk1"/>
            </a:fillRef>
            <a:effectRef idx="0">
              <a:schemeClr val="dk1"/>
            </a:effectRef>
            <a:fontRef idx="minor">
              <a:schemeClr val="tx1"/>
            </a:fontRef>
          </p:style>
        </p:cxnSp>
        <p:sp>
          <p:nvSpPr>
            <p:cNvPr id="57" name="TextBox 73">
              <a:extLst>
                <a:ext uri="{FF2B5EF4-FFF2-40B4-BE49-F238E27FC236}">
                  <a16:creationId xmlns:a16="http://schemas.microsoft.com/office/drawing/2014/main" id="{DBC4A066-B2CE-C54F-B65B-42FA85D02FDA}"/>
                </a:ext>
              </a:extLst>
            </p:cNvPr>
            <p:cNvSpPr txBox="1"/>
            <p:nvPr/>
          </p:nvSpPr>
          <p:spPr>
            <a:xfrm>
              <a:off x="5044328" y="2728485"/>
              <a:ext cx="654346" cy="369332"/>
            </a:xfrm>
            <a:prstGeom prst="rect">
              <a:avLst/>
            </a:prstGeom>
            <a:noFill/>
          </p:spPr>
          <p:txBody>
            <a:bodyPr wrap="none" rtlCol="0">
              <a:spAutoFit/>
            </a:bodyPr>
            <a:lstStyle/>
            <a:p>
              <a:r>
                <a:rPr lang="en-US" dirty="0"/>
                <a:t>head</a:t>
              </a:r>
            </a:p>
          </p:txBody>
        </p:sp>
        <p:cxnSp>
          <p:nvCxnSpPr>
            <p:cNvPr id="58" name="Straight Arrow Connector 81">
              <a:extLst>
                <a:ext uri="{FF2B5EF4-FFF2-40B4-BE49-F238E27FC236}">
                  <a16:creationId xmlns:a16="http://schemas.microsoft.com/office/drawing/2014/main" id="{D0B9BD51-FE05-9041-B327-2D2D0B6B903B}"/>
                </a:ext>
              </a:extLst>
            </p:cNvPr>
            <p:cNvCxnSpPr>
              <a:cxnSpLocks/>
            </p:cNvCxnSpPr>
            <p:nvPr/>
          </p:nvCxnSpPr>
          <p:spPr>
            <a:xfrm flipV="1">
              <a:off x="5371501" y="2650286"/>
              <a:ext cx="276254" cy="1942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0" name="Partial Circle 89">
              <a:extLst>
                <a:ext uri="{FF2B5EF4-FFF2-40B4-BE49-F238E27FC236}">
                  <a16:creationId xmlns:a16="http://schemas.microsoft.com/office/drawing/2014/main" id="{7A6A2E4D-5FB8-9E47-A658-610D03EBB7DB}"/>
                </a:ext>
              </a:extLst>
            </p:cNvPr>
            <p:cNvSpPr/>
            <p:nvPr/>
          </p:nvSpPr>
          <p:spPr>
            <a:xfrm>
              <a:off x="5653882" y="1918623"/>
              <a:ext cx="1731765" cy="1684418"/>
            </a:xfrm>
            <a:prstGeom prst="pie">
              <a:avLst>
                <a:gd name="adj1" fmla="val 11546664"/>
                <a:gd name="adj2" fmla="val 133950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1" name="Partial Circle 90">
              <a:extLst>
                <a:ext uri="{FF2B5EF4-FFF2-40B4-BE49-F238E27FC236}">
                  <a16:creationId xmlns:a16="http://schemas.microsoft.com/office/drawing/2014/main" id="{17B724ED-341D-CA4B-867E-A7B5AD3BEC71}"/>
                </a:ext>
              </a:extLst>
            </p:cNvPr>
            <p:cNvSpPr/>
            <p:nvPr/>
          </p:nvSpPr>
          <p:spPr>
            <a:xfrm>
              <a:off x="5634220" y="1928204"/>
              <a:ext cx="1731765" cy="1684418"/>
            </a:xfrm>
            <a:prstGeom prst="pie">
              <a:avLst>
                <a:gd name="adj1" fmla="val 14286026"/>
                <a:gd name="adj2" fmla="val 183628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5" name="Oval 15">
              <a:extLst>
                <a:ext uri="{FF2B5EF4-FFF2-40B4-BE49-F238E27FC236}">
                  <a16:creationId xmlns:a16="http://schemas.microsoft.com/office/drawing/2014/main" id="{6536F490-1F5D-624A-B4A0-DC465464284A}"/>
                </a:ext>
              </a:extLst>
            </p:cNvPr>
            <p:cNvSpPr/>
            <p:nvPr/>
          </p:nvSpPr>
          <p:spPr>
            <a:xfrm>
              <a:off x="6034882" y="2303635"/>
              <a:ext cx="930442" cy="9304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8" name="文本框 67">
            <a:extLst>
              <a:ext uri="{FF2B5EF4-FFF2-40B4-BE49-F238E27FC236}">
                <a16:creationId xmlns:a16="http://schemas.microsoft.com/office/drawing/2014/main" id="{17039E1C-1397-164F-A366-F2EC6F9DB878}"/>
              </a:ext>
            </a:extLst>
          </p:cNvPr>
          <p:cNvSpPr txBox="1"/>
          <p:nvPr/>
        </p:nvSpPr>
        <p:spPr>
          <a:xfrm>
            <a:off x="3086347" y="3494727"/>
            <a:ext cx="1584408"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gradFill>
                  <a:gsLst>
                    <a:gs pos="2917">
                      <a:schemeClr val="tx1"/>
                    </a:gs>
                    <a:gs pos="30000">
                      <a:schemeClr val="tx1"/>
                    </a:gs>
                  </a:gsLst>
                  <a:lin ang="5400000" scaled="0"/>
                </a:gradFill>
              </a:rPr>
              <a:t>Sender side</a:t>
            </a:r>
            <a:endParaRPr kumimoji="1" lang="zh-CN" altLang="en-US" sz="2000" dirty="0" err="1">
              <a:gradFill>
                <a:gsLst>
                  <a:gs pos="2917">
                    <a:schemeClr val="tx1"/>
                  </a:gs>
                  <a:gs pos="30000">
                    <a:schemeClr val="tx1"/>
                  </a:gs>
                </a:gsLst>
                <a:lin ang="5400000" scaled="0"/>
              </a:gradFill>
            </a:endParaRPr>
          </a:p>
        </p:txBody>
      </p:sp>
      <p:sp>
        <p:nvSpPr>
          <p:cNvPr id="69" name="文本框 68">
            <a:extLst>
              <a:ext uri="{FF2B5EF4-FFF2-40B4-BE49-F238E27FC236}">
                <a16:creationId xmlns:a16="http://schemas.microsoft.com/office/drawing/2014/main" id="{196C0D2E-22B7-7F49-B705-FFAA9607FEFE}"/>
              </a:ext>
            </a:extLst>
          </p:cNvPr>
          <p:cNvSpPr txBox="1"/>
          <p:nvPr/>
        </p:nvSpPr>
        <p:spPr>
          <a:xfrm>
            <a:off x="7937601" y="3498964"/>
            <a:ext cx="1740926"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gradFill>
                  <a:gsLst>
                    <a:gs pos="2917">
                      <a:schemeClr val="tx1"/>
                    </a:gs>
                    <a:gs pos="30000">
                      <a:schemeClr val="tx1"/>
                    </a:gs>
                  </a:gsLst>
                  <a:lin ang="5400000" scaled="0"/>
                </a:gradFill>
              </a:rPr>
              <a:t>Receiver side</a:t>
            </a:r>
            <a:endParaRPr kumimoji="1" lang="zh-CN" altLang="en-US" sz="2000" dirty="0" err="1">
              <a:gradFill>
                <a:gsLst>
                  <a:gs pos="2917">
                    <a:schemeClr val="tx1"/>
                  </a:gs>
                  <a:gs pos="30000">
                    <a:schemeClr val="tx1"/>
                  </a:gs>
                </a:gsLst>
                <a:lin ang="5400000" scaled="0"/>
              </a:gradFill>
            </a:endParaRPr>
          </a:p>
        </p:txBody>
      </p:sp>
      <p:sp>
        <p:nvSpPr>
          <p:cNvPr id="70" name="右箭头 69">
            <a:extLst>
              <a:ext uri="{FF2B5EF4-FFF2-40B4-BE49-F238E27FC236}">
                <a16:creationId xmlns:a16="http://schemas.microsoft.com/office/drawing/2014/main" id="{A9BED0DB-133F-7E49-BF28-FB1F06E4F249}"/>
              </a:ext>
            </a:extLst>
          </p:cNvPr>
          <p:cNvSpPr/>
          <p:nvPr/>
        </p:nvSpPr>
        <p:spPr bwMode="auto">
          <a:xfrm>
            <a:off x="5492344" y="2323277"/>
            <a:ext cx="1487487" cy="32283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文本框 70">
            <a:extLst>
              <a:ext uri="{FF2B5EF4-FFF2-40B4-BE49-F238E27FC236}">
                <a16:creationId xmlns:a16="http://schemas.microsoft.com/office/drawing/2014/main" id="{956260FF-E984-724A-B734-AE84AE212D96}"/>
              </a:ext>
            </a:extLst>
          </p:cNvPr>
          <p:cNvSpPr txBox="1"/>
          <p:nvPr/>
        </p:nvSpPr>
        <p:spPr>
          <a:xfrm>
            <a:off x="5191284" y="2510511"/>
            <a:ext cx="2156424"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solidFill>
                  <a:srgbClr val="0078D7"/>
                </a:solidFill>
              </a:rPr>
              <a:t>RDMA write data</a:t>
            </a:r>
            <a:endParaRPr kumimoji="1" lang="zh-CN" altLang="en-US" sz="2000" dirty="0" err="1">
              <a:solidFill>
                <a:srgbClr val="0078D7"/>
              </a:solidFill>
            </a:endParaRPr>
          </a:p>
        </p:txBody>
      </p:sp>
      <p:sp>
        <p:nvSpPr>
          <p:cNvPr id="74" name="右箭头 73">
            <a:extLst>
              <a:ext uri="{FF2B5EF4-FFF2-40B4-BE49-F238E27FC236}">
                <a16:creationId xmlns:a16="http://schemas.microsoft.com/office/drawing/2014/main" id="{0A3CAEA7-8F7A-B84C-8F0E-9DA9162FA57D}"/>
              </a:ext>
            </a:extLst>
          </p:cNvPr>
          <p:cNvSpPr/>
          <p:nvPr/>
        </p:nvSpPr>
        <p:spPr bwMode="auto">
          <a:xfrm flipH="1">
            <a:off x="5492343" y="3817215"/>
            <a:ext cx="1487487" cy="203183"/>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文本框 74">
            <a:extLst>
              <a:ext uri="{FF2B5EF4-FFF2-40B4-BE49-F238E27FC236}">
                <a16:creationId xmlns:a16="http://schemas.microsoft.com/office/drawing/2014/main" id="{DC3CD422-CE9B-4A44-8081-111E8457F917}"/>
              </a:ext>
            </a:extLst>
          </p:cNvPr>
          <p:cNvSpPr txBox="1"/>
          <p:nvPr/>
        </p:nvSpPr>
        <p:spPr>
          <a:xfrm>
            <a:off x="4631837" y="3962987"/>
            <a:ext cx="3459473"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solidFill>
                  <a:srgbClr val="0078D7"/>
                </a:solidFill>
              </a:rPr>
              <a:t>RDMA write credits (batched)</a:t>
            </a:r>
            <a:endParaRPr kumimoji="1" lang="zh-CN" altLang="en-US" sz="2000" dirty="0" err="1">
              <a:solidFill>
                <a:srgbClr val="0078D7"/>
              </a:solidFill>
            </a:endParaRPr>
          </a:p>
        </p:txBody>
      </p:sp>
      <p:sp>
        <p:nvSpPr>
          <p:cNvPr id="76" name="文本框 75">
            <a:extLst>
              <a:ext uri="{FF2B5EF4-FFF2-40B4-BE49-F238E27FC236}">
                <a16:creationId xmlns:a16="http://schemas.microsoft.com/office/drawing/2014/main" id="{67A4C119-4302-6C48-9AAE-5587DA12FBE9}"/>
              </a:ext>
            </a:extLst>
          </p:cNvPr>
          <p:cNvSpPr txBox="1"/>
          <p:nvPr/>
        </p:nvSpPr>
        <p:spPr>
          <a:xfrm>
            <a:off x="1828802" y="4942846"/>
            <a:ext cx="8589274" cy="1834348"/>
          </a:xfrm>
          <a:prstGeom prst="rect">
            <a:avLst/>
          </a:prstGeom>
          <a:noFill/>
        </p:spPr>
        <p:txBody>
          <a:bodyPr wrap="square" lIns="182880" tIns="146304" rIns="182880" bIns="146304" rtlCol="0">
            <a:spAutoFit/>
          </a:bodyPr>
          <a:lstStyle/>
          <a:p>
            <a:pPr>
              <a:lnSpc>
                <a:spcPct val="90000"/>
              </a:lnSpc>
              <a:spcAft>
                <a:spcPts val="600"/>
              </a:spcAft>
            </a:pPr>
            <a:r>
              <a:rPr kumimoji="1" lang="en-US" altLang="zh-CN" sz="2000" dirty="0"/>
              <a:t>Two copies of ring buffers on both sender and receiver.</a:t>
            </a:r>
          </a:p>
          <a:p>
            <a:pPr>
              <a:lnSpc>
                <a:spcPct val="90000"/>
              </a:lnSpc>
              <a:spcAft>
                <a:spcPts val="600"/>
              </a:spcAft>
            </a:pPr>
            <a:r>
              <a:rPr kumimoji="1" lang="en-US" altLang="zh-CN" sz="2000" dirty="0"/>
              <a:t>Use </a:t>
            </a:r>
            <a:r>
              <a:rPr kumimoji="1" lang="en-US" altLang="zh-CN" sz="2000" dirty="0">
                <a:solidFill>
                  <a:srgbClr val="0078D7"/>
                </a:solidFill>
              </a:rPr>
              <a:t>one-sided RDMA write </a:t>
            </a:r>
            <a:r>
              <a:rPr kumimoji="1" lang="en-US" altLang="zh-CN" sz="2000" dirty="0"/>
              <a:t>to </a:t>
            </a:r>
            <a:r>
              <a:rPr kumimoji="1" lang="en-US" altLang="zh-CN" sz="2000" dirty="0">
                <a:solidFill>
                  <a:srgbClr val="0078D7"/>
                </a:solidFill>
              </a:rPr>
              <a:t>synchronize data </a:t>
            </a:r>
            <a:r>
              <a:rPr kumimoji="1" lang="en-US" altLang="zh-CN" sz="2000" dirty="0"/>
              <a:t>from sender to receiver, and return </a:t>
            </a:r>
            <a:r>
              <a:rPr kumimoji="1" lang="en-US" altLang="zh-CN" sz="2000" dirty="0">
                <a:solidFill>
                  <a:srgbClr val="0078D7"/>
                </a:solidFill>
              </a:rPr>
              <a:t>credits</a:t>
            </a:r>
            <a:r>
              <a:rPr kumimoji="1" lang="en-US" altLang="zh-CN" sz="2000" dirty="0"/>
              <a:t> (i.e. free buffer size) in batches.</a:t>
            </a:r>
          </a:p>
          <a:p>
            <a:pPr>
              <a:lnSpc>
                <a:spcPct val="90000"/>
              </a:lnSpc>
              <a:spcAft>
                <a:spcPts val="600"/>
              </a:spcAft>
            </a:pPr>
            <a:r>
              <a:rPr kumimoji="1" lang="en-US" altLang="zh-CN" sz="2000" dirty="0"/>
              <a:t>Use RDMA </a:t>
            </a:r>
            <a:r>
              <a:rPr kumimoji="1" lang="en-US" altLang="zh-CN" sz="2000" dirty="0">
                <a:solidFill>
                  <a:srgbClr val="0078D7"/>
                </a:solidFill>
              </a:rPr>
              <a:t>write with immediate </a:t>
            </a:r>
            <a:r>
              <a:rPr kumimoji="1" lang="en-US" altLang="zh-CN" sz="2000" dirty="0"/>
              <a:t>verb to ensure ordering and use a shared completion queue to amortize polling overhead.</a:t>
            </a:r>
          </a:p>
        </p:txBody>
      </p:sp>
    </p:spTree>
    <p:extLst>
      <p:ext uri="{BB962C8B-B14F-4D97-AF65-F5344CB8AC3E}">
        <p14:creationId xmlns:p14="http://schemas.microsoft.com/office/powerpoint/2010/main" val="337041689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A1D5596-3220-AC47-B48F-D22E53D36CED}"/>
              </a:ext>
            </a:extLst>
          </p:cNvPr>
          <p:cNvSpPr>
            <a:spLocks noGrp="1"/>
          </p:cNvSpPr>
          <p:nvPr>
            <p:ph type="body" sz="quarter" idx="10"/>
          </p:nvPr>
        </p:nvSpPr>
        <p:spPr>
          <a:xfrm>
            <a:off x="366168" y="1212851"/>
            <a:ext cx="11702553" cy="1255728"/>
          </a:xfrm>
        </p:spPr>
        <p:txBody>
          <a:bodyPr/>
          <a:lstStyle/>
          <a:p>
            <a:pPr marL="342900" indent="-342900">
              <a:buFont typeface="Arial" panose="020B0604020202020204" pitchFamily="34" charset="0"/>
              <a:buChar char="•"/>
            </a:pPr>
            <a:r>
              <a:rPr kumimoji="1" lang="en-US" altLang="zh-CN" sz="2400" dirty="0">
                <a:solidFill>
                  <a:schemeClr val="tx1"/>
                </a:solidFill>
              </a:rPr>
              <a:t>NSDI’19 Review: How does </a:t>
            </a:r>
            <a:r>
              <a:rPr kumimoji="1" lang="en-US" altLang="zh-CN" sz="2400" dirty="0" err="1">
                <a:solidFill>
                  <a:schemeClr val="tx1"/>
                </a:solidFill>
              </a:rPr>
              <a:t>SocksDirect</a:t>
            </a:r>
            <a:r>
              <a:rPr kumimoji="1" lang="en-US" altLang="zh-CN" sz="2400" dirty="0">
                <a:solidFill>
                  <a:schemeClr val="tx1"/>
                </a:solidFill>
              </a:rPr>
              <a:t> </a:t>
            </a:r>
            <a:r>
              <a:rPr kumimoji="1" lang="en-US" altLang="zh-CN" sz="2400" dirty="0">
                <a:solidFill>
                  <a:srgbClr val="FF0000"/>
                </a:solidFill>
              </a:rPr>
              <a:t>recover when the other endpoint fails</a:t>
            </a:r>
            <a:r>
              <a:rPr kumimoji="1" lang="en-US" altLang="zh-CN" sz="2400" dirty="0">
                <a:solidFill>
                  <a:schemeClr val="tx1"/>
                </a:solidFill>
              </a:rPr>
              <a:t>?</a:t>
            </a:r>
          </a:p>
          <a:p>
            <a:pPr marL="342900" indent="-342900">
              <a:buFont typeface="Arial" panose="020B0604020202020204" pitchFamily="34" charset="0"/>
              <a:buChar char="•"/>
            </a:pPr>
            <a:r>
              <a:rPr kumimoji="1" lang="en-US" altLang="zh-CN" sz="2400" dirty="0">
                <a:solidFill>
                  <a:schemeClr val="tx1"/>
                </a:solidFill>
              </a:rPr>
              <a:t>Our approach: two copies of ring buffers on both sender and receiver. (It also enables batching.)</a:t>
            </a:r>
            <a:endParaRPr kumimoji="1" lang="zh-CN" altLang="en-US" sz="2400" dirty="0">
              <a:solidFill>
                <a:schemeClr val="tx1"/>
              </a:solidFill>
            </a:endParaRPr>
          </a:p>
        </p:txBody>
      </p:sp>
      <p:sp>
        <p:nvSpPr>
          <p:cNvPr id="3" name="标题 2">
            <a:extLst>
              <a:ext uri="{FF2B5EF4-FFF2-40B4-BE49-F238E27FC236}">
                <a16:creationId xmlns:a16="http://schemas.microsoft.com/office/drawing/2014/main" id="{3174ACE1-8708-0E4B-A506-1BC2D6B0020D}"/>
              </a:ext>
            </a:extLst>
          </p:cNvPr>
          <p:cNvSpPr>
            <a:spLocks noGrp="1"/>
          </p:cNvSpPr>
          <p:nvPr>
            <p:ph type="title"/>
          </p:nvPr>
        </p:nvSpPr>
        <p:spPr/>
        <p:txBody>
          <a:bodyPr/>
          <a:lstStyle/>
          <a:p>
            <a:r>
              <a:rPr kumimoji="1" lang="en-US" altLang="zh-CN" dirty="0"/>
              <a:t>Takeaways: refine design according to reviews</a:t>
            </a:r>
            <a:endParaRPr kumimoji="1" lang="zh-CN" altLang="en-US" dirty="0"/>
          </a:p>
        </p:txBody>
      </p:sp>
    </p:spTree>
    <p:extLst>
      <p:ext uri="{BB962C8B-B14F-4D97-AF65-F5344CB8AC3E}">
        <p14:creationId xmlns:p14="http://schemas.microsoft.com/office/powerpoint/2010/main" val="9113444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Remove the Overheads (4)</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2600082558"/>
              </p:ext>
            </p:extLst>
          </p:nvPr>
        </p:nvGraphicFramePr>
        <p:xfrm>
          <a:off x="1992512" y="1058864"/>
          <a:ext cx="8449867" cy="5843053"/>
        </p:xfrm>
        <a:graphic>
          <a:graphicData uri="http://schemas.openxmlformats.org/drawingml/2006/table">
            <a:tbl>
              <a:tblPr firstRow="1" bandRow="1">
                <a:tableStyleId>{5C22544A-7EE6-4342-B048-85BDC9FD1C3A}</a:tableStyleId>
              </a:tblPr>
              <a:tblGrid>
                <a:gridCol w="1557933">
                  <a:extLst>
                    <a:ext uri="{9D8B030D-6E8A-4147-A177-3AD203B41FA5}">
                      <a16:colId xmlns:a16="http://schemas.microsoft.com/office/drawing/2014/main" val="1300145114"/>
                    </a:ext>
                  </a:extLst>
                </a:gridCol>
                <a:gridCol w="2667000">
                  <a:extLst>
                    <a:ext uri="{9D8B030D-6E8A-4147-A177-3AD203B41FA5}">
                      <a16:colId xmlns:a16="http://schemas.microsoft.com/office/drawing/2014/main" val="2717142978"/>
                    </a:ext>
                  </a:extLst>
                </a:gridCol>
                <a:gridCol w="1055489">
                  <a:extLst>
                    <a:ext uri="{9D8B030D-6E8A-4147-A177-3AD203B41FA5}">
                      <a16:colId xmlns:a16="http://schemas.microsoft.com/office/drawing/2014/main" val="3738354524"/>
                    </a:ext>
                  </a:extLst>
                </a:gridCol>
                <a:gridCol w="1078111">
                  <a:extLst>
                    <a:ext uri="{9D8B030D-6E8A-4147-A177-3AD203B41FA5}">
                      <a16:colId xmlns:a16="http://schemas.microsoft.com/office/drawing/2014/main" val="1173499859"/>
                    </a:ext>
                  </a:extLst>
                </a:gridCol>
                <a:gridCol w="1045667">
                  <a:extLst>
                    <a:ext uri="{9D8B030D-6E8A-4147-A177-3AD203B41FA5}">
                      <a16:colId xmlns:a16="http://schemas.microsoft.com/office/drawing/2014/main" val="1586388787"/>
                    </a:ext>
                  </a:extLst>
                </a:gridCol>
                <a:gridCol w="104566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a:t>
                      </a:r>
                      <a:endParaRPr lang="zh-CN" altLang="en-US" sz="1400" dirty="0"/>
                    </a:p>
                  </a:txBody>
                  <a:tcPr/>
                </a:tc>
                <a:tc gridSpan="2">
                  <a:txBody>
                    <a:bodyPr/>
                    <a:lstStyle/>
                    <a:p>
                      <a:r>
                        <a:rPr lang="en-US" altLang="zh-CN" sz="1400" dirty="0"/>
                        <a:t>Linux RTT (ns)</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r>
                        <a:rPr lang="en-US" altLang="zh-CN" sz="1400" dirty="0"/>
                        <a:t> RTT (ns)</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t>Kernel crossing (</a:t>
                      </a:r>
                      <a:r>
                        <a:rPr lang="en-US" altLang="zh-CN" sz="1400" dirty="0" err="1"/>
                        <a:t>syscall</a:t>
                      </a:r>
                      <a:r>
                        <a:rPr lang="en-US" altLang="zh-CN" sz="1400" dirty="0"/>
                        <a:t>)</a:t>
                      </a:r>
                      <a:endParaRPr lang="zh-CN" altLang="en-US" sz="1400" dirty="0"/>
                    </a:p>
                  </a:txBody>
                  <a:tcPr/>
                </a:tc>
                <a:tc gridSpan="2">
                  <a:txBody>
                    <a:bodyPr/>
                    <a:lstStyle/>
                    <a:p>
                      <a:pPr algn="ctr"/>
                      <a:r>
                        <a:rPr lang="en-US" altLang="zh-CN" sz="1400" dirty="0"/>
                        <a:t>205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t>Socket FD locking</a:t>
                      </a:r>
                      <a:endParaRPr lang="zh-CN" altLang="en-US" sz="1400" dirty="0"/>
                    </a:p>
                  </a:txBody>
                  <a:tcPr/>
                </a:tc>
                <a:tc gridSpan="2">
                  <a:txBody>
                    <a:bodyPr/>
                    <a:lstStyle/>
                    <a:p>
                      <a:pPr algn="ctr"/>
                      <a:r>
                        <a:rPr lang="en-US" altLang="zh-CN" sz="1400" dirty="0"/>
                        <a:t>160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t>430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50</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t>TCP/IP protocol</a:t>
                      </a:r>
                      <a:endParaRPr lang="zh-CN" altLang="en-US" sz="1400" dirty="0"/>
                    </a:p>
                  </a:txBody>
                  <a:tcPr/>
                </a:tc>
                <a:tc gridSpan="2">
                  <a:txBody>
                    <a:bodyPr/>
                    <a:lstStyle/>
                    <a:p>
                      <a:pPr algn="ctr"/>
                      <a:r>
                        <a:rPr lang="en-US" altLang="zh-CN" sz="1400" dirty="0"/>
                        <a:t>360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t>Packet processing</a:t>
                      </a:r>
                      <a:endParaRPr lang="zh-CN" altLang="en-US" sz="1400" dirty="0"/>
                    </a:p>
                  </a:txBody>
                  <a:tcPr/>
                </a:tc>
                <a:tc>
                  <a:txBody>
                    <a:bodyPr/>
                    <a:lstStyle/>
                    <a:p>
                      <a:pPr algn="ctr"/>
                      <a:r>
                        <a:rPr lang="en-US" altLang="zh-CN" sz="1400" dirty="0"/>
                        <a:t>500</a:t>
                      </a:r>
                      <a:endParaRPr lang="zh-CN" altLang="en-US" sz="1400" dirty="0"/>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chemeClr val="tx1"/>
                          </a:solidFill>
                        </a:rPr>
                        <a:t>2100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600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chemeClr val="tx1"/>
                          </a:solidFill>
                        </a:rPr>
                        <a:t>4000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chemeClr val="tx1"/>
                          </a:solidFill>
                        </a:rPr>
                        <a:t>5000</a:t>
                      </a:r>
                      <a:endParaRPr lang="zh-CN" altLang="en-US" sz="1400" dirty="0">
                        <a:solidFill>
                          <a:schemeClr val="tx1"/>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chemeClr val="bg1"/>
                          </a:solidFill>
                        </a:rPr>
                        <a:t>160</a:t>
                      </a:r>
                      <a:endParaRPr lang="zh-CN" altLang="en-US" sz="1400" b="0" dirty="0">
                        <a:solidFill>
                          <a:schemeClr val="bg1"/>
                        </a:solidFill>
                      </a:endParaRPr>
                    </a:p>
                  </a:txBody>
                  <a:tcPr>
                    <a:solidFill>
                      <a:srgbClr val="C00000"/>
                    </a:solidFill>
                  </a:tcPr>
                </a:tc>
                <a:tc hMerge="1">
                  <a:txBody>
                    <a:bodyPr/>
                    <a:lstStyle/>
                    <a:p>
                      <a:pPr algn="ctr"/>
                      <a:endParaRPr lang="zh-CN" altLang="en-US" sz="1600" b="0" dirty="0"/>
                    </a:p>
                  </a:txBody>
                  <a:tcPr/>
                </a:tc>
                <a:tc gridSpan="2">
                  <a:txBody>
                    <a:bodyPr/>
                    <a:lstStyle/>
                    <a:p>
                      <a:pPr algn="ctr"/>
                      <a:r>
                        <a:rPr lang="en-US" altLang="zh-CN" sz="1400" b="0" dirty="0">
                          <a:solidFill>
                            <a:schemeClr val="bg1"/>
                          </a:solidFill>
                        </a:rPr>
                        <a:t>13</a:t>
                      </a:r>
                      <a:endParaRPr lang="zh-CN" altLang="en-US" sz="1400" b="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97872484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F10DC63-3F47-8249-BBCE-3425B4DAF530}"/>
              </a:ext>
            </a:extLst>
          </p:cNvPr>
          <p:cNvSpPr>
            <a:spLocks noGrp="1"/>
          </p:cNvSpPr>
          <p:nvPr>
            <p:ph type="body" sz="quarter" idx="10"/>
          </p:nvPr>
        </p:nvSpPr>
        <p:spPr>
          <a:xfrm>
            <a:off x="362923" y="4421698"/>
            <a:ext cx="8777288" cy="2277547"/>
          </a:xfrm>
        </p:spPr>
        <p:txBody>
          <a:bodyPr/>
          <a:lstStyle/>
          <a:p>
            <a:r>
              <a:rPr kumimoji="1" lang="en-US" altLang="zh-CN" sz="2400" dirty="0"/>
              <a:t>Problem: page remapping needs </a:t>
            </a:r>
            <a:r>
              <a:rPr kumimoji="1" lang="en-US" altLang="zh-CN" sz="2400" dirty="0" err="1"/>
              <a:t>syscalls</a:t>
            </a:r>
            <a:r>
              <a:rPr kumimoji="1" lang="en-US" altLang="zh-CN" sz="2400" dirty="0"/>
              <a:t>!</a:t>
            </a:r>
          </a:p>
          <a:p>
            <a:pPr marL="571486" indent="-571486">
              <a:buFont typeface="Arial" panose="020B0604020202020204" pitchFamily="34" charset="0"/>
              <a:buChar char="•"/>
            </a:pPr>
            <a:r>
              <a:rPr kumimoji="1" lang="en-US" altLang="zh-CN" sz="2000" dirty="0">
                <a:solidFill>
                  <a:schemeClr val="tx1"/>
                </a:solidFill>
              </a:rPr>
              <a:t>Map 1 page: 0.78 us</a:t>
            </a:r>
          </a:p>
          <a:p>
            <a:pPr marL="571486" indent="-571486">
              <a:buFont typeface="Arial" panose="020B0604020202020204" pitchFamily="34" charset="0"/>
              <a:buChar char="•"/>
            </a:pPr>
            <a:r>
              <a:rPr kumimoji="1" lang="en-US" altLang="zh-CN" sz="2000" dirty="0">
                <a:solidFill>
                  <a:schemeClr val="tx1"/>
                </a:solidFill>
              </a:rPr>
              <a:t>Copy 1 page: 0.40 us</a:t>
            </a:r>
          </a:p>
          <a:p>
            <a:r>
              <a:rPr kumimoji="1" lang="en-US" altLang="zh-CN" sz="2400" dirty="0"/>
              <a:t>Solution: batch page remapping</a:t>
            </a:r>
            <a:r>
              <a:rPr kumimoji="1" lang="zh-CN" altLang="en-US" sz="2400" dirty="0"/>
              <a:t> </a:t>
            </a:r>
            <a:r>
              <a:rPr kumimoji="1" lang="en-US" altLang="zh-CN" sz="2400" dirty="0"/>
              <a:t>for</a:t>
            </a:r>
            <a:r>
              <a:rPr kumimoji="1" lang="zh-CN" altLang="en-US" sz="2400" dirty="0"/>
              <a:t> </a:t>
            </a:r>
            <a:r>
              <a:rPr kumimoji="1" lang="en-US" altLang="zh-CN" sz="2400" dirty="0"/>
              <a:t>large messages</a:t>
            </a:r>
          </a:p>
          <a:p>
            <a:pPr marL="571486" indent="-571486">
              <a:buFont typeface="Arial" panose="020B0604020202020204" pitchFamily="34" charset="0"/>
              <a:buChar char="•"/>
            </a:pPr>
            <a:r>
              <a:rPr kumimoji="1" lang="en-US" altLang="zh-CN" sz="2000" dirty="0">
                <a:solidFill>
                  <a:schemeClr val="tx1"/>
                </a:solidFill>
              </a:rPr>
              <a:t>Map 32 pages: 1.2 us</a:t>
            </a:r>
          </a:p>
          <a:p>
            <a:pPr marL="571486" indent="-571486">
              <a:buFont typeface="Arial" panose="020B0604020202020204" pitchFamily="34" charset="0"/>
              <a:buChar char="•"/>
            </a:pPr>
            <a:r>
              <a:rPr kumimoji="1" lang="en-US" altLang="zh-CN" sz="2000" dirty="0">
                <a:solidFill>
                  <a:schemeClr val="tx1"/>
                </a:solidFill>
              </a:rPr>
              <a:t>Copy 32 pages: 13.0 us</a:t>
            </a:r>
          </a:p>
        </p:txBody>
      </p:sp>
      <p:sp>
        <p:nvSpPr>
          <p:cNvPr id="3" name="标题 2">
            <a:extLst>
              <a:ext uri="{FF2B5EF4-FFF2-40B4-BE49-F238E27FC236}">
                <a16:creationId xmlns:a16="http://schemas.microsoft.com/office/drawing/2014/main" id="{6C9FFC48-461E-4744-8C7F-D05DF2A46CD3}"/>
              </a:ext>
            </a:extLst>
          </p:cNvPr>
          <p:cNvSpPr>
            <a:spLocks noGrp="1"/>
          </p:cNvSpPr>
          <p:nvPr>
            <p:ph type="title"/>
          </p:nvPr>
        </p:nvSpPr>
        <p:spPr/>
        <p:txBody>
          <a:bodyPr/>
          <a:lstStyle/>
          <a:p>
            <a:r>
              <a:rPr kumimoji="1" lang="en-US" altLang="zh-CN" dirty="0"/>
              <a:t>Zero Copy via Page Remapping</a:t>
            </a:r>
            <a:endParaRPr kumimoji="1" lang="zh-CN" altLang="en-US" dirty="0"/>
          </a:p>
        </p:txBody>
      </p:sp>
      <p:sp>
        <p:nvSpPr>
          <p:cNvPr id="16" name="矩形 15">
            <a:extLst>
              <a:ext uri="{FF2B5EF4-FFF2-40B4-BE49-F238E27FC236}">
                <a16:creationId xmlns:a16="http://schemas.microsoft.com/office/drawing/2014/main" id="{FDFDA2D5-0ED9-6E45-B73E-254BA1DD0FB0}"/>
              </a:ext>
            </a:extLst>
          </p:cNvPr>
          <p:cNvSpPr/>
          <p:nvPr/>
        </p:nvSpPr>
        <p:spPr bwMode="auto">
          <a:xfrm>
            <a:off x="2573592" y="2307772"/>
            <a:ext cx="2313388" cy="4949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Virtual </a:t>
            </a:r>
            <a:r>
              <a:rPr lang="en-US" altLang="zh-CN" sz="2754" dirty="0" err="1">
                <a:gradFill>
                  <a:gsLst>
                    <a:gs pos="0">
                      <a:srgbClr val="FFFFFF"/>
                    </a:gs>
                    <a:gs pos="100000">
                      <a:srgbClr val="FFFFFF"/>
                    </a:gs>
                  </a:gsLst>
                  <a:lin ang="5400000" scaled="0"/>
                </a:gradFill>
                <a:ea typeface="Segoe UI" pitchFamily="34" charset="0"/>
                <a:cs typeface="Segoe UI" pitchFamily="34" charset="0"/>
              </a:rPr>
              <a:t>addr</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17" name="矩形 16">
            <a:extLst>
              <a:ext uri="{FF2B5EF4-FFF2-40B4-BE49-F238E27FC236}">
                <a16:creationId xmlns:a16="http://schemas.microsoft.com/office/drawing/2014/main" id="{409E9DC3-138F-E244-86BF-2F2ED03C5B04}"/>
              </a:ext>
            </a:extLst>
          </p:cNvPr>
          <p:cNvSpPr/>
          <p:nvPr/>
        </p:nvSpPr>
        <p:spPr bwMode="auto">
          <a:xfrm>
            <a:off x="2585949" y="3137818"/>
            <a:ext cx="2313388" cy="51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New page</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18" name="文本框 6">
            <a:extLst>
              <a:ext uri="{FF2B5EF4-FFF2-40B4-BE49-F238E27FC236}">
                <a16:creationId xmlns:a16="http://schemas.microsoft.com/office/drawing/2014/main" id="{B9C5F7CB-AB21-C54C-9B11-F389E1FB3264}"/>
              </a:ext>
            </a:extLst>
          </p:cNvPr>
          <p:cNvSpPr txBox="1"/>
          <p:nvPr/>
        </p:nvSpPr>
        <p:spPr>
          <a:xfrm>
            <a:off x="3089376" y="1493348"/>
            <a:ext cx="1292420" cy="607475"/>
          </a:xfrm>
          <a:prstGeom prst="rect">
            <a:avLst/>
          </a:prstGeom>
          <a:noFill/>
        </p:spPr>
        <p:txBody>
          <a:bodyPr wrap="none" lIns="139898" tIns="111919" rIns="139898" bIns="111919" rtlCol="0">
            <a:spAutoFit/>
          </a:bodyPr>
          <a:lstStyle/>
          <a:p>
            <a:pPr>
              <a:lnSpc>
                <a:spcPct val="90000"/>
              </a:lnSpc>
              <a:spcAft>
                <a:spcPts val="459"/>
              </a:spcAft>
            </a:pPr>
            <a:r>
              <a:rPr lang="en-US" altLang="zh-CN" sz="2754" dirty="0">
                <a:gradFill>
                  <a:gsLst>
                    <a:gs pos="2917">
                      <a:schemeClr val="tx1"/>
                    </a:gs>
                    <a:gs pos="30000">
                      <a:schemeClr val="tx1"/>
                    </a:gs>
                  </a:gsLst>
                  <a:lin ang="5400000" scaled="0"/>
                </a:gradFill>
              </a:rPr>
              <a:t>Sender</a:t>
            </a:r>
            <a:endParaRPr lang="en-US" sz="2754" dirty="0">
              <a:gradFill>
                <a:gsLst>
                  <a:gs pos="2917">
                    <a:schemeClr val="tx1"/>
                  </a:gs>
                  <a:gs pos="30000">
                    <a:schemeClr val="tx1"/>
                  </a:gs>
                </a:gsLst>
                <a:lin ang="5400000" scaled="0"/>
              </a:gradFill>
            </a:endParaRPr>
          </a:p>
        </p:txBody>
      </p:sp>
      <p:cxnSp>
        <p:nvCxnSpPr>
          <p:cNvPr id="19" name="直接箭头连接符 14">
            <a:extLst>
              <a:ext uri="{FF2B5EF4-FFF2-40B4-BE49-F238E27FC236}">
                <a16:creationId xmlns:a16="http://schemas.microsoft.com/office/drawing/2014/main" id="{A6FA05E0-65D9-354D-A87A-37DAC5A4BD6E}"/>
              </a:ext>
            </a:extLst>
          </p:cNvPr>
          <p:cNvCxnSpPr>
            <a:cxnSpLocks/>
            <a:stCxn id="24" idx="0"/>
            <a:endCxn id="16" idx="2"/>
          </p:cNvCxnSpPr>
          <p:nvPr/>
        </p:nvCxnSpPr>
        <p:spPr>
          <a:xfrm flipH="1" flipV="1">
            <a:off x="3730287" y="2802696"/>
            <a:ext cx="2953051" cy="36301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5">
            <a:extLst>
              <a:ext uri="{FF2B5EF4-FFF2-40B4-BE49-F238E27FC236}">
                <a16:creationId xmlns:a16="http://schemas.microsoft.com/office/drawing/2014/main" id="{762FFBF7-DAC6-DA46-A183-4E08FBFDCBF4}"/>
              </a:ext>
            </a:extLst>
          </p:cNvPr>
          <p:cNvCxnSpPr>
            <a:cxnSpLocks/>
            <a:stCxn id="24" idx="0"/>
            <a:endCxn id="25" idx="2"/>
          </p:cNvCxnSpPr>
          <p:nvPr/>
        </p:nvCxnSpPr>
        <p:spPr>
          <a:xfrm flipV="1">
            <a:off x="6683338" y="2802696"/>
            <a:ext cx="2598530" cy="363015"/>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圆柱形 19">
            <a:extLst>
              <a:ext uri="{FF2B5EF4-FFF2-40B4-BE49-F238E27FC236}">
                <a16:creationId xmlns:a16="http://schemas.microsoft.com/office/drawing/2014/main" id="{E3465219-6204-8E44-BED0-DA286591147F}"/>
              </a:ext>
            </a:extLst>
          </p:cNvPr>
          <p:cNvSpPr/>
          <p:nvPr/>
        </p:nvSpPr>
        <p:spPr bwMode="auto">
          <a:xfrm rot="16200000">
            <a:off x="6224757" y="551284"/>
            <a:ext cx="495474" cy="2948500"/>
          </a:xfrm>
          <a:prstGeom prst="ca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142" dirty="0">
                <a:solidFill>
                  <a:schemeClr val="tx1"/>
                </a:solidFill>
                <a:ea typeface="Segoe UI" pitchFamily="34" charset="0"/>
                <a:cs typeface="Segoe UI" pitchFamily="34" charset="0"/>
              </a:rPr>
              <a:t>Send physical page</a:t>
            </a:r>
            <a:endParaRPr lang="en-US" sz="2142" dirty="0">
              <a:solidFill>
                <a:schemeClr val="tx1"/>
              </a:solidFill>
              <a:ea typeface="Segoe UI" pitchFamily="34" charset="0"/>
              <a:cs typeface="Segoe UI" pitchFamily="34" charset="0"/>
            </a:endParaRPr>
          </a:p>
        </p:txBody>
      </p:sp>
      <p:cxnSp>
        <p:nvCxnSpPr>
          <p:cNvPr id="22" name="直接箭头连接符 20">
            <a:extLst>
              <a:ext uri="{FF2B5EF4-FFF2-40B4-BE49-F238E27FC236}">
                <a16:creationId xmlns:a16="http://schemas.microsoft.com/office/drawing/2014/main" id="{CA6ADB9C-AFB2-F74D-90CD-0DB857D6FAF7}"/>
              </a:ext>
            </a:extLst>
          </p:cNvPr>
          <p:cNvCxnSpPr>
            <a:cxnSpLocks/>
            <a:stCxn id="17" idx="0"/>
            <a:endCxn id="16" idx="2"/>
          </p:cNvCxnSpPr>
          <p:nvPr/>
        </p:nvCxnSpPr>
        <p:spPr>
          <a:xfrm flipH="1" flipV="1">
            <a:off x="3730286" y="2802696"/>
            <a:ext cx="12357" cy="335122"/>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3">
            <a:extLst>
              <a:ext uri="{FF2B5EF4-FFF2-40B4-BE49-F238E27FC236}">
                <a16:creationId xmlns:a16="http://schemas.microsoft.com/office/drawing/2014/main" id="{F68E2DF9-2706-FE41-8BD0-3163D3B03F7D}"/>
              </a:ext>
            </a:extLst>
          </p:cNvPr>
          <p:cNvCxnSpPr>
            <a:cxnSpLocks/>
          </p:cNvCxnSpPr>
          <p:nvPr/>
        </p:nvCxnSpPr>
        <p:spPr>
          <a:xfrm flipH="1" flipV="1">
            <a:off x="9293048" y="2788441"/>
            <a:ext cx="28152" cy="34937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矩形 4">
            <a:extLst>
              <a:ext uri="{FF2B5EF4-FFF2-40B4-BE49-F238E27FC236}">
                <a16:creationId xmlns:a16="http://schemas.microsoft.com/office/drawing/2014/main" id="{FCCC3E1B-6193-414E-AC4B-6C4E7DCCFC0A}"/>
              </a:ext>
            </a:extLst>
          </p:cNvPr>
          <p:cNvSpPr/>
          <p:nvPr/>
        </p:nvSpPr>
        <p:spPr bwMode="auto">
          <a:xfrm>
            <a:off x="5526643" y="3165711"/>
            <a:ext cx="2313388" cy="51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Data page</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25" name="矩形 3">
            <a:extLst>
              <a:ext uri="{FF2B5EF4-FFF2-40B4-BE49-F238E27FC236}">
                <a16:creationId xmlns:a16="http://schemas.microsoft.com/office/drawing/2014/main" id="{3F45C63F-D4AA-FB45-857C-AEEDE5BFD57B}"/>
              </a:ext>
            </a:extLst>
          </p:cNvPr>
          <p:cNvSpPr/>
          <p:nvPr/>
        </p:nvSpPr>
        <p:spPr bwMode="auto">
          <a:xfrm>
            <a:off x="8125173" y="2307772"/>
            <a:ext cx="2313388" cy="4949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Virtual </a:t>
            </a:r>
            <a:r>
              <a:rPr lang="en-US" altLang="zh-CN" sz="2754" dirty="0" err="1">
                <a:gradFill>
                  <a:gsLst>
                    <a:gs pos="0">
                      <a:srgbClr val="FFFFFF"/>
                    </a:gs>
                    <a:gs pos="100000">
                      <a:srgbClr val="FFFFFF"/>
                    </a:gs>
                  </a:gsLst>
                  <a:lin ang="5400000" scaled="0"/>
                </a:gradFill>
                <a:ea typeface="Segoe UI" pitchFamily="34" charset="0"/>
                <a:cs typeface="Segoe UI" pitchFamily="34" charset="0"/>
              </a:rPr>
              <a:t>addr</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26" name="矩形 4">
            <a:extLst>
              <a:ext uri="{FF2B5EF4-FFF2-40B4-BE49-F238E27FC236}">
                <a16:creationId xmlns:a16="http://schemas.microsoft.com/office/drawing/2014/main" id="{E5E89181-5B3F-434C-A4E4-735843E9D27F}"/>
              </a:ext>
            </a:extLst>
          </p:cNvPr>
          <p:cNvSpPr/>
          <p:nvPr/>
        </p:nvSpPr>
        <p:spPr bwMode="auto">
          <a:xfrm>
            <a:off x="8125173" y="3152072"/>
            <a:ext cx="2313388" cy="51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Old page</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27" name="文本框 6">
            <a:extLst>
              <a:ext uri="{FF2B5EF4-FFF2-40B4-BE49-F238E27FC236}">
                <a16:creationId xmlns:a16="http://schemas.microsoft.com/office/drawing/2014/main" id="{AAE9CAAD-1108-2D41-B130-8A77108208B2}"/>
              </a:ext>
            </a:extLst>
          </p:cNvPr>
          <p:cNvSpPr txBox="1"/>
          <p:nvPr/>
        </p:nvSpPr>
        <p:spPr>
          <a:xfrm>
            <a:off x="8515102" y="1493348"/>
            <a:ext cx="1508762" cy="607475"/>
          </a:xfrm>
          <a:prstGeom prst="rect">
            <a:avLst/>
          </a:prstGeom>
          <a:noFill/>
        </p:spPr>
        <p:txBody>
          <a:bodyPr wrap="none" lIns="139898" tIns="111919" rIns="139898" bIns="111919" rtlCol="0">
            <a:spAutoFit/>
          </a:bodyPr>
          <a:lstStyle/>
          <a:p>
            <a:pPr>
              <a:lnSpc>
                <a:spcPct val="90000"/>
              </a:lnSpc>
              <a:spcAft>
                <a:spcPts val="459"/>
              </a:spcAft>
            </a:pPr>
            <a:r>
              <a:rPr lang="en-US" altLang="zh-CN" sz="2754" dirty="0">
                <a:gradFill>
                  <a:gsLst>
                    <a:gs pos="2917">
                      <a:schemeClr val="tx1"/>
                    </a:gs>
                    <a:gs pos="30000">
                      <a:schemeClr val="tx1"/>
                    </a:gs>
                  </a:gsLst>
                  <a:lin ang="5400000" scaled="0"/>
                </a:gradFill>
              </a:rPr>
              <a:t>Receiver</a:t>
            </a:r>
            <a:endParaRPr lang="en-US" sz="2754"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810448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6128E-CC16-44D1-A42D-AE9BE8B21215}"/>
              </a:ext>
            </a:extLst>
          </p:cNvPr>
          <p:cNvSpPr>
            <a:spLocks noGrp="1"/>
          </p:cNvSpPr>
          <p:nvPr>
            <p:ph type="body" sz="quarter" idx="10"/>
          </p:nvPr>
        </p:nvSpPr>
        <p:spPr>
          <a:xfrm>
            <a:off x="350044" y="1212851"/>
            <a:ext cx="9051924" cy="683264"/>
          </a:xfrm>
        </p:spPr>
        <p:txBody>
          <a:bodyPr/>
          <a:lstStyle/>
          <a:p>
            <a:r>
              <a:rPr lang="en-US" altLang="zh-CN" dirty="0"/>
              <a:t>Socket </a:t>
            </a:r>
            <a:r>
              <a:rPr lang="en-US" altLang="zh-CN" dirty="0" err="1"/>
              <a:t>syscall</a:t>
            </a:r>
            <a:r>
              <a:rPr lang="en-US" altLang="zh-CN" dirty="0"/>
              <a:t> time &gt;&gt; user application time</a:t>
            </a:r>
            <a:endParaRPr lang="en-US" dirty="0"/>
          </a:p>
        </p:txBody>
      </p:sp>
      <p:sp>
        <p:nvSpPr>
          <p:cNvPr id="3" name="Title 2">
            <a:extLst>
              <a:ext uri="{FF2B5EF4-FFF2-40B4-BE49-F238E27FC236}">
                <a16:creationId xmlns:a16="http://schemas.microsoft.com/office/drawing/2014/main" id="{0A2842B0-A5AD-417E-BAC4-FC4A3AF54794}"/>
              </a:ext>
            </a:extLst>
          </p:cNvPr>
          <p:cNvSpPr>
            <a:spLocks noGrp="1"/>
          </p:cNvSpPr>
          <p:nvPr>
            <p:ph type="title"/>
          </p:nvPr>
        </p:nvSpPr>
        <p:spPr/>
        <p:txBody>
          <a:bodyPr/>
          <a:lstStyle/>
          <a:p>
            <a:r>
              <a:rPr lang="en-US" altLang="zh-CN" dirty="0"/>
              <a:t>Socket: a Performance Bottleneck</a:t>
            </a:r>
            <a:endParaRPr lang="en-US" dirty="0"/>
          </a:p>
        </p:txBody>
      </p:sp>
      <p:graphicFrame>
        <p:nvGraphicFramePr>
          <p:cNvPr id="4" name="Chart 3">
            <a:extLst>
              <a:ext uri="{FF2B5EF4-FFF2-40B4-BE49-F238E27FC236}">
                <a16:creationId xmlns:a16="http://schemas.microsoft.com/office/drawing/2014/main" id="{70991AC1-9912-4FD8-87F4-465C5F53407D}"/>
              </a:ext>
            </a:extLst>
          </p:cNvPr>
          <p:cNvGraphicFramePr/>
          <p:nvPr>
            <p:extLst>
              <p:ext uri="{D42A27DB-BD31-4B8C-83A1-F6EECF244321}">
                <p14:modId xmlns:p14="http://schemas.microsoft.com/office/powerpoint/2010/main" val="3191115846"/>
              </p:ext>
            </p:extLst>
          </p:nvPr>
        </p:nvGraphicFramePr>
        <p:xfrm>
          <a:off x="1960479" y="1806858"/>
          <a:ext cx="6504913" cy="215555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1">
            <a:extLst>
              <a:ext uri="{FF2B5EF4-FFF2-40B4-BE49-F238E27FC236}">
                <a16:creationId xmlns:a16="http://schemas.microsoft.com/office/drawing/2014/main" id="{898A7F9A-7773-43CF-883C-084086B89F8B}"/>
              </a:ext>
            </a:extLst>
          </p:cNvPr>
          <p:cNvSpPr txBox="1">
            <a:spLocks/>
          </p:cNvSpPr>
          <p:nvPr/>
        </p:nvSpPr>
        <p:spPr>
          <a:xfrm>
            <a:off x="345860" y="3873154"/>
            <a:ext cx="9051925" cy="683264"/>
          </a:xfrm>
          <a:prstGeom prst="rect">
            <a:avLst/>
          </a:prstGeom>
        </p:spPr>
        <p:txBody>
          <a:bodyPr vert="horz" wrap="square" lIns="164592" tIns="91440" rIns="164592" bIns="91440" rtlCol="0">
            <a:spAutoFit/>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63"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7"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54"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81"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Socket latency &gt;&gt; hardware transport latency </a:t>
            </a:r>
          </a:p>
        </p:txBody>
      </p:sp>
      <p:graphicFrame>
        <p:nvGraphicFramePr>
          <p:cNvPr id="5" name="图表 4">
            <a:extLst>
              <a:ext uri="{FF2B5EF4-FFF2-40B4-BE49-F238E27FC236}">
                <a16:creationId xmlns:a16="http://schemas.microsoft.com/office/drawing/2014/main" id="{59A38416-A24D-F94F-BD72-8C445518846A}"/>
              </a:ext>
            </a:extLst>
          </p:cNvPr>
          <p:cNvGraphicFramePr/>
          <p:nvPr>
            <p:extLst>
              <p:ext uri="{D42A27DB-BD31-4B8C-83A1-F6EECF244321}">
                <p14:modId xmlns:p14="http://schemas.microsoft.com/office/powerpoint/2010/main" val="960943519"/>
              </p:ext>
            </p:extLst>
          </p:nvPr>
        </p:nvGraphicFramePr>
        <p:xfrm>
          <a:off x="1035844" y="4360895"/>
          <a:ext cx="8915400" cy="23969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2270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66166" y="1212855"/>
            <a:ext cx="11702551" cy="5749266"/>
          </a:xfrm>
        </p:spPr>
        <p:txBody>
          <a:bodyPr/>
          <a:lstStyle/>
          <a:p>
            <a:pPr marL="742931" indent="-742931">
              <a:buFont typeface="Arial" pitchFamily="34" charset="0"/>
              <a:buAutoNum type="arabicPeriod"/>
            </a:pPr>
            <a:r>
              <a:rPr lang="en-US" altLang="zh-CN" sz="2400" dirty="0"/>
              <a:t>Kernel crossing (</a:t>
            </a:r>
            <a:r>
              <a:rPr lang="en-US" altLang="zh-CN" sz="2400" dirty="0" err="1"/>
              <a:t>syscall</a:t>
            </a:r>
            <a:r>
              <a:rPr lang="en-US" altLang="zh-CN" sz="2400" dirty="0"/>
              <a:t>)</a:t>
            </a:r>
            <a:br>
              <a:rPr lang="en-US" altLang="zh-CN" sz="2400" dirty="0"/>
            </a:br>
            <a:r>
              <a:rPr lang="en-US" altLang="zh-CN" sz="2400" dirty="0">
                <a:solidFill>
                  <a:schemeClr val="tx1"/>
                </a:solidFill>
              </a:rPr>
              <a:t>Monitor and library in user space.</a:t>
            </a:r>
            <a:br>
              <a:rPr lang="en-US" altLang="zh-CN" sz="2400" dirty="0">
                <a:solidFill>
                  <a:schemeClr val="tx1"/>
                </a:solidFill>
              </a:rPr>
            </a:br>
            <a:r>
              <a:rPr lang="en-US" altLang="zh-CN" sz="2400" dirty="0">
                <a:solidFill>
                  <a:schemeClr val="tx1"/>
                </a:solidFill>
              </a:rPr>
              <a:t>Shared-nothing, use message passing for communication.</a:t>
            </a:r>
            <a:endParaRPr lang="en-US" altLang="zh-CN" sz="2400" dirty="0"/>
          </a:p>
          <a:p>
            <a:pPr marL="742931" indent="-742931">
              <a:buFont typeface="Arial" pitchFamily="34" charset="0"/>
              <a:buAutoNum type="arabicPeriod"/>
            </a:pPr>
            <a:r>
              <a:rPr lang="en-US" altLang="zh-CN" sz="2400" dirty="0"/>
              <a:t>TCP/IP protocol</a:t>
            </a:r>
            <a:br>
              <a:rPr lang="en-US" altLang="zh-CN" sz="2400" dirty="0"/>
            </a:br>
            <a:r>
              <a:rPr lang="en-US" altLang="zh-CN" sz="2400" dirty="0">
                <a:solidFill>
                  <a:schemeClr val="tx1"/>
                </a:solidFill>
              </a:rPr>
              <a:t>Use hardware-based transports: RDMA / SHM.</a:t>
            </a:r>
          </a:p>
          <a:p>
            <a:pPr marL="742931" indent="-742931">
              <a:buAutoNum type="arabicPeriod"/>
            </a:pPr>
            <a:r>
              <a:rPr lang="en-US" altLang="zh-CN" sz="2400" dirty="0"/>
              <a:t>Locking of socket FDs</a:t>
            </a:r>
            <a:br>
              <a:rPr lang="en-US" altLang="zh-CN" sz="2400" dirty="0"/>
            </a:br>
            <a:r>
              <a:rPr lang="en-US" altLang="zh-CN" sz="2400" dirty="0">
                <a:solidFill>
                  <a:schemeClr val="tx1"/>
                </a:solidFill>
              </a:rPr>
              <a:t>Token-based socket sharing.</a:t>
            </a:r>
            <a:br>
              <a:rPr lang="en-US" altLang="zh-CN" sz="2400" dirty="0">
                <a:solidFill>
                  <a:schemeClr val="tx1"/>
                </a:solidFill>
              </a:rPr>
            </a:br>
            <a:r>
              <a:rPr lang="en-US" altLang="zh-CN" sz="2400" dirty="0">
                <a:solidFill>
                  <a:schemeClr val="tx1"/>
                </a:solidFill>
              </a:rPr>
              <a:t>Optimize common cases, prepare for all cases.</a:t>
            </a:r>
          </a:p>
          <a:p>
            <a:pPr marL="742931" indent="-742931">
              <a:buAutoNum type="arabicPeriod"/>
            </a:pPr>
            <a:r>
              <a:rPr lang="en-US" altLang="zh-CN" sz="2400" dirty="0"/>
              <a:t>Buffer management</a:t>
            </a:r>
            <a:br>
              <a:rPr lang="en-US" altLang="zh-CN" sz="2400" dirty="0"/>
            </a:br>
            <a:r>
              <a:rPr lang="en-US" altLang="zh-CN" sz="2400" dirty="0">
                <a:solidFill>
                  <a:schemeClr val="tx1"/>
                </a:solidFill>
              </a:rPr>
              <a:t>Per-socket ring buffer.</a:t>
            </a:r>
            <a:endParaRPr lang="en-US" altLang="zh-CN" sz="2400" dirty="0"/>
          </a:p>
          <a:p>
            <a:pPr marL="742931" indent="-742931">
              <a:buAutoNum type="arabicPeriod"/>
            </a:pPr>
            <a:r>
              <a:rPr lang="en-US" altLang="zh-CN" sz="2400" dirty="0"/>
              <a:t>Payload copy</a:t>
            </a:r>
            <a:br>
              <a:rPr lang="en-US" altLang="zh-CN" sz="2400" dirty="0"/>
            </a:br>
            <a:r>
              <a:rPr lang="en-US" altLang="zh-CN" sz="2400" dirty="0">
                <a:solidFill>
                  <a:schemeClr val="tx1"/>
                </a:solidFill>
              </a:rPr>
              <a:t>Batch page remapping.</a:t>
            </a:r>
          </a:p>
          <a:p>
            <a:pPr marL="742931" indent="-742931">
              <a:buAutoNum type="arabicPeriod"/>
            </a:pPr>
            <a:r>
              <a:rPr lang="en-US" altLang="zh-CN" sz="2400" dirty="0"/>
              <a:t>Process wakeup</a:t>
            </a:r>
            <a:br>
              <a:rPr lang="en-US" altLang="zh-CN" sz="2400" dirty="0"/>
            </a:br>
            <a:r>
              <a:rPr lang="en-US" altLang="zh-CN" sz="2400" dirty="0">
                <a:solidFill>
                  <a:schemeClr val="tx1"/>
                </a:solidFill>
              </a:rPr>
              <a:t>Cooperative context switch.</a:t>
            </a:r>
          </a:p>
          <a:p>
            <a:endParaRPr lang="en-US" sz="3200" dirty="0"/>
          </a:p>
        </p:txBody>
      </p:sp>
      <p:sp>
        <p:nvSpPr>
          <p:cNvPr id="3" name="标题 2"/>
          <p:cNvSpPr>
            <a:spLocks noGrp="1"/>
          </p:cNvSpPr>
          <p:nvPr>
            <p:ph type="title"/>
          </p:nvPr>
        </p:nvSpPr>
        <p:spPr/>
        <p:txBody>
          <a:bodyPr/>
          <a:lstStyle/>
          <a:p>
            <a:r>
              <a:rPr lang="en-US" altLang="zh-CN" dirty="0"/>
              <a:t>Summary: Overheads &amp; Techniques</a:t>
            </a:r>
            <a:endParaRPr lang="en-US" dirty="0"/>
          </a:p>
        </p:txBody>
      </p:sp>
    </p:spTree>
    <p:extLst>
      <p:ext uri="{BB962C8B-B14F-4D97-AF65-F5344CB8AC3E}">
        <p14:creationId xmlns:p14="http://schemas.microsoft.com/office/powerpoint/2010/main" val="56980930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3E78CF7-8BF7-7448-A496-11DC35F652AC}"/>
              </a:ext>
            </a:extLst>
          </p:cNvPr>
          <p:cNvSpPr>
            <a:spLocks noGrp="1"/>
          </p:cNvSpPr>
          <p:nvPr>
            <p:ph type="title"/>
          </p:nvPr>
        </p:nvSpPr>
        <p:spPr>
          <a:xfrm>
            <a:off x="366170" y="295280"/>
            <a:ext cx="11702551" cy="917575"/>
          </a:xfrm>
        </p:spPr>
        <p:txBody>
          <a:bodyPr/>
          <a:lstStyle/>
          <a:p>
            <a:r>
              <a:rPr kumimoji="1" lang="en-US" altLang="zh-CN" sz="4000" dirty="0"/>
              <a:t>Evaluation Setting</a:t>
            </a:r>
            <a:endParaRPr kumimoji="1" lang="zh-CN" altLang="en-US" sz="4000" dirty="0"/>
          </a:p>
        </p:txBody>
      </p:sp>
      <p:sp>
        <p:nvSpPr>
          <p:cNvPr id="4" name="Rectangle 23">
            <a:extLst>
              <a:ext uri="{FF2B5EF4-FFF2-40B4-BE49-F238E27FC236}">
                <a16:creationId xmlns:a16="http://schemas.microsoft.com/office/drawing/2014/main" id="{5B0DD671-00D8-D341-BE24-DF9D49A293F9}"/>
              </a:ext>
            </a:extLst>
          </p:cNvPr>
          <p:cNvSpPr/>
          <p:nvPr/>
        </p:nvSpPr>
        <p:spPr>
          <a:xfrm>
            <a:off x="2418424" y="4063415"/>
            <a:ext cx="1743169" cy="2453047"/>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6" name="Rectangle 21">
            <a:extLst>
              <a:ext uri="{FF2B5EF4-FFF2-40B4-BE49-F238E27FC236}">
                <a16:creationId xmlns:a16="http://schemas.microsoft.com/office/drawing/2014/main" id="{E52258F5-0BD8-2E43-BA08-DAEEA10B4253}"/>
              </a:ext>
            </a:extLst>
          </p:cNvPr>
          <p:cNvSpPr/>
          <p:nvPr/>
        </p:nvSpPr>
        <p:spPr>
          <a:xfrm>
            <a:off x="2411574" y="1439862"/>
            <a:ext cx="7305274" cy="201204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7" name="Rectangle 88">
            <a:extLst>
              <a:ext uri="{FF2B5EF4-FFF2-40B4-BE49-F238E27FC236}">
                <a16:creationId xmlns:a16="http://schemas.microsoft.com/office/drawing/2014/main" id="{0B1C5FAF-E070-0449-BCC6-D67B13DA81D1}"/>
              </a:ext>
            </a:extLst>
          </p:cNvPr>
          <p:cNvSpPr/>
          <p:nvPr/>
        </p:nvSpPr>
        <p:spPr>
          <a:xfrm>
            <a:off x="2642865" y="1567900"/>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8" name="Rectangle 89">
            <a:extLst>
              <a:ext uri="{FF2B5EF4-FFF2-40B4-BE49-F238E27FC236}">
                <a16:creationId xmlns:a16="http://schemas.microsoft.com/office/drawing/2014/main" id="{26594730-0B79-8543-9F78-B749FF3F058F}"/>
              </a:ext>
            </a:extLst>
          </p:cNvPr>
          <p:cNvSpPr/>
          <p:nvPr/>
        </p:nvSpPr>
        <p:spPr>
          <a:xfrm>
            <a:off x="2642865" y="1977570"/>
            <a:ext cx="1247850" cy="872421"/>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9" name="Rectangle 88">
            <a:extLst>
              <a:ext uri="{FF2B5EF4-FFF2-40B4-BE49-F238E27FC236}">
                <a16:creationId xmlns:a16="http://schemas.microsoft.com/office/drawing/2014/main" id="{13BE6E0F-7686-414C-8698-3BADFB5CFF44}"/>
              </a:ext>
            </a:extLst>
          </p:cNvPr>
          <p:cNvSpPr/>
          <p:nvPr/>
        </p:nvSpPr>
        <p:spPr>
          <a:xfrm>
            <a:off x="8193200" y="1571001"/>
            <a:ext cx="1226016"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0" name="Rectangle 89">
            <a:extLst>
              <a:ext uri="{FF2B5EF4-FFF2-40B4-BE49-F238E27FC236}">
                <a16:creationId xmlns:a16="http://schemas.microsoft.com/office/drawing/2014/main" id="{2E3D3CCF-9B3F-5842-B1D2-390C4977CD44}"/>
              </a:ext>
            </a:extLst>
          </p:cNvPr>
          <p:cNvSpPr/>
          <p:nvPr/>
        </p:nvSpPr>
        <p:spPr>
          <a:xfrm>
            <a:off x="8186616" y="1980671"/>
            <a:ext cx="1232600" cy="872421"/>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11" name="Rectangle 88">
            <a:extLst>
              <a:ext uri="{FF2B5EF4-FFF2-40B4-BE49-F238E27FC236}">
                <a16:creationId xmlns:a16="http://schemas.microsoft.com/office/drawing/2014/main" id="{583D687C-7C6D-D94F-9B54-ADBF6641D5D7}"/>
              </a:ext>
            </a:extLst>
          </p:cNvPr>
          <p:cNvSpPr/>
          <p:nvPr/>
        </p:nvSpPr>
        <p:spPr>
          <a:xfrm>
            <a:off x="2641566" y="5234295"/>
            <a:ext cx="1238933"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2" name="Rectangle 89">
            <a:extLst>
              <a:ext uri="{FF2B5EF4-FFF2-40B4-BE49-F238E27FC236}">
                <a16:creationId xmlns:a16="http://schemas.microsoft.com/office/drawing/2014/main" id="{0CC2D7D3-7AB7-D947-9A5E-C136DA3F315B}"/>
              </a:ext>
            </a:extLst>
          </p:cNvPr>
          <p:cNvSpPr/>
          <p:nvPr/>
        </p:nvSpPr>
        <p:spPr>
          <a:xfrm>
            <a:off x="2641565" y="4772433"/>
            <a:ext cx="1242223" cy="47194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16" name="Rectangle 89">
            <a:extLst>
              <a:ext uri="{FF2B5EF4-FFF2-40B4-BE49-F238E27FC236}">
                <a16:creationId xmlns:a16="http://schemas.microsoft.com/office/drawing/2014/main" id="{A2026061-5A45-AF4A-A77F-DB8420A6CB53}"/>
              </a:ext>
            </a:extLst>
          </p:cNvPr>
          <p:cNvSpPr/>
          <p:nvPr/>
        </p:nvSpPr>
        <p:spPr>
          <a:xfrm>
            <a:off x="5397614" y="1914271"/>
            <a:ext cx="1232600" cy="58398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Monitor</a:t>
            </a:r>
          </a:p>
        </p:txBody>
      </p:sp>
      <p:sp>
        <p:nvSpPr>
          <p:cNvPr id="17" name="TextBox 24">
            <a:extLst>
              <a:ext uri="{FF2B5EF4-FFF2-40B4-BE49-F238E27FC236}">
                <a16:creationId xmlns:a16="http://schemas.microsoft.com/office/drawing/2014/main" id="{18640E7E-1FC3-114D-80F4-CC925D85C5D5}"/>
              </a:ext>
            </a:extLst>
          </p:cNvPr>
          <p:cNvSpPr txBox="1"/>
          <p:nvPr/>
        </p:nvSpPr>
        <p:spPr>
          <a:xfrm>
            <a:off x="1012186" y="2206265"/>
            <a:ext cx="1030603" cy="483209"/>
          </a:xfrm>
          <a:prstGeom prst="rect">
            <a:avLst/>
          </a:prstGeom>
          <a:noFill/>
        </p:spPr>
        <p:txBody>
          <a:bodyPr wrap="none" rtlCol="0">
            <a:spAutoFit/>
          </a:bodyPr>
          <a:lstStyle/>
          <a:p>
            <a:r>
              <a:rPr lang="en-US" sz="2540" dirty="0"/>
              <a:t>Host 1</a:t>
            </a:r>
          </a:p>
        </p:txBody>
      </p:sp>
      <p:sp>
        <p:nvSpPr>
          <p:cNvPr id="18" name="TextBox 25">
            <a:extLst>
              <a:ext uri="{FF2B5EF4-FFF2-40B4-BE49-F238E27FC236}">
                <a16:creationId xmlns:a16="http://schemas.microsoft.com/office/drawing/2014/main" id="{11589E9B-1F09-C747-9407-D8111CC723DE}"/>
              </a:ext>
            </a:extLst>
          </p:cNvPr>
          <p:cNvSpPr txBox="1"/>
          <p:nvPr/>
        </p:nvSpPr>
        <p:spPr>
          <a:xfrm>
            <a:off x="1026306" y="4680163"/>
            <a:ext cx="1030603" cy="483209"/>
          </a:xfrm>
          <a:prstGeom prst="rect">
            <a:avLst/>
          </a:prstGeom>
          <a:noFill/>
        </p:spPr>
        <p:txBody>
          <a:bodyPr wrap="none" rtlCol="0">
            <a:spAutoFit/>
          </a:bodyPr>
          <a:lstStyle/>
          <a:p>
            <a:r>
              <a:rPr lang="en-US" sz="2540" dirty="0"/>
              <a:t>Host 2</a:t>
            </a:r>
          </a:p>
        </p:txBody>
      </p:sp>
      <p:sp>
        <p:nvSpPr>
          <p:cNvPr id="20" name="Rectangle 89">
            <a:extLst>
              <a:ext uri="{FF2B5EF4-FFF2-40B4-BE49-F238E27FC236}">
                <a16:creationId xmlns:a16="http://schemas.microsoft.com/office/drawing/2014/main" id="{69ED9444-16CA-8249-AEC5-1694BD058649}"/>
              </a:ext>
            </a:extLst>
          </p:cNvPr>
          <p:cNvSpPr/>
          <p:nvPr/>
        </p:nvSpPr>
        <p:spPr>
          <a:xfrm>
            <a:off x="2658115" y="5827442"/>
            <a:ext cx="1232600" cy="47194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Monitor</a:t>
            </a:r>
          </a:p>
        </p:txBody>
      </p:sp>
      <p:cxnSp>
        <p:nvCxnSpPr>
          <p:cNvPr id="21" name="Straight Arrow Connector 29">
            <a:extLst>
              <a:ext uri="{FF2B5EF4-FFF2-40B4-BE49-F238E27FC236}">
                <a16:creationId xmlns:a16="http://schemas.microsoft.com/office/drawing/2014/main" id="{E9848DA2-893E-EE4E-95D5-C622B8464B97}"/>
              </a:ext>
            </a:extLst>
          </p:cNvPr>
          <p:cNvCxnSpPr/>
          <p:nvPr/>
        </p:nvCxnSpPr>
        <p:spPr>
          <a:xfrm>
            <a:off x="6630214" y="2206264"/>
            <a:ext cx="155311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30">
            <a:extLst>
              <a:ext uri="{FF2B5EF4-FFF2-40B4-BE49-F238E27FC236}">
                <a16:creationId xmlns:a16="http://schemas.microsoft.com/office/drawing/2014/main" id="{8FFE30B8-47F3-E643-8DBD-48F3A818E83E}"/>
              </a:ext>
            </a:extLst>
          </p:cNvPr>
          <p:cNvCxnSpPr/>
          <p:nvPr/>
        </p:nvCxnSpPr>
        <p:spPr>
          <a:xfrm>
            <a:off x="3875465" y="2206264"/>
            <a:ext cx="155311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31">
            <a:extLst>
              <a:ext uri="{FF2B5EF4-FFF2-40B4-BE49-F238E27FC236}">
                <a16:creationId xmlns:a16="http://schemas.microsoft.com/office/drawing/2014/main" id="{A13568F1-283E-DB4B-A969-3E9939F7382C}"/>
              </a:ext>
            </a:extLst>
          </p:cNvPr>
          <p:cNvCxnSpPr>
            <a:cxnSpLocks/>
          </p:cNvCxnSpPr>
          <p:nvPr/>
        </p:nvCxnSpPr>
        <p:spPr>
          <a:xfrm>
            <a:off x="3927710" y="2597408"/>
            <a:ext cx="4255615"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4" name="TextBox 33">
            <a:extLst>
              <a:ext uri="{FF2B5EF4-FFF2-40B4-BE49-F238E27FC236}">
                <a16:creationId xmlns:a16="http://schemas.microsoft.com/office/drawing/2014/main" id="{6D585A37-D16F-D444-8F4C-D24BAA0186FC}"/>
              </a:ext>
            </a:extLst>
          </p:cNvPr>
          <p:cNvSpPr txBox="1"/>
          <p:nvPr/>
        </p:nvSpPr>
        <p:spPr>
          <a:xfrm>
            <a:off x="6717873" y="1793439"/>
            <a:ext cx="1289135" cy="353045"/>
          </a:xfrm>
          <a:prstGeom prst="rect">
            <a:avLst/>
          </a:prstGeom>
          <a:noFill/>
        </p:spPr>
        <p:txBody>
          <a:bodyPr wrap="none" rtlCol="0">
            <a:spAutoFit/>
          </a:bodyPr>
          <a:lstStyle/>
          <a:p>
            <a:r>
              <a:rPr lang="en-US" sz="1694" dirty="0"/>
              <a:t>Mem Queue</a:t>
            </a:r>
          </a:p>
        </p:txBody>
      </p:sp>
      <p:sp>
        <p:nvSpPr>
          <p:cNvPr id="25" name="TextBox 36">
            <a:extLst>
              <a:ext uri="{FF2B5EF4-FFF2-40B4-BE49-F238E27FC236}">
                <a16:creationId xmlns:a16="http://schemas.microsoft.com/office/drawing/2014/main" id="{B6EE8432-870B-2C47-9006-4255699B2487}"/>
              </a:ext>
            </a:extLst>
          </p:cNvPr>
          <p:cNvSpPr txBox="1"/>
          <p:nvPr/>
        </p:nvSpPr>
        <p:spPr>
          <a:xfrm>
            <a:off x="3951712" y="1793439"/>
            <a:ext cx="1289135" cy="353045"/>
          </a:xfrm>
          <a:prstGeom prst="rect">
            <a:avLst/>
          </a:prstGeom>
          <a:noFill/>
        </p:spPr>
        <p:txBody>
          <a:bodyPr wrap="none" rtlCol="0">
            <a:spAutoFit/>
          </a:bodyPr>
          <a:lstStyle/>
          <a:p>
            <a:r>
              <a:rPr lang="en-US" sz="1694" dirty="0"/>
              <a:t>Mem Queue</a:t>
            </a:r>
          </a:p>
        </p:txBody>
      </p:sp>
      <p:sp>
        <p:nvSpPr>
          <p:cNvPr id="26" name="TextBox 37">
            <a:extLst>
              <a:ext uri="{FF2B5EF4-FFF2-40B4-BE49-F238E27FC236}">
                <a16:creationId xmlns:a16="http://schemas.microsoft.com/office/drawing/2014/main" id="{4A2DCD18-BD0E-1240-8F67-EEDB4D5C3C1C}"/>
              </a:ext>
            </a:extLst>
          </p:cNvPr>
          <p:cNvSpPr txBox="1"/>
          <p:nvPr/>
        </p:nvSpPr>
        <p:spPr>
          <a:xfrm>
            <a:off x="5303062" y="2611002"/>
            <a:ext cx="1289135" cy="353045"/>
          </a:xfrm>
          <a:prstGeom prst="rect">
            <a:avLst/>
          </a:prstGeom>
          <a:noFill/>
        </p:spPr>
        <p:txBody>
          <a:bodyPr wrap="none" rtlCol="0">
            <a:spAutoFit/>
          </a:bodyPr>
          <a:lstStyle/>
          <a:p>
            <a:r>
              <a:rPr lang="en-US" sz="1694" dirty="0"/>
              <a:t>Mem Queue</a:t>
            </a:r>
          </a:p>
        </p:txBody>
      </p:sp>
      <p:cxnSp>
        <p:nvCxnSpPr>
          <p:cNvPr id="28" name="Straight Arrow Connector 40">
            <a:extLst>
              <a:ext uri="{FF2B5EF4-FFF2-40B4-BE49-F238E27FC236}">
                <a16:creationId xmlns:a16="http://schemas.microsoft.com/office/drawing/2014/main" id="{406595A7-5861-0343-97BF-D50C041CDB0B}"/>
              </a:ext>
            </a:extLst>
          </p:cNvPr>
          <p:cNvCxnSpPr>
            <a:cxnSpLocks/>
            <a:stCxn id="31" idx="2"/>
            <a:endCxn id="36" idx="0"/>
          </p:cNvCxnSpPr>
          <p:nvPr/>
        </p:nvCxnSpPr>
        <p:spPr>
          <a:xfrm flipH="1">
            <a:off x="3258515" y="3379568"/>
            <a:ext cx="7625" cy="85981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30" name="TextBox 51">
            <a:extLst>
              <a:ext uri="{FF2B5EF4-FFF2-40B4-BE49-F238E27FC236}">
                <a16:creationId xmlns:a16="http://schemas.microsoft.com/office/drawing/2014/main" id="{CFB51B01-9121-BA49-9FDF-C01A4D0F384F}"/>
              </a:ext>
            </a:extLst>
          </p:cNvPr>
          <p:cNvSpPr txBox="1"/>
          <p:nvPr/>
        </p:nvSpPr>
        <p:spPr>
          <a:xfrm>
            <a:off x="3245644" y="3431012"/>
            <a:ext cx="445378" cy="654988"/>
          </a:xfrm>
          <a:prstGeom prst="rect">
            <a:avLst/>
          </a:prstGeom>
          <a:noFill/>
        </p:spPr>
        <p:txBody>
          <a:bodyPr vert="eaVert" wrap="none" rtlCol="0">
            <a:spAutoFit/>
          </a:bodyPr>
          <a:lstStyle/>
          <a:p>
            <a:r>
              <a:rPr lang="en-US" sz="1694" dirty="0"/>
              <a:t>RDMA</a:t>
            </a:r>
          </a:p>
        </p:txBody>
      </p:sp>
      <p:sp>
        <p:nvSpPr>
          <p:cNvPr id="31" name="Rectangle 89">
            <a:extLst>
              <a:ext uri="{FF2B5EF4-FFF2-40B4-BE49-F238E27FC236}">
                <a16:creationId xmlns:a16="http://schemas.microsoft.com/office/drawing/2014/main" id="{FBF10E18-F712-B54B-AD64-CC878924BB93}"/>
              </a:ext>
            </a:extLst>
          </p:cNvPr>
          <p:cNvSpPr/>
          <p:nvPr/>
        </p:nvSpPr>
        <p:spPr>
          <a:xfrm>
            <a:off x="2641564" y="2846520"/>
            <a:ext cx="1249151"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
        <p:nvSpPr>
          <p:cNvPr id="36" name="Rectangle 89">
            <a:extLst>
              <a:ext uri="{FF2B5EF4-FFF2-40B4-BE49-F238E27FC236}">
                <a16:creationId xmlns:a16="http://schemas.microsoft.com/office/drawing/2014/main" id="{6E32CE1C-0184-DC41-903C-8261677DFB36}"/>
              </a:ext>
            </a:extLst>
          </p:cNvPr>
          <p:cNvSpPr/>
          <p:nvPr/>
        </p:nvSpPr>
        <p:spPr>
          <a:xfrm>
            <a:off x="2641564" y="4239385"/>
            <a:ext cx="1233901"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Tree>
    <p:extLst>
      <p:ext uri="{BB962C8B-B14F-4D97-AF65-F5344CB8AC3E}">
        <p14:creationId xmlns:p14="http://schemas.microsoft.com/office/powerpoint/2010/main" val="26911369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4A1C8-36B1-BC4F-890A-6991AF6CD8F1}"/>
              </a:ext>
            </a:extLst>
          </p:cNvPr>
          <p:cNvSpPr>
            <a:spLocks noGrp="1"/>
          </p:cNvSpPr>
          <p:nvPr>
            <p:ph type="title"/>
          </p:nvPr>
        </p:nvSpPr>
        <p:spPr/>
        <p:txBody>
          <a:bodyPr/>
          <a:lstStyle/>
          <a:p>
            <a:r>
              <a:rPr kumimoji="1" lang="en-US" altLang="zh-CN" dirty="0"/>
              <a:t>Latency</a:t>
            </a:r>
            <a:endParaRPr kumimoji="1" lang="zh-CN" altLang="en-US" dirty="0"/>
          </a:p>
        </p:txBody>
      </p:sp>
      <p:sp>
        <p:nvSpPr>
          <p:cNvPr id="3" name="文本占位符 2">
            <a:extLst>
              <a:ext uri="{FF2B5EF4-FFF2-40B4-BE49-F238E27FC236}">
                <a16:creationId xmlns:a16="http://schemas.microsoft.com/office/drawing/2014/main" id="{53B79EE0-0533-F84E-AC64-9DE54F4AC98C}"/>
              </a:ext>
            </a:extLst>
          </p:cNvPr>
          <p:cNvSpPr>
            <a:spLocks noGrp="1"/>
          </p:cNvSpPr>
          <p:nvPr>
            <p:ph type="body" sz="quarter" idx="10"/>
          </p:nvPr>
        </p:nvSpPr>
        <p:spPr>
          <a:xfrm>
            <a:off x="1828801" y="1783879"/>
            <a:ext cx="4206240" cy="627864"/>
          </a:xfrm>
        </p:spPr>
        <p:txBody>
          <a:bodyPr/>
          <a:lstStyle/>
          <a:p>
            <a:endParaRPr kumimoji="1" lang="zh-CN" altLang="en-US" dirty="0"/>
          </a:p>
        </p:txBody>
      </p:sp>
      <p:sp>
        <p:nvSpPr>
          <p:cNvPr id="4" name="文本占位符 3">
            <a:extLst>
              <a:ext uri="{FF2B5EF4-FFF2-40B4-BE49-F238E27FC236}">
                <a16:creationId xmlns:a16="http://schemas.microsoft.com/office/drawing/2014/main" id="{8F5E1ED2-C808-684C-9F08-448DD53C49C3}"/>
              </a:ext>
            </a:extLst>
          </p:cNvPr>
          <p:cNvSpPr>
            <a:spLocks noGrp="1"/>
          </p:cNvSpPr>
          <p:nvPr>
            <p:ph type="body" sz="quarter" idx="11"/>
          </p:nvPr>
        </p:nvSpPr>
        <p:spPr>
          <a:xfrm>
            <a:off x="6400276" y="1782708"/>
            <a:ext cx="4206240" cy="627864"/>
          </a:xfrm>
        </p:spPr>
        <p:txBody>
          <a:bodyPr/>
          <a:lstStyle/>
          <a:p>
            <a:endParaRPr kumimoji="1" lang="zh-CN" altLang="en-US"/>
          </a:p>
        </p:txBody>
      </p:sp>
      <p:pic>
        <p:nvPicPr>
          <p:cNvPr id="7" name="图片 6">
            <a:extLst>
              <a:ext uri="{FF2B5EF4-FFF2-40B4-BE49-F238E27FC236}">
                <a16:creationId xmlns:a16="http://schemas.microsoft.com/office/drawing/2014/main" id="{C7A91B67-047D-1646-B7CF-C85095517C9F}"/>
              </a:ext>
            </a:extLst>
          </p:cNvPr>
          <p:cNvPicPr>
            <a:picLocks noChangeAspect="1"/>
          </p:cNvPicPr>
          <p:nvPr/>
        </p:nvPicPr>
        <p:blipFill>
          <a:blip r:embed="rId3"/>
          <a:stretch>
            <a:fillRect/>
          </a:stretch>
        </p:blipFill>
        <p:spPr>
          <a:xfrm>
            <a:off x="357868" y="1266681"/>
            <a:ext cx="5660571" cy="3602181"/>
          </a:xfrm>
          <a:prstGeom prst="rect">
            <a:avLst/>
          </a:prstGeom>
        </p:spPr>
      </p:pic>
      <p:pic>
        <p:nvPicPr>
          <p:cNvPr id="6" name="图片 5">
            <a:extLst>
              <a:ext uri="{FF2B5EF4-FFF2-40B4-BE49-F238E27FC236}">
                <a16:creationId xmlns:a16="http://schemas.microsoft.com/office/drawing/2014/main" id="{1010B3D8-449F-D146-B6CB-2AFCC887EF6E}"/>
              </a:ext>
            </a:extLst>
          </p:cNvPr>
          <p:cNvPicPr>
            <a:picLocks noChangeAspect="1"/>
          </p:cNvPicPr>
          <p:nvPr/>
        </p:nvPicPr>
        <p:blipFill>
          <a:blip r:embed="rId4"/>
          <a:stretch>
            <a:fillRect/>
          </a:stretch>
        </p:blipFill>
        <p:spPr>
          <a:xfrm>
            <a:off x="6416451" y="1266681"/>
            <a:ext cx="5660571" cy="3497474"/>
          </a:xfrm>
          <a:prstGeom prst="rect">
            <a:avLst/>
          </a:prstGeom>
        </p:spPr>
      </p:pic>
      <p:sp>
        <p:nvSpPr>
          <p:cNvPr id="5" name="文本框 4">
            <a:extLst>
              <a:ext uri="{FF2B5EF4-FFF2-40B4-BE49-F238E27FC236}">
                <a16:creationId xmlns:a16="http://schemas.microsoft.com/office/drawing/2014/main" id="{C69F8A00-BDAF-F14D-84EF-602026502484}"/>
              </a:ext>
            </a:extLst>
          </p:cNvPr>
          <p:cNvSpPr txBox="1"/>
          <p:nvPr/>
        </p:nvSpPr>
        <p:spPr>
          <a:xfrm>
            <a:off x="2391043" y="4868862"/>
            <a:ext cx="159421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Intra-host</a:t>
            </a:r>
            <a:endParaRPr kumimoji="1" lang="zh-CN" altLang="en-US" sz="2400" dirty="0" err="1">
              <a:gradFill>
                <a:gsLst>
                  <a:gs pos="2917">
                    <a:schemeClr val="tx1"/>
                  </a:gs>
                  <a:gs pos="30000">
                    <a:schemeClr val="tx1"/>
                  </a:gs>
                </a:gsLst>
                <a:lin ang="5400000" scaled="0"/>
              </a:gradFill>
            </a:endParaRPr>
          </a:p>
        </p:txBody>
      </p:sp>
      <p:sp>
        <p:nvSpPr>
          <p:cNvPr id="8" name="文本框 7">
            <a:extLst>
              <a:ext uri="{FF2B5EF4-FFF2-40B4-BE49-F238E27FC236}">
                <a16:creationId xmlns:a16="http://schemas.microsoft.com/office/drawing/2014/main" id="{A800C7A9-D24D-CB49-9BE5-3644D567EDAB}"/>
              </a:ext>
            </a:extLst>
          </p:cNvPr>
          <p:cNvSpPr txBox="1"/>
          <p:nvPr/>
        </p:nvSpPr>
        <p:spPr>
          <a:xfrm>
            <a:off x="8884444" y="4868862"/>
            <a:ext cx="159453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Inter-host</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79818677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20AC-863C-4C79-B25E-14C426CBF773}"/>
              </a:ext>
            </a:extLst>
          </p:cNvPr>
          <p:cNvSpPr>
            <a:spLocks noGrp="1"/>
          </p:cNvSpPr>
          <p:nvPr>
            <p:ph type="title"/>
          </p:nvPr>
        </p:nvSpPr>
        <p:spPr/>
        <p:txBody>
          <a:bodyPr/>
          <a:lstStyle/>
          <a:p>
            <a:r>
              <a:rPr lang="en-US" altLang="zh-CN" dirty="0"/>
              <a:t>Throughput</a:t>
            </a:r>
            <a:endParaRPr lang="en-US" dirty="0"/>
          </a:p>
        </p:txBody>
      </p:sp>
      <p:sp>
        <p:nvSpPr>
          <p:cNvPr id="3" name="Text Placeholder 2">
            <a:extLst>
              <a:ext uri="{FF2B5EF4-FFF2-40B4-BE49-F238E27FC236}">
                <a16:creationId xmlns:a16="http://schemas.microsoft.com/office/drawing/2014/main" id="{4423D377-6BD9-47D7-8B36-7C00B606CAAD}"/>
              </a:ext>
            </a:extLst>
          </p:cNvPr>
          <p:cNvSpPr>
            <a:spLocks noGrp="1"/>
          </p:cNvSpPr>
          <p:nvPr>
            <p:ph type="body" sz="quarter" idx="10"/>
          </p:nvPr>
        </p:nvSpPr>
        <p:spPr>
          <a:xfrm>
            <a:off x="1828801" y="1783879"/>
            <a:ext cx="4206240" cy="627864"/>
          </a:xfrm>
        </p:spPr>
        <p:txBody>
          <a:bodyPr/>
          <a:lstStyle/>
          <a:p>
            <a:endParaRPr lang="en-US"/>
          </a:p>
        </p:txBody>
      </p:sp>
      <p:sp>
        <p:nvSpPr>
          <p:cNvPr id="4" name="Text Placeholder 3">
            <a:extLst>
              <a:ext uri="{FF2B5EF4-FFF2-40B4-BE49-F238E27FC236}">
                <a16:creationId xmlns:a16="http://schemas.microsoft.com/office/drawing/2014/main" id="{294913FB-49CB-4DE3-A238-1E19E6C685D6}"/>
              </a:ext>
            </a:extLst>
          </p:cNvPr>
          <p:cNvSpPr>
            <a:spLocks noGrp="1"/>
          </p:cNvSpPr>
          <p:nvPr>
            <p:ph type="body" sz="quarter" idx="11"/>
          </p:nvPr>
        </p:nvSpPr>
        <p:spPr>
          <a:xfrm>
            <a:off x="6400276" y="1782708"/>
            <a:ext cx="4206240" cy="627864"/>
          </a:xfrm>
        </p:spPr>
        <p:txBody>
          <a:bodyPr/>
          <a:lstStyle/>
          <a:p>
            <a:endParaRPr lang="en-US"/>
          </a:p>
        </p:txBody>
      </p:sp>
      <p:pic>
        <p:nvPicPr>
          <p:cNvPr id="15" name="图片 14">
            <a:extLst>
              <a:ext uri="{FF2B5EF4-FFF2-40B4-BE49-F238E27FC236}">
                <a16:creationId xmlns:a16="http://schemas.microsoft.com/office/drawing/2014/main" id="{CE538F9F-B08D-9040-A2B0-AA7464709AA2}"/>
              </a:ext>
            </a:extLst>
          </p:cNvPr>
          <p:cNvPicPr>
            <a:picLocks noChangeAspect="1"/>
          </p:cNvPicPr>
          <p:nvPr/>
        </p:nvPicPr>
        <p:blipFill>
          <a:blip r:embed="rId3"/>
          <a:stretch>
            <a:fillRect/>
          </a:stretch>
        </p:blipFill>
        <p:spPr>
          <a:xfrm>
            <a:off x="578644" y="1325574"/>
            <a:ext cx="5455969" cy="3326809"/>
          </a:xfrm>
          <a:prstGeom prst="rect">
            <a:avLst/>
          </a:prstGeom>
        </p:spPr>
      </p:pic>
      <p:pic>
        <p:nvPicPr>
          <p:cNvPr id="6" name="图片 5">
            <a:extLst>
              <a:ext uri="{FF2B5EF4-FFF2-40B4-BE49-F238E27FC236}">
                <a16:creationId xmlns:a16="http://schemas.microsoft.com/office/drawing/2014/main" id="{54633F09-E977-EE48-86F1-F05AE5203BA6}"/>
              </a:ext>
            </a:extLst>
          </p:cNvPr>
          <p:cNvPicPr>
            <a:picLocks noChangeAspect="1"/>
          </p:cNvPicPr>
          <p:nvPr/>
        </p:nvPicPr>
        <p:blipFill>
          <a:blip r:embed="rId4"/>
          <a:stretch>
            <a:fillRect/>
          </a:stretch>
        </p:blipFill>
        <p:spPr>
          <a:xfrm>
            <a:off x="6490426" y="1325575"/>
            <a:ext cx="5547339" cy="3467087"/>
          </a:xfrm>
          <a:prstGeom prst="rect">
            <a:avLst/>
          </a:prstGeom>
        </p:spPr>
      </p:pic>
      <p:sp>
        <p:nvSpPr>
          <p:cNvPr id="7" name="文本框 6">
            <a:extLst>
              <a:ext uri="{FF2B5EF4-FFF2-40B4-BE49-F238E27FC236}">
                <a16:creationId xmlns:a16="http://schemas.microsoft.com/office/drawing/2014/main" id="{ED69B84A-DEC6-3B4D-86BD-B0E7F54D33A9}"/>
              </a:ext>
            </a:extLst>
          </p:cNvPr>
          <p:cNvSpPr txBox="1"/>
          <p:nvPr/>
        </p:nvSpPr>
        <p:spPr>
          <a:xfrm>
            <a:off x="2391043" y="4868862"/>
            <a:ext cx="159421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Intra-host</a:t>
            </a:r>
            <a:endParaRPr kumimoji="1" lang="zh-CN" altLang="en-US" sz="2400" dirty="0" err="1">
              <a:gradFill>
                <a:gsLst>
                  <a:gs pos="2917">
                    <a:schemeClr val="tx1"/>
                  </a:gs>
                  <a:gs pos="30000">
                    <a:schemeClr val="tx1"/>
                  </a:gs>
                </a:gsLst>
                <a:lin ang="5400000" scaled="0"/>
              </a:gradFill>
            </a:endParaRPr>
          </a:p>
        </p:txBody>
      </p:sp>
      <p:sp>
        <p:nvSpPr>
          <p:cNvPr id="8" name="文本框 7">
            <a:extLst>
              <a:ext uri="{FF2B5EF4-FFF2-40B4-BE49-F238E27FC236}">
                <a16:creationId xmlns:a16="http://schemas.microsoft.com/office/drawing/2014/main" id="{B40B62FB-B81A-0D4D-8F60-92AFAFF5C944}"/>
              </a:ext>
            </a:extLst>
          </p:cNvPr>
          <p:cNvSpPr txBox="1"/>
          <p:nvPr/>
        </p:nvSpPr>
        <p:spPr>
          <a:xfrm>
            <a:off x="8884444" y="4868862"/>
            <a:ext cx="159453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Inter-host</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19369257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9FAD7-5545-B443-8FD4-EDC15BD7A236}"/>
              </a:ext>
            </a:extLst>
          </p:cNvPr>
          <p:cNvSpPr>
            <a:spLocks noGrp="1"/>
          </p:cNvSpPr>
          <p:nvPr>
            <p:ph type="title"/>
          </p:nvPr>
        </p:nvSpPr>
        <p:spPr/>
        <p:txBody>
          <a:bodyPr/>
          <a:lstStyle/>
          <a:p>
            <a:r>
              <a:rPr kumimoji="1" lang="en-US" altLang="zh-CN" dirty="0"/>
              <a:t>Multi-core Scalability</a:t>
            </a:r>
            <a:endParaRPr kumimoji="1" lang="zh-CN" altLang="en-US" dirty="0"/>
          </a:p>
        </p:txBody>
      </p:sp>
      <p:sp>
        <p:nvSpPr>
          <p:cNvPr id="3" name="文本占位符 2">
            <a:extLst>
              <a:ext uri="{FF2B5EF4-FFF2-40B4-BE49-F238E27FC236}">
                <a16:creationId xmlns:a16="http://schemas.microsoft.com/office/drawing/2014/main" id="{DFB4B869-F97B-4A45-A0EF-5F1373B1AF14}"/>
              </a:ext>
            </a:extLst>
          </p:cNvPr>
          <p:cNvSpPr>
            <a:spLocks noGrp="1"/>
          </p:cNvSpPr>
          <p:nvPr>
            <p:ph type="body" sz="quarter" idx="10"/>
          </p:nvPr>
        </p:nvSpPr>
        <p:spPr>
          <a:xfrm>
            <a:off x="1828801" y="1783879"/>
            <a:ext cx="4206240" cy="627864"/>
          </a:xfrm>
        </p:spPr>
        <p:txBody>
          <a:bodyPr/>
          <a:lstStyle/>
          <a:p>
            <a:endParaRPr kumimoji="1" lang="zh-CN" altLang="en-US"/>
          </a:p>
        </p:txBody>
      </p:sp>
      <p:sp>
        <p:nvSpPr>
          <p:cNvPr id="4" name="文本占位符 3">
            <a:extLst>
              <a:ext uri="{FF2B5EF4-FFF2-40B4-BE49-F238E27FC236}">
                <a16:creationId xmlns:a16="http://schemas.microsoft.com/office/drawing/2014/main" id="{01772563-C5F8-B247-827B-563F854FD8A9}"/>
              </a:ext>
            </a:extLst>
          </p:cNvPr>
          <p:cNvSpPr>
            <a:spLocks noGrp="1"/>
          </p:cNvSpPr>
          <p:nvPr>
            <p:ph type="body" sz="quarter" idx="11"/>
          </p:nvPr>
        </p:nvSpPr>
        <p:spPr>
          <a:xfrm>
            <a:off x="6400276" y="1782708"/>
            <a:ext cx="4206240" cy="627864"/>
          </a:xfrm>
        </p:spPr>
        <p:txBody>
          <a:bodyPr/>
          <a:lstStyle/>
          <a:p>
            <a:endParaRPr kumimoji="1" lang="zh-CN" altLang="en-US"/>
          </a:p>
        </p:txBody>
      </p:sp>
      <p:pic>
        <p:nvPicPr>
          <p:cNvPr id="10" name="图片 9">
            <a:extLst>
              <a:ext uri="{FF2B5EF4-FFF2-40B4-BE49-F238E27FC236}">
                <a16:creationId xmlns:a16="http://schemas.microsoft.com/office/drawing/2014/main" id="{DC0F84DF-2BCB-4047-9BC1-C37474EC7A78}"/>
              </a:ext>
            </a:extLst>
          </p:cNvPr>
          <p:cNvPicPr>
            <a:picLocks noChangeAspect="1"/>
          </p:cNvPicPr>
          <p:nvPr/>
        </p:nvPicPr>
        <p:blipFill>
          <a:blip r:embed="rId3"/>
          <a:stretch>
            <a:fillRect/>
          </a:stretch>
        </p:blipFill>
        <p:spPr>
          <a:xfrm>
            <a:off x="578643" y="1439862"/>
            <a:ext cx="5455969" cy="3378823"/>
          </a:xfrm>
          <a:prstGeom prst="rect">
            <a:avLst/>
          </a:prstGeom>
        </p:spPr>
      </p:pic>
      <p:pic>
        <p:nvPicPr>
          <p:cNvPr id="11" name="图片 10">
            <a:extLst>
              <a:ext uri="{FF2B5EF4-FFF2-40B4-BE49-F238E27FC236}">
                <a16:creationId xmlns:a16="http://schemas.microsoft.com/office/drawing/2014/main" id="{05465C32-61A4-3C4C-843B-B9650910C044}"/>
              </a:ext>
            </a:extLst>
          </p:cNvPr>
          <p:cNvPicPr>
            <a:picLocks noChangeAspect="1"/>
          </p:cNvPicPr>
          <p:nvPr/>
        </p:nvPicPr>
        <p:blipFill>
          <a:blip r:embed="rId4"/>
          <a:stretch>
            <a:fillRect/>
          </a:stretch>
        </p:blipFill>
        <p:spPr>
          <a:xfrm>
            <a:off x="6400276" y="1363662"/>
            <a:ext cx="5454218" cy="3420906"/>
          </a:xfrm>
          <a:prstGeom prst="rect">
            <a:avLst/>
          </a:prstGeom>
        </p:spPr>
      </p:pic>
      <p:sp>
        <p:nvSpPr>
          <p:cNvPr id="12" name="文本框 11">
            <a:extLst>
              <a:ext uri="{FF2B5EF4-FFF2-40B4-BE49-F238E27FC236}">
                <a16:creationId xmlns:a16="http://schemas.microsoft.com/office/drawing/2014/main" id="{1187EEF7-CA42-A646-AADC-5E30AF40FC32}"/>
              </a:ext>
            </a:extLst>
          </p:cNvPr>
          <p:cNvSpPr txBox="1"/>
          <p:nvPr/>
        </p:nvSpPr>
        <p:spPr>
          <a:xfrm>
            <a:off x="2391043" y="4868862"/>
            <a:ext cx="159421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Intra-host</a:t>
            </a:r>
            <a:endParaRPr kumimoji="1" lang="zh-CN" altLang="en-US" sz="2400" dirty="0" err="1">
              <a:gradFill>
                <a:gsLst>
                  <a:gs pos="2917">
                    <a:schemeClr val="tx1"/>
                  </a:gs>
                  <a:gs pos="30000">
                    <a:schemeClr val="tx1"/>
                  </a:gs>
                </a:gsLst>
                <a:lin ang="5400000" scaled="0"/>
              </a:gradFill>
            </a:endParaRPr>
          </a:p>
        </p:txBody>
      </p:sp>
      <p:sp>
        <p:nvSpPr>
          <p:cNvPr id="13" name="文本框 12">
            <a:extLst>
              <a:ext uri="{FF2B5EF4-FFF2-40B4-BE49-F238E27FC236}">
                <a16:creationId xmlns:a16="http://schemas.microsoft.com/office/drawing/2014/main" id="{51CC6A7D-F006-B640-8E49-44C294BDD81E}"/>
              </a:ext>
            </a:extLst>
          </p:cNvPr>
          <p:cNvSpPr txBox="1"/>
          <p:nvPr/>
        </p:nvSpPr>
        <p:spPr>
          <a:xfrm>
            <a:off x="8884444" y="4868862"/>
            <a:ext cx="159453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Inter-host</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935080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6B36B79-532A-CD49-BAAE-7EF2E2ACA23A}"/>
              </a:ext>
            </a:extLst>
          </p:cNvPr>
          <p:cNvSpPr>
            <a:spLocks noGrp="1"/>
          </p:cNvSpPr>
          <p:nvPr>
            <p:ph type="body" sz="quarter" idx="10"/>
          </p:nvPr>
        </p:nvSpPr>
        <p:spPr>
          <a:xfrm>
            <a:off x="366168" y="1212852"/>
            <a:ext cx="11702553" cy="2991588"/>
          </a:xfrm>
        </p:spPr>
        <p:txBody>
          <a:bodyPr/>
          <a:lstStyle/>
          <a:p>
            <a:pPr marL="571500" indent="-571500"/>
            <a:r>
              <a:rPr lang="en-US" altLang="zh-CN" sz="2400" dirty="0">
                <a:solidFill>
                  <a:schemeClr val="tx1"/>
                </a:solidFill>
              </a:rPr>
              <a:t>SIGCOMM’19 Review: It also does not help that the evaluation presents results that appear to have been </a:t>
            </a:r>
            <a:r>
              <a:rPr lang="en-US" altLang="zh-CN" sz="2400" dirty="0">
                <a:solidFill>
                  <a:srgbClr val="FF0000"/>
                </a:solidFill>
              </a:rPr>
              <a:t>cherry-picked</a:t>
            </a:r>
            <a:r>
              <a:rPr lang="en-US" altLang="zh-CN" sz="2400" dirty="0">
                <a:solidFill>
                  <a:schemeClr val="tx1"/>
                </a:solidFill>
              </a:rPr>
              <a:t> to put </a:t>
            </a:r>
            <a:r>
              <a:rPr lang="en-US" altLang="zh-CN" sz="2400" dirty="0" err="1">
                <a:solidFill>
                  <a:schemeClr val="tx1"/>
                </a:solidFill>
              </a:rPr>
              <a:t>SocksDirect</a:t>
            </a:r>
            <a:r>
              <a:rPr lang="en-US" altLang="zh-CN" sz="2400" dirty="0">
                <a:solidFill>
                  <a:schemeClr val="tx1"/>
                </a:solidFill>
              </a:rPr>
              <a:t> in the best scenario.</a:t>
            </a:r>
          </a:p>
          <a:p>
            <a:pPr marL="571500" indent="-571500"/>
            <a:r>
              <a:rPr lang="en-US" altLang="zh-CN" sz="2400" dirty="0">
                <a:solidFill>
                  <a:schemeClr val="tx1"/>
                </a:solidFill>
              </a:rPr>
              <a:t>SIGCOMM’19 Review: I would have liked to see a more thorough evaluation and I would have expected that the paper </a:t>
            </a:r>
            <a:r>
              <a:rPr lang="en-US" altLang="zh-CN" sz="2400" dirty="0">
                <a:solidFill>
                  <a:srgbClr val="FF0000"/>
                </a:solidFill>
              </a:rPr>
              <a:t>highlights where </a:t>
            </a:r>
            <a:r>
              <a:rPr lang="en-US" altLang="zh-CN" sz="2400" dirty="0" err="1">
                <a:solidFill>
                  <a:srgbClr val="FF0000"/>
                </a:solidFill>
              </a:rPr>
              <a:t>SocksDirect</a:t>
            </a:r>
            <a:r>
              <a:rPr lang="en-US" altLang="zh-CN" sz="2400" dirty="0">
                <a:solidFill>
                  <a:srgbClr val="FF0000"/>
                </a:solidFill>
              </a:rPr>
              <a:t> is not ideal</a:t>
            </a:r>
            <a:r>
              <a:rPr lang="en-US" altLang="zh-CN" sz="2400" dirty="0">
                <a:solidFill>
                  <a:schemeClr val="tx1"/>
                </a:solidFill>
              </a:rPr>
              <a:t>. Currently my feeling is that these results were chosen as they show the best scenarios.</a:t>
            </a:r>
          </a:p>
          <a:p>
            <a:pPr marL="571500" indent="-571500"/>
            <a:r>
              <a:rPr lang="en-US" altLang="zh-CN" sz="2400" dirty="0">
                <a:solidFill>
                  <a:schemeClr val="tx1"/>
                </a:solidFill>
              </a:rPr>
              <a:t>OSDI’18 Review: Really importantly, what are the </a:t>
            </a:r>
            <a:r>
              <a:rPr lang="en-US" altLang="zh-CN" sz="2400" dirty="0">
                <a:solidFill>
                  <a:srgbClr val="FF0000"/>
                </a:solidFill>
              </a:rPr>
              <a:t>edges</a:t>
            </a:r>
            <a:r>
              <a:rPr lang="en-US" altLang="zh-CN" sz="2400" dirty="0">
                <a:solidFill>
                  <a:schemeClr val="tx1"/>
                </a:solidFill>
              </a:rPr>
              <a:t> of your system that </a:t>
            </a:r>
            <a:r>
              <a:rPr lang="en-US" altLang="zh-CN" sz="2400" dirty="0">
                <a:solidFill>
                  <a:srgbClr val="FF0000"/>
                </a:solidFill>
              </a:rPr>
              <a:t>don't perform well</a:t>
            </a:r>
            <a:r>
              <a:rPr lang="en-US" altLang="zh-CN" sz="2400" dirty="0">
                <a:solidFill>
                  <a:schemeClr val="tx1"/>
                </a:solidFill>
              </a:rPr>
              <a:t>, or are hard to </a:t>
            </a:r>
            <a:r>
              <a:rPr lang="en-US" altLang="zh-CN" sz="2400" dirty="0">
                <a:solidFill>
                  <a:srgbClr val="FF0000"/>
                </a:solidFill>
              </a:rPr>
              <a:t>deploy and maintain</a:t>
            </a:r>
            <a:r>
              <a:rPr lang="en-US" altLang="zh-CN" sz="2400" dirty="0">
                <a:solidFill>
                  <a:schemeClr val="tx1"/>
                </a:solidFill>
              </a:rPr>
              <a:t>? What are the important </a:t>
            </a:r>
            <a:r>
              <a:rPr lang="en-US" altLang="zh-CN" sz="2400" dirty="0">
                <a:solidFill>
                  <a:srgbClr val="FF0000"/>
                </a:solidFill>
              </a:rPr>
              <a:t>tradeoffs</a:t>
            </a:r>
            <a:r>
              <a:rPr lang="en-US" altLang="zh-CN" sz="2400" dirty="0">
                <a:solidFill>
                  <a:schemeClr val="tx1"/>
                </a:solidFill>
              </a:rPr>
              <a:t>?</a:t>
            </a:r>
          </a:p>
        </p:txBody>
      </p:sp>
      <p:sp>
        <p:nvSpPr>
          <p:cNvPr id="3" name="标题 2">
            <a:extLst>
              <a:ext uri="{FF2B5EF4-FFF2-40B4-BE49-F238E27FC236}">
                <a16:creationId xmlns:a16="http://schemas.microsoft.com/office/drawing/2014/main" id="{3C4522B9-177B-E84A-8831-E2C6BE75C75E}"/>
              </a:ext>
            </a:extLst>
          </p:cNvPr>
          <p:cNvSpPr>
            <a:spLocks noGrp="1"/>
          </p:cNvSpPr>
          <p:nvPr>
            <p:ph type="title"/>
          </p:nvPr>
        </p:nvSpPr>
        <p:spPr/>
        <p:txBody>
          <a:bodyPr/>
          <a:lstStyle/>
          <a:p>
            <a:r>
              <a:rPr kumimoji="1" lang="en-US" altLang="zh-CN" dirty="0"/>
              <a:t>Takeaways: evaluate not only the best cases</a:t>
            </a:r>
            <a:endParaRPr kumimoji="1" lang="zh-CN" altLang="en-US" dirty="0"/>
          </a:p>
        </p:txBody>
      </p:sp>
    </p:spTree>
    <p:extLst>
      <p:ext uri="{BB962C8B-B14F-4D97-AF65-F5344CB8AC3E}">
        <p14:creationId xmlns:p14="http://schemas.microsoft.com/office/powerpoint/2010/main" val="112157125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Application Performance</a:t>
            </a:r>
          </a:p>
        </p:txBody>
      </p:sp>
      <p:sp>
        <p:nvSpPr>
          <p:cNvPr id="7" name="文本框 6"/>
          <p:cNvSpPr txBox="1"/>
          <p:nvPr/>
        </p:nvSpPr>
        <p:spPr>
          <a:xfrm>
            <a:off x="3931444" y="5326062"/>
            <a:ext cx="6766425" cy="627864"/>
          </a:xfrm>
          <a:prstGeom prst="rect">
            <a:avLst/>
          </a:prstGeom>
          <a:noFill/>
        </p:spPr>
        <p:txBody>
          <a:bodyPr wrap="square" lIns="182880" tIns="146304" rIns="182880" bIns="146304" rtlCol="0">
            <a:spAutoFit/>
          </a:bodyPr>
          <a:lstStyle/>
          <a:p>
            <a:pPr>
              <a:lnSpc>
                <a:spcPct val="90000"/>
              </a:lnSpc>
              <a:spcAft>
                <a:spcPts val="600"/>
              </a:spcAft>
            </a:pPr>
            <a:r>
              <a:rPr lang="en-US" altLang="zh-CN" sz="2400" dirty="0">
                <a:gradFill>
                  <a:gsLst>
                    <a:gs pos="2917">
                      <a:schemeClr val="tx1"/>
                    </a:gs>
                    <a:gs pos="30000">
                      <a:schemeClr val="tx1"/>
                    </a:gs>
                  </a:gsLst>
                  <a:lin ang="5400000" scaled="0"/>
                </a:gradFill>
              </a:rPr>
              <a:t>Nginx HTTP server request latency</a:t>
            </a:r>
            <a:endParaRPr lang="en-US" sz="2400" dirty="0">
              <a:gradFill>
                <a:gsLst>
                  <a:gs pos="2917">
                    <a:schemeClr val="tx1"/>
                  </a:gs>
                  <a:gs pos="30000">
                    <a:schemeClr val="tx1"/>
                  </a:gs>
                </a:gsLst>
                <a:lin ang="5400000" scaled="0"/>
              </a:gradFill>
            </a:endParaRPr>
          </a:p>
        </p:txBody>
      </p:sp>
      <p:pic>
        <p:nvPicPr>
          <p:cNvPr id="9" name="图片 8">
            <a:extLst>
              <a:ext uri="{FF2B5EF4-FFF2-40B4-BE49-F238E27FC236}">
                <a16:creationId xmlns:a16="http://schemas.microsoft.com/office/drawing/2014/main" id="{DD0A0FD4-8EA2-C447-BDA0-EF8EB12A5156}"/>
              </a:ext>
            </a:extLst>
          </p:cNvPr>
          <p:cNvPicPr>
            <a:picLocks noChangeAspect="1"/>
          </p:cNvPicPr>
          <p:nvPr/>
        </p:nvPicPr>
        <p:blipFill>
          <a:blip r:embed="rId3"/>
          <a:stretch>
            <a:fillRect/>
          </a:stretch>
        </p:blipFill>
        <p:spPr>
          <a:xfrm>
            <a:off x="3207544" y="1463475"/>
            <a:ext cx="6019800" cy="3623800"/>
          </a:xfrm>
          <a:prstGeom prst="rect">
            <a:avLst/>
          </a:prstGeom>
        </p:spPr>
      </p:pic>
    </p:spTree>
    <p:extLst>
      <p:ext uri="{BB962C8B-B14F-4D97-AF65-F5344CB8AC3E}">
        <p14:creationId xmlns:p14="http://schemas.microsoft.com/office/powerpoint/2010/main" val="251113109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326D8F7-A0B4-774C-845A-7A9C724D1852}"/>
              </a:ext>
            </a:extLst>
          </p:cNvPr>
          <p:cNvSpPr>
            <a:spLocks noGrp="1"/>
          </p:cNvSpPr>
          <p:nvPr>
            <p:ph type="body" sz="quarter" idx="10"/>
          </p:nvPr>
        </p:nvSpPr>
        <p:spPr>
          <a:xfrm>
            <a:off x="366168" y="1212852"/>
            <a:ext cx="11702553" cy="2917722"/>
          </a:xfrm>
        </p:spPr>
        <p:txBody>
          <a:bodyPr/>
          <a:lstStyle/>
          <a:p>
            <a:r>
              <a:rPr lang="en-US" altLang="zh-CN" sz="2400" dirty="0">
                <a:latin typeface="+mn-lt"/>
              </a:rPr>
              <a:t>NSDI’19 Review: Evaluation setup (in Section 6) is weird. Running a load balancer, web service, and key-value store </a:t>
            </a:r>
            <a:r>
              <a:rPr lang="en-US" altLang="zh-CN" sz="2400" dirty="0">
                <a:solidFill>
                  <a:srgbClr val="FF0000"/>
                </a:solidFill>
                <a:latin typeface="+mn-lt"/>
              </a:rPr>
              <a:t>on the same machine </a:t>
            </a:r>
            <a:r>
              <a:rPr lang="en-US" altLang="zh-CN" sz="2400" dirty="0">
                <a:latin typeface="+mn-lt"/>
              </a:rPr>
              <a:t>is pretty unconvincing. This seems to </a:t>
            </a:r>
            <a:r>
              <a:rPr lang="en-US" altLang="zh-CN" sz="2400" dirty="0">
                <a:solidFill>
                  <a:srgbClr val="FF0000"/>
                </a:solidFill>
                <a:latin typeface="+mn-lt"/>
              </a:rPr>
              <a:t>emphasize the performance of your intra-host communication</a:t>
            </a:r>
            <a:r>
              <a:rPr lang="en-US" altLang="zh-CN" sz="2400" dirty="0">
                <a:latin typeface="+mn-lt"/>
              </a:rPr>
              <a:t>, but I don’t think people would provision the services on a single machine.</a:t>
            </a:r>
          </a:p>
          <a:p>
            <a:r>
              <a:rPr kumimoji="1" lang="en-US" altLang="zh-CN" sz="2400" dirty="0">
                <a:latin typeface="+mn-lt"/>
              </a:rPr>
              <a:t>OSDI’18 Review: </a:t>
            </a:r>
            <a:r>
              <a:rPr kumimoji="1" lang="en-US" altLang="zh-CN" sz="2400" dirty="0">
                <a:solidFill>
                  <a:srgbClr val="FF0000"/>
                </a:solidFill>
                <a:latin typeface="+mn-lt"/>
              </a:rPr>
              <a:t>What is the experimental setup </a:t>
            </a:r>
            <a:r>
              <a:rPr kumimoji="1" lang="en-US" altLang="zh-CN" sz="2400" dirty="0">
                <a:latin typeface="+mn-lt"/>
              </a:rPr>
              <a:t>for the applications in 6.2? What are the load balancer, the web service, and the KV store? Are they located on the same or different machines? If they are on different machines are they communicating using TCP or RDMA?</a:t>
            </a:r>
            <a:endParaRPr lang="en-US" altLang="zh-CN" sz="2400" dirty="0">
              <a:latin typeface="+mn-lt"/>
            </a:endParaRPr>
          </a:p>
        </p:txBody>
      </p:sp>
      <p:sp>
        <p:nvSpPr>
          <p:cNvPr id="3" name="标题 2">
            <a:extLst>
              <a:ext uri="{FF2B5EF4-FFF2-40B4-BE49-F238E27FC236}">
                <a16:creationId xmlns:a16="http://schemas.microsoft.com/office/drawing/2014/main" id="{DA3E17F3-234B-4249-ACFF-840E9CCAF026}"/>
              </a:ext>
            </a:extLst>
          </p:cNvPr>
          <p:cNvSpPr>
            <a:spLocks noGrp="1"/>
          </p:cNvSpPr>
          <p:nvPr>
            <p:ph type="title"/>
          </p:nvPr>
        </p:nvSpPr>
        <p:spPr/>
        <p:txBody>
          <a:bodyPr/>
          <a:lstStyle/>
          <a:p>
            <a:r>
              <a:rPr kumimoji="1" lang="en-US" altLang="zh-CN" dirty="0"/>
              <a:t>Takeaways: evaluate with practical applications</a:t>
            </a:r>
            <a:endParaRPr kumimoji="1" lang="zh-CN" altLang="en-US" dirty="0"/>
          </a:p>
        </p:txBody>
      </p:sp>
    </p:spTree>
    <p:extLst>
      <p:ext uri="{BB962C8B-B14F-4D97-AF65-F5344CB8AC3E}">
        <p14:creationId xmlns:p14="http://schemas.microsoft.com/office/powerpoint/2010/main" val="152123394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642812E-7996-8E46-859A-C0A69C44C93F}"/>
              </a:ext>
            </a:extLst>
          </p:cNvPr>
          <p:cNvSpPr>
            <a:spLocks noGrp="1"/>
          </p:cNvSpPr>
          <p:nvPr>
            <p:ph type="body" sz="quarter" idx="10"/>
          </p:nvPr>
        </p:nvSpPr>
        <p:spPr>
          <a:xfrm>
            <a:off x="366166" y="1212855"/>
            <a:ext cx="11702551" cy="5182957"/>
          </a:xfrm>
        </p:spPr>
        <p:txBody>
          <a:bodyPr/>
          <a:lstStyle/>
          <a:p>
            <a:r>
              <a:rPr lang="en" altLang="zh-CN" sz="2800" dirty="0">
                <a:solidFill>
                  <a:schemeClr val="tx1"/>
                </a:solidFill>
              </a:rPr>
              <a:t>Contributions of this work:</a:t>
            </a:r>
          </a:p>
          <a:p>
            <a:pPr marL="457189" indent="-457189">
              <a:buFont typeface="Arial" panose="020B0604020202020204" pitchFamily="34" charset="0"/>
              <a:buChar char="•"/>
            </a:pPr>
            <a:r>
              <a:rPr lang="en" altLang="zh-CN" sz="2800" dirty="0">
                <a:solidFill>
                  <a:schemeClr val="tx1"/>
                </a:solidFill>
              </a:rPr>
              <a:t>An analysis of performance overheads in Linux socket. </a:t>
            </a:r>
          </a:p>
          <a:p>
            <a:pPr marL="457189" indent="-457189">
              <a:buFont typeface="Arial" panose="020B0604020202020204" pitchFamily="34" charset="0"/>
              <a:buChar char="•"/>
            </a:pPr>
            <a:r>
              <a:rPr lang="en" altLang="zh-CN" sz="2800" dirty="0">
                <a:solidFill>
                  <a:schemeClr val="tx1"/>
                </a:solidFill>
              </a:rPr>
              <a:t>Design and implementation of </a:t>
            </a:r>
            <a:r>
              <a:rPr lang="en" altLang="zh-CN" sz="2800" dirty="0" err="1">
                <a:solidFill>
                  <a:schemeClr val="tx1"/>
                </a:solidFill>
              </a:rPr>
              <a:t>SocksDirect</a:t>
            </a:r>
            <a:r>
              <a:rPr lang="en" altLang="zh-CN" sz="2800" dirty="0">
                <a:solidFill>
                  <a:schemeClr val="tx1"/>
                </a:solidFill>
              </a:rPr>
              <a:t>, a high performance user space socket system that is compatible with Linux and preserves isolation among applications.</a:t>
            </a:r>
          </a:p>
          <a:p>
            <a:pPr marL="457189" indent="-457189">
              <a:buFont typeface="Arial" panose="020B0604020202020204" pitchFamily="34" charset="0"/>
              <a:buChar char="•"/>
            </a:pPr>
            <a:r>
              <a:rPr lang="en" altLang="zh-CN" sz="2800" dirty="0">
                <a:solidFill>
                  <a:schemeClr val="tx1"/>
                </a:solidFill>
              </a:rPr>
              <a:t>Techniques to support fork, token-based connection sharing, allocation-free ring buffer and zero copy that may be useful in many scenarios other than sockets. </a:t>
            </a:r>
          </a:p>
          <a:p>
            <a:pPr marL="457189" indent="-457189">
              <a:buFont typeface="Arial" panose="020B0604020202020204" pitchFamily="34" charset="0"/>
              <a:buChar char="•"/>
            </a:pPr>
            <a:r>
              <a:rPr lang="en" altLang="zh-CN" sz="2800" dirty="0">
                <a:solidFill>
                  <a:schemeClr val="tx1"/>
                </a:solidFill>
              </a:rPr>
              <a:t>Evaluations show that </a:t>
            </a:r>
            <a:r>
              <a:rPr lang="en" altLang="zh-CN" sz="2800" dirty="0" err="1">
                <a:solidFill>
                  <a:schemeClr val="tx1"/>
                </a:solidFill>
              </a:rPr>
              <a:t>SocksDirect</a:t>
            </a:r>
            <a:r>
              <a:rPr lang="en" altLang="zh-CN" sz="2800" dirty="0">
                <a:solidFill>
                  <a:schemeClr val="tx1"/>
                </a:solidFill>
              </a:rPr>
              <a:t> can achieve performance that is comparable with RDMA and SHM queue, and significantly speedup existing applications.</a:t>
            </a:r>
          </a:p>
        </p:txBody>
      </p:sp>
      <p:sp>
        <p:nvSpPr>
          <p:cNvPr id="3" name="标题 2">
            <a:extLst>
              <a:ext uri="{FF2B5EF4-FFF2-40B4-BE49-F238E27FC236}">
                <a16:creationId xmlns:a16="http://schemas.microsoft.com/office/drawing/2014/main" id="{777D3196-71E6-7041-8E4F-83824AFB332B}"/>
              </a:ext>
            </a:extLst>
          </p:cNvPr>
          <p:cNvSpPr>
            <a:spLocks noGrp="1"/>
          </p:cNvSpPr>
          <p:nvPr>
            <p:ph type="title"/>
          </p:nvPr>
        </p:nvSpPr>
        <p:spPr/>
        <p:txBody>
          <a:bodyPr/>
          <a:lstStyle/>
          <a:p>
            <a:r>
              <a:rPr kumimoji="1" lang="en-US" altLang="zh-CN" dirty="0"/>
              <a:t>Conclusion</a:t>
            </a:r>
            <a:endParaRPr kumimoji="1" lang="zh-CN" altLang="en-US" dirty="0"/>
          </a:p>
        </p:txBody>
      </p:sp>
    </p:spTree>
    <p:extLst>
      <p:ext uri="{BB962C8B-B14F-4D97-AF65-F5344CB8AC3E}">
        <p14:creationId xmlns:p14="http://schemas.microsoft.com/office/powerpoint/2010/main" val="72772107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9971658-FA00-7441-8A19-14A257AEA6D2}"/>
              </a:ext>
            </a:extLst>
          </p:cNvPr>
          <p:cNvSpPr>
            <a:spLocks noGrp="1"/>
          </p:cNvSpPr>
          <p:nvPr>
            <p:ph type="body" sz="quarter" idx="10"/>
          </p:nvPr>
        </p:nvSpPr>
        <p:spPr>
          <a:xfrm>
            <a:off x="366168" y="1212851"/>
            <a:ext cx="11702553" cy="3717941"/>
          </a:xfrm>
        </p:spPr>
        <p:txBody>
          <a:bodyPr/>
          <a:lstStyle/>
          <a:p>
            <a:pPr marL="514350" indent="-514350">
              <a:buAutoNum type="arabicPeriod"/>
            </a:pPr>
            <a:r>
              <a:rPr kumimoji="1" lang="en-US" altLang="zh-CN" sz="2800" dirty="0">
                <a:solidFill>
                  <a:schemeClr val="tx1"/>
                </a:solidFill>
              </a:rPr>
              <a:t>Rejections are common.</a:t>
            </a:r>
          </a:p>
          <a:p>
            <a:pPr marL="514350" indent="-514350">
              <a:buAutoNum type="arabicPeriod"/>
            </a:pPr>
            <a:r>
              <a:rPr kumimoji="1" lang="en-US" altLang="zh-CN" sz="2800" dirty="0">
                <a:solidFill>
                  <a:schemeClr val="tx1"/>
                </a:solidFill>
              </a:rPr>
              <a:t>Rejections are constructive.</a:t>
            </a:r>
          </a:p>
          <a:p>
            <a:pPr marL="514350" indent="-514350">
              <a:buAutoNum type="arabicPeriod"/>
            </a:pPr>
            <a:r>
              <a:rPr kumimoji="1" lang="en-US" altLang="zh-CN" sz="2800" dirty="0">
                <a:solidFill>
                  <a:schemeClr val="tx1"/>
                </a:solidFill>
              </a:rPr>
              <a:t>Published papers are not perfect.</a:t>
            </a:r>
          </a:p>
          <a:p>
            <a:pPr marL="514350" indent="-514350">
              <a:buFont typeface="Arial" pitchFamily="34" charset="0"/>
              <a:buAutoNum type="arabicPeriod"/>
            </a:pPr>
            <a:r>
              <a:rPr kumimoji="1" lang="en-US" altLang="zh-CN" sz="2800" dirty="0">
                <a:solidFill>
                  <a:schemeClr val="tx1"/>
                </a:solidFill>
              </a:rPr>
              <a:t>Talk with experts both inside and outside your institution.</a:t>
            </a:r>
          </a:p>
          <a:p>
            <a:pPr marL="514350" indent="-514350">
              <a:buFont typeface="Arial" pitchFamily="34" charset="0"/>
              <a:buAutoNum type="arabicPeriod"/>
            </a:pPr>
            <a:r>
              <a:rPr kumimoji="1" lang="en-US" altLang="zh-CN" sz="2800" dirty="0">
                <a:solidFill>
                  <a:schemeClr val="tx1"/>
                </a:solidFill>
              </a:rPr>
              <a:t>There is no new thing under the sun. The solution to your (sub-)problem may be already in a paper twenty years ago, or in a paper of another field.</a:t>
            </a:r>
          </a:p>
          <a:p>
            <a:pPr marL="514350" indent="-514350">
              <a:buFont typeface="Arial" pitchFamily="34" charset="0"/>
              <a:buAutoNum type="arabicPeriod"/>
            </a:pPr>
            <a:r>
              <a:rPr kumimoji="1" lang="en-US" altLang="zh-CN" sz="2800" dirty="0">
                <a:solidFill>
                  <a:schemeClr val="tx1"/>
                </a:solidFill>
              </a:rPr>
              <a:t>Think why many old, failed techniques are reinvented 30 years later and become successful.</a:t>
            </a:r>
          </a:p>
        </p:txBody>
      </p:sp>
      <p:sp>
        <p:nvSpPr>
          <p:cNvPr id="3" name="标题 2">
            <a:extLst>
              <a:ext uri="{FF2B5EF4-FFF2-40B4-BE49-F238E27FC236}">
                <a16:creationId xmlns:a16="http://schemas.microsoft.com/office/drawing/2014/main" id="{8EA1DA3C-FDA5-654B-A64C-88BEB9748A9C}"/>
              </a:ext>
            </a:extLst>
          </p:cNvPr>
          <p:cNvSpPr>
            <a:spLocks noGrp="1"/>
          </p:cNvSpPr>
          <p:nvPr>
            <p:ph type="title"/>
          </p:nvPr>
        </p:nvSpPr>
        <p:spPr/>
        <p:txBody>
          <a:bodyPr/>
          <a:lstStyle/>
          <a:p>
            <a:r>
              <a:rPr kumimoji="1" lang="en-US" altLang="zh-CN" dirty="0"/>
              <a:t>Closing Thoughts</a:t>
            </a:r>
            <a:endParaRPr kumimoji="1" lang="zh-CN" altLang="en-US" dirty="0"/>
          </a:p>
        </p:txBody>
      </p:sp>
    </p:spTree>
    <p:extLst>
      <p:ext uri="{BB962C8B-B14F-4D97-AF65-F5344CB8AC3E}">
        <p14:creationId xmlns:p14="http://schemas.microsoft.com/office/powerpoint/2010/main" val="34467691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120C9E4-9B58-AB4A-B04B-83F3B9126158}"/>
              </a:ext>
            </a:extLst>
          </p:cNvPr>
          <p:cNvSpPr>
            <a:spLocks noGrp="1"/>
          </p:cNvSpPr>
          <p:nvPr>
            <p:ph type="title"/>
          </p:nvPr>
        </p:nvSpPr>
        <p:spPr/>
        <p:txBody>
          <a:bodyPr/>
          <a:lstStyle/>
          <a:p>
            <a:r>
              <a:rPr kumimoji="1" lang="en-US" altLang="zh-CN" dirty="0"/>
              <a:t>Timeline of the </a:t>
            </a:r>
            <a:r>
              <a:rPr kumimoji="1" lang="en-US" altLang="zh-CN" dirty="0" err="1"/>
              <a:t>SocksDirect</a:t>
            </a:r>
            <a:r>
              <a:rPr kumimoji="1" lang="en-US" altLang="zh-CN" dirty="0"/>
              <a:t> Project</a:t>
            </a:r>
            <a:endParaRPr kumimoji="1" lang="zh-CN" altLang="en-US" dirty="0"/>
          </a:p>
        </p:txBody>
      </p:sp>
      <p:graphicFrame>
        <p:nvGraphicFramePr>
          <p:cNvPr id="7" name="表格 6">
            <a:extLst>
              <a:ext uri="{FF2B5EF4-FFF2-40B4-BE49-F238E27FC236}">
                <a16:creationId xmlns:a16="http://schemas.microsoft.com/office/drawing/2014/main" id="{F177F26E-78D4-A344-A2FB-7B765C5822AB}"/>
              </a:ext>
            </a:extLst>
          </p:cNvPr>
          <p:cNvGraphicFramePr>
            <a:graphicFrameLocks noGrp="1"/>
          </p:cNvGraphicFramePr>
          <p:nvPr>
            <p:extLst>
              <p:ext uri="{D42A27DB-BD31-4B8C-83A1-F6EECF244321}">
                <p14:modId xmlns:p14="http://schemas.microsoft.com/office/powerpoint/2010/main" val="1247863054"/>
              </p:ext>
            </p:extLst>
          </p:nvPr>
        </p:nvGraphicFramePr>
        <p:xfrm>
          <a:off x="366166" y="1212855"/>
          <a:ext cx="10956678" cy="5303520"/>
        </p:xfrm>
        <a:graphic>
          <a:graphicData uri="http://schemas.openxmlformats.org/drawingml/2006/table">
            <a:tbl>
              <a:tblPr firstRow="1" bandRow="1">
                <a:tableStyleId>{2D5ABB26-0587-4C30-8999-92F81FD0307C}</a:tableStyleId>
              </a:tblPr>
              <a:tblGrid>
                <a:gridCol w="1507878">
                  <a:extLst>
                    <a:ext uri="{9D8B030D-6E8A-4147-A177-3AD203B41FA5}">
                      <a16:colId xmlns:a16="http://schemas.microsoft.com/office/drawing/2014/main" val="464583006"/>
                    </a:ext>
                  </a:extLst>
                </a:gridCol>
                <a:gridCol w="9448800">
                  <a:extLst>
                    <a:ext uri="{9D8B030D-6E8A-4147-A177-3AD203B41FA5}">
                      <a16:colId xmlns:a16="http://schemas.microsoft.com/office/drawing/2014/main" val="4217588390"/>
                    </a:ext>
                  </a:extLst>
                </a:gridCol>
              </a:tblGrid>
              <a:tr h="370840">
                <a:tc>
                  <a:txBody>
                    <a:bodyPr/>
                    <a:lstStyle/>
                    <a:p>
                      <a:r>
                        <a:rPr lang="en-US" altLang="zh-CN" sz="2400" dirty="0"/>
                        <a:t>2017/04</a:t>
                      </a:r>
                      <a:endParaRPr lang="zh-CN" altLang="en-US" sz="2400" dirty="0"/>
                    </a:p>
                  </a:txBody>
                  <a:tcPr/>
                </a:tc>
                <a:tc>
                  <a:txBody>
                    <a:bodyPr/>
                    <a:lstStyle/>
                    <a:p>
                      <a:r>
                        <a:rPr lang="en-US" altLang="zh-CN" sz="2400" dirty="0"/>
                        <a:t>Start research on high-performance socket, IPC and container networking.</a:t>
                      </a:r>
                      <a:endParaRPr lang="zh-CN" altLang="en-US" sz="2400" dirty="0"/>
                    </a:p>
                  </a:txBody>
                  <a:tcPr/>
                </a:tc>
                <a:extLst>
                  <a:ext uri="{0D108BD9-81ED-4DB2-BD59-A6C34878D82A}">
                    <a16:rowId xmlns:a16="http://schemas.microsoft.com/office/drawing/2014/main" val="3585687438"/>
                  </a:ext>
                </a:extLst>
              </a:tr>
              <a:tr h="370840">
                <a:tc>
                  <a:txBody>
                    <a:bodyPr/>
                    <a:lstStyle/>
                    <a:p>
                      <a:r>
                        <a:rPr lang="en-US" altLang="zh-CN" sz="2400" dirty="0"/>
                        <a:t>2017/07</a:t>
                      </a:r>
                      <a:endParaRPr lang="zh-CN" altLang="en-US" sz="2400" dirty="0"/>
                    </a:p>
                  </a:txBody>
                  <a:tcPr/>
                </a:tc>
                <a:tc>
                  <a:txBody>
                    <a:bodyPr/>
                    <a:lstStyle/>
                    <a:p>
                      <a:r>
                        <a:rPr lang="en-US" altLang="zh-CN" sz="2400" dirty="0"/>
                        <a:t>IPC-Direct: Fast and Compatible Container Networking won the most impactful award and global 1</a:t>
                      </a:r>
                      <a:r>
                        <a:rPr lang="en-US" altLang="zh-CN" sz="2400" baseline="30000" dirty="0"/>
                        <a:t>st</a:t>
                      </a:r>
                      <a:r>
                        <a:rPr lang="en-US" altLang="zh-CN" sz="2400" dirty="0"/>
                        <a:t> place in Cloud &amp; Enterprise category in Microsoft Hackathon 2017.</a:t>
                      </a:r>
                      <a:endParaRPr lang="zh-CN" altLang="en-US" sz="2400" dirty="0"/>
                    </a:p>
                  </a:txBody>
                  <a:tcPr/>
                </a:tc>
                <a:extLst>
                  <a:ext uri="{0D108BD9-81ED-4DB2-BD59-A6C34878D82A}">
                    <a16:rowId xmlns:a16="http://schemas.microsoft.com/office/drawing/2014/main" val="69039143"/>
                  </a:ext>
                </a:extLst>
              </a:tr>
              <a:tr h="370840">
                <a:tc>
                  <a:txBody>
                    <a:bodyPr/>
                    <a:lstStyle/>
                    <a:p>
                      <a:r>
                        <a:rPr lang="en-US" altLang="zh-CN" sz="2400" dirty="0"/>
                        <a:t>2017/08</a:t>
                      </a:r>
                      <a:endParaRPr lang="zh-CN" altLang="en-US" sz="2400" dirty="0"/>
                    </a:p>
                  </a:txBody>
                  <a:tcPr/>
                </a:tc>
                <a:tc>
                  <a:txBody>
                    <a:bodyPr/>
                    <a:lstStyle/>
                    <a:p>
                      <a:r>
                        <a:rPr lang="en-US" altLang="zh-CN" sz="2400" dirty="0"/>
                        <a:t>Submitted a poster to SOSP’17 Student Research Competition, admitted in final presentation rounds.</a:t>
                      </a:r>
                      <a:endParaRPr lang="zh-CN" altLang="en-US" sz="2400" dirty="0"/>
                    </a:p>
                  </a:txBody>
                  <a:tcPr/>
                </a:tc>
                <a:extLst>
                  <a:ext uri="{0D108BD9-81ED-4DB2-BD59-A6C34878D82A}">
                    <a16:rowId xmlns:a16="http://schemas.microsoft.com/office/drawing/2014/main" val="4049557678"/>
                  </a:ext>
                </a:extLst>
              </a:tr>
              <a:tr h="370840">
                <a:tc>
                  <a:txBody>
                    <a:bodyPr/>
                    <a:lstStyle/>
                    <a:p>
                      <a:r>
                        <a:rPr lang="en-US" altLang="zh-CN" sz="2400" dirty="0"/>
                        <a:t>2018/04</a:t>
                      </a:r>
                      <a:endParaRPr lang="zh-CN" altLang="en-US" sz="2400" dirty="0"/>
                    </a:p>
                  </a:txBody>
                  <a:tcPr/>
                </a:tc>
                <a:tc>
                  <a:txBody>
                    <a:bodyPr/>
                    <a:lstStyle/>
                    <a:p>
                      <a:r>
                        <a:rPr lang="en-US" altLang="zh-CN" sz="2400" dirty="0"/>
                        <a:t>First submission to OSDI’18 but rejected in first-round review. Major reasons: difference from related work; presentation is not clear.</a:t>
                      </a:r>
                      <a:endParaRPr lang="zh-CN" altLang="en-US" sz="2400" dirty="0"/>
                    </a:p>
                  </a:txBody>
                  <a:tcPr/>
                </a:tc>
                <a:extLst>
                  <a:ext uri="{0D108BD9-81ED-4DB2-BD59-A6C34878D82A}">
                    <a16:rowId xmlns:a16="http://schemas.microsoft.com/office/drawing/2014/main" val="592321794"/>
                  </a:ext>
                </a:extLst>
              </a:tr>
              <a:tr h="370840">
                <a:tc>
                  <a:txBody>
                    <a:bodyPr/>
                    <a:lstStyle/>
                    <a:p>
                      <a:r>
                        <a:rPr lang="en-US" altLang="zh-CN" sz="2400" dirty="0"/>
                        <a:t>2018/09</a:t>
                      </a:r>
                      <a:endParaRPr lang="zh-CN" altLang="en-US" sz="2400" dirty="0"/>
                    </a:p>
                  </a:txBody>
                  <a:tcPr/>
                </a:tc>
                <a:tc>
                  <a:txBody>
                    <a:bodyPr/>
                    <a:lstStyle/>
                    <a:p>
                      <a:r>
                        <a:rPr lang="en-US" altLang="zh-CN" sz="2400" dirty="0"/>
                        <a:t>Second submission to NSDI’19 but rejected in first-round review. Major reasons: design is too complicated; evaluation not solid.</a:t>
                      </a:r>
                      <a:endParaRPr lang="zh-CN" altLang="en-US" sz="2400" dirty="0"/>
                    </a:p>
                  </a:txBody>
                  <a:tcPr/>
                </a:tc>
                <a:extLst>
                  <a:ext uri="{0D108BD9-81ED-4DB2-BD59-A6C34878D82A}">
                    <a16:rowId xmlns:a16="http://schemas.microsoft.com/office/drawing/2014/main" val="1299182683"/>
                  </a:ext>
                </a:extLst>
              </a:tr>
              <a:tr h="370840">
                <a:tc>
                  <a:txBody>
                    <a:bodyPr/>
                    <a:lstStyle/>
                    <a:p>
                      <a:r>
                        <a:rPr lang="en-US" altLang="zh-CN" sz="2400" dirty="0"/>
                        <a:t>2019/01</a:t>
                      </a:r>
                      <a:endParaRPr lang="zh-CN" altLang="en-US" sz="2400" dirty="0"/>
                    </a:p>
                  </a:txBody>
                  <a:tcPr/>
                </a:tc>
                <a:tc>
                  <a:txBody>
                    <a:bodyPr/>
                    <a:lstStyle/>
                    <a:p>
                      <a:r>
                        <a:rPr lang="en-US" altLang="zh-CN" sz="2400" dirty="0"/>
                        <a:t>Third submission to SIGCOMM’19 and accepted. Improve discussion on related work; remove unnecessary goals and simplify design; make the prototype work on real applications.</a:t>
                      </a:r>
                      <a:endParaRPr lang="zh-CN" altLang="en-US" sz="2400" dirty="0"/>
                    </a:p>
                  </a:txBody>
                  <a:tcPr/>
                </a:tc>
                <a:extLst>
                  <a:ext uri="{0D108BD9-81ED-4DB2-BD59-A6C34878D82A}">
                    <a16:rowId xmlns:a16="http://schemas.microsoft.com/office/drawing/2014/main" val="2374398550"/>
                  </a:ext>
                </a:extLst>
              </a:tr>
            </a:tbl>
          </a:graphicData>
        </a:graphic>
      </p:graphicFrame>
    </p:spTree>
    <p:extLst>
      <p:ext uri="{BB962C8B-B14F-4D97-AF65-F5344CB8AC3E}">
        <p14:creationId xmlns:p14="http://schemas.microsoft.com/office/powerpoint/2010/main" val="114157006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844" y="1287462"/>
            <a:ext cx="10363200" cy="2751698"/>
          </a:xfrm>
        </p:spPr>
        <p:txBody>
          <a:bodyPr/>
          <a:lstStyle/>
          <a:p>
            <a:r>
              <a:rPr lang="en-US" sz="4000" dirty="0"/>
              <a:t>Thank you!</a:t>
            </a:r>
            <a:br>
              <a:rPr lang="en-US" sz="4000" dirty="0"/>
            </a:br>
            <a:br>
              <a:rPr lang="en-US" sz="4000" dirty="0"/>
            </a:br>
            <a:r>
              <a:rPr lang="en-US" sz="4000" dirty="0"/>
              <a:t>Wish your papers get accepted by the next major conference.</a:t>
            </a:r>
            <a:br>
              <a:rPr lang="en-US" sz="4000" dirty="0"/>
            </a:br>
            <a:br>
              <a:rPr lang="en-US" sz="4000" dirty="0"/>
            </a:br>
            <a:r>
              <a:rPr lang="en-US" sz="4000" dirty="0"/>
              <a:t>Ad: Welcome to Parallel and Distributed Software Lab, Central Software Institute, Huawei 2012 Labs.</a:t>
            </a:r>
            <a:endParaRPr lang="en-US" sz="2400" dirty="0"/>
          </a:p>
        </p:txBody>
      </p:sp>
    </p:spTree>
    <p:extLst>
      <p:ext uri="{BB962C8B-B14F-4D97-AF65-F5344CB8AC3E}">
        <p14:creationId xmlns:p14="http://schemas.microsoft.com/office/powerpoint/2010/main" val="4178945695"/>
      </p:ext>
    </p:extLst>
  </p:cSld>
  <p:clrMapOvr>
    <a:masterClrMapping/>
  </p:clrMapOvr>
  <mc:AlternateContent xmlns:mc="http://schemas.openxmlformats.org/markup-compatibility/2006" xmlns:p14="http://schemas.microsoft.com/office/powerpoint/2010/main">
    <mc:Choice Requires="p14">
      <p:transition spd="slow" advTm="5702">
        <p14:reveal/>
      </p:transition>
    </mc:Choice>
    <mc:Fallback xmlns="">
      <p:transition spd="slow" advTm="570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3E78CF7-8BF7-7448-A496-11DC35F652AC}"/>
              </a:ext>
            </a:extLst>
          </p:cNvPr>
          <p:cNvSpPr>
            <a:spLocks noGrp="1"/>
          </p:cNvSpPr>
          <p:nvPr>
            <p:ph type="title"/>
          </p:nvPr>
        </p:nvSpPr>
        <p:spPr/>
        <p:txBody>
          <a:bodyPr/>
          <a:lstStyle/>
          <a:p>
            <a:r>
              <a:rPr kumimoji="1" lang="en-US" altLang="zh-CN" dirty="0"/>
              <a:t>High Performance Socket Systems</a:t>
            </a:r>
            <a:endParaRPr kumimoji="1" lang="zh-CN" altLang="en-US" dirty="0"/>
          </a:p>
        </p:txBody>
      </p:sp>
      <p:sp>
        <p:nvSpPr>
          <p:cNvPr id="4" name="Rectangle 23">
            <a:extLst>
              <a:ext uri="{FF2B5EF4-FFF2-40B4-BE49-F238E27FC236}">
                <a16:creationId xmlns:a16="http://schemas.microsoft.com/office/drawing/2014/main" id="{5B0DD671-00D8-D341-BE24-DF9D49A293F9}"/>
              </a:ext>
            </a:extLst>
          </p:cNvPr>
          <p:cNvSpPr/>
          <p:nvPr/>
        </p:nvSpPr>
        <p:spPr>
          <a:xfrm>
            <a:off x="585495" y="4541479"/>
            <a:ext cx="1678876" cy="1735860"/>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6" name="Rectangle 21">
            <a:extLst>
              <a:ext uri="{FF2B5EF4-FFF2-40B4-BE49-F238E27FC236}">
                <a16:creationId xmlns:a16="http://schemas.microsoft.com/office/drawing/2014/main" id="{E52258F5-0BD8-2E43-BA08-DAEEA10B4253}"/>
              </a:ext>
            </a:extLst>
          </p:cNvPr>
          <p:cNvSpPr/>
          <p:nvPr/>
        </p:nvSpPr>
        <p:spPr>
          <a:xfrm>
            <a:off x="578644" y="1917924"/>
            <a:ext cx="3424870" cy="2161692"/>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7" name="Rectangle 88">
            <a:extLst>
              <a:ext uri="{FF2B5EF4-FFF2-40B4-BE49-F238E27FC236}">
                <a16:creationId xmlns:a16="http://schemas.microsoft.com/office/drawing/2014/main" id="{0B1C5FAF-E070-0449-BCC6-D67B13DA81D1}"/>
              </a:ext>
            </a:extLst>
          </p:cNvPr>
          <p:cNvSpPr/>
          <p:nvPr/>
        </p:nvSpPr>
        <p:spPr>
          <a:xfrm>
            <a:off x="809935" y="2045962"/>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9" name="Rectangle 88">
            <a:extLst>
              <a:ext uri="{FF2B5EF4-FFF2-40B4-BE49-F238E27FC236}">
                <a16:creationId xmlns:a16="http://schemas.microsoft.com/office/drawing/2014/main" id="{13BE6E0F-7686-414C-8698-3BADFB5CFF44}"/>
              </a:ext>
            </a:extLst>
          </p:cNvPr>
          <p:cNvSpPr/>
          <p:nvPr/>
        </p:nvSpPr>
        <p:spPr>
          <a:xfrm>
            <a:off x="2562298" y="2049063"/>
            <a:ext cx="1226016"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1" name="Rectangle 88">
            <a:extLst>
              <a:ext uri="{FF2B5EF4-FFF2-40B4-BE49-F238E27FC236}">
                <a16:creationId xmlns:a16="http://schemas.microsoft.com/office/drawing/2014/main" id="{583D687C-7C6D-D94F-9B54-ADBF6641D5D7}"/>
              </a:ext>
            </a:extLst>
          </p:cNvPr>
          <p:cNvSpPr/>
          <p:nvPr/>
        </p:nvSpPr>
        <p:spPr>
          <a:xfrm>
            <a:off x="802399" y="5608533"/>
            <a:ext cx="1238933"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6" name="Rectangle 89">
            <a:extLst>
              <a:ext uri="{FF2B5EF4-FFF2-40B4-BE49-F238E27FC236}">
                <a16:creationId xmlns:a16="http://schemas.microsoft.com/office/drawing/2014/main" id="{A2026061-5A45-AF4A-A77F-DB8420A6CB53}"/>
              </a:ext>
            </a:extLst>
          </p:cNvPr>
          <p:cNvSpPr/>
          <p:nvPr/>
        </p:nvSpPr>
        <p:spPr>
          <a:xfrm>
            <a:off x="808635" y="2455633"/>
            <a:ext cx="2979679" cy="435108"/>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Kernel VFS</a:t>
            </a:r>
          </a:p>
        </p:txBody>
      </p:sp>
      <p:sp>
        <p:nvSpPr>
          <p:cNvPr id="17" name="TextBox 24">
            <a:extLst>
              <a:ext uri="{FF2B5EF4-FFF2-40B4-BE49-F238E27FC236}">
                <a16:creationId xmlns:a16="http://schemas.microsoft.com/office/drawing/2014/main" id="{18640E7E-1FC3-114D-80F4-CC925D85C5D5}"/>
              </a:ext>
            </a:extLst>
          </p:cNvPr>
          <p:cNvSpPr txBox="1"/>
          <p:nvPr/>
        </p:nvSpPr>
        <p:spPr>
          <a:xfrm>
            <a:off x="3428632" y="4101421"/>
            <a:ext cx="719364" cy="338554"/>
          </a:xfrm>
          <a:prstGeom prst="rect">
            <a:avLst/>
          </a:prstGeom>
          <a:noFill/>
        </p:spPr>
        <p:txBody>
          <a:bodyPr wrap="none" rtlCol="0">
            <a:spAutoFit/>
          </a:bodyPr>
          <a:lstStyle/>
          <a:p>
            <a:r>
              <a:rPr lang="en-US" sz="1600" dirty="0"/>
              <a:t>Host 1</a:t>
            </a:r>
          </a:p>
        </p:txBody>
      </p:sp>
      <p:sp>
        <p:nvSpPr>
          <p:cNvPr id="18" name="TextBox 25">
            <a:extLst>
              <a:ext uri="{FF2B5EF4-FFF2-40B4-BE49-F238E27FC236}">
                <a16:creationId xmlns:a16="http://schemas.microsoft.com/office/drawing/2014/main" id="{11589E9B-1F09-C747-9407-D8111CC723DE}"/>
              </a:ext>
            </a:extLst>
          </p:cNvPr>
          <p:cNvSpPr txBox="1"/>
          <p:nvPr/>
        </p:nvSpPr>
        <p:spPr>
          <a:xfrm>
            <a:off x="2213786" y="4529622"/>
            <a:ext cx="719364" cy="338554"/>
          </a:xfrm>
          <a:prstGeom prst="rect">
            <a:avLst/>
          </a:prstGeom>
          <a:noFill/>
        </p:spPr>
        <p:txBody>
          <a:bodyPr wrap="none" rtlCol="0">
            <a:spAutoFit/>
          </a:bodyPr>
          <a:lstStyle/>
          <a:p>
            <a:r>
              <a:rPr lang="en-US" sz="1600" dirty="0"/>
              <a:t>Host 2</a:t>
            </a:r>
          </a:p>
        </p:txBody>
      </p:sp>
      <p:cxnSp>
        <p:nvCxnSpPr>
          <p:cNvPr id="28" name="Straight Arrow Connector 40">
            <a:extLst>
              <a:ext uri="{FF2B5EF4-FFF2-40B4-BE49-F238E27FC236}">
                <a16:creationId xmlns:a16="http://schemas.microsoft.com/office/drawing/2014/main" id="{406595A7-5861-0343-97BF-D50C041CDB0B}"/>
              </a:ext>
            </a:extLst>
          </p:cNvPr>
          <p:cNvCxnSpPr>
            <a:cxnSpLocks/>
          </p:cNvCxnSpPr>
          <p:nvPr/>
        </p:nvCxnSpPr>
        <p:spPr>
          <a:xfrm>
            <a:off x="1432871" y="3783270"/>
            <a:ext cx="1" cy="950592"/>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31" name="文本占位符 1">
            <a:extLst>
              <a:ext uri="{FF2B5EF4-FFF2-40B4-BE49-F238E27FC236}">
                <a16:creationId xmlns:a16="http://schemas.microsoft.com/office/drawing/2014/main" id="{E43E1848-697A-FD47-B66A-7291E256E8C7}"/>
              </a:ext>
            </a:extLst>
          </p:cNvPr>
          <p:cNvSpPr>
            <a:spLocks noGrp="1"/>
          </p:cNvSpPr>
          <p:nvPr>
            <p:ph type="body" sz="quarter" idx="10"/>
          </p:nvPr>
        </p:nvSpPr>
        <p:spPr>
          <a:xfrm>
            <a:off x="366167" y="1212855"/>
            <a:ext cx="4174877" cy="627864"/>
          </a:xfrm>
        </p:spPr>
        <p:txBody>
          <a:bodyPr/>
          <a:lstStyle/>
          <a:p>
            <a:r>
              <a:rPr kumimoji="1" lang="en-US" altLang="zh-CN" sz="3200" dirty="0"/>
              <a:t>Kernel Optimization</a:t>
            </a:r>
          </a:p>
        </p:txBody>
      </p:sp>
      <p:sp>
        <p:nvSpPr>
          <p:cNvPr id="32" name="文本框 31">
            <a:extLst>
              <a:ext uri="{FF2B5EF4-FFF2-40B4-BE49-F238E27FC236}">
                <a16:creationId xmlns:a16="http://schemas.microsoft.com/office/drawing/2014/main" id="{717C0101-2F7F-004C-BC6B-5DDBB559D23D}"/>
              </a:ext>
            </a:extLst>
          </p:cNvPr>
          <p:cNvSpPr txBox="1"/>
          <p:nvPr/>
        </p:nvSpPr>
        <p:spPr>
          <a:xfrm>
            <a:off x="381000" y="6284918"/>
            <a:ext cx="3931444" cy="849463"/>
          </a:xfrm>
          <a:prstGeom prst="rect">
            <a:avLst/>
          </a:prstGeom>
          <a:noFill/>
        </p:spPr>
        <p:txBody>
          <a:bodyPr wrap="square" lIns="182880" tIns="146304" rIns="182880" bIns="146304" rtlCol="0">
            <a:spAutoFit/>
          </a:bodyPr>
          <a:lstStyle/>
          <a:p>
            <a:r>
              <a:rPr kumimoji="1" lang="en-US" altLang="zh-CN" dirty="0" err="1"/>
              <a:t>FastSocket</a:t>
            </a:r>
            <a:r>
              <a:rPr kumimoji="1" lang="en-US" altLang="zh-CN" dirty="0"/>
              <a:t>, </a:t>
            </a:r>
            <a:r>
              <a:rPr kumimoji="1" lang="en-US" altLang="zh-CN" dirty="0" err="1"/>
              <a:t>Megapipe</a:t>
            </a:r>
            <a:r>
              <a:rPr kumimoji="1" lang="en-US" altLang="zh-CN" dirty="0"/>
              <a:t>, </a:t>
            </a:r>
            <a:r>
              <a:rPr kumimoji="1" lang="en-US" altLang="zh-CN" dirty="0" err="1"/>
              <a:t>StackMap</a:t>
            </a:r>
            <a:r>
              <a:rPr kumimoji="1" lang="en-US" altLang="zh-CN" dirty="0"/>
              <a:t>…</a:t>
            </a:r>
          </a:p>
          <a:p>
            <a:pPr>
              <a:lnSpc>
                <a:spcPct val="90000"/>
              </a:lnSpc>
              <a:spcAft>
                <a:spcPts val="600"/>
              </a:spcAft>
            </a:pPr>
            <a:endParaRPr kumimoji="1" lang="zh-CN" altLang="en-US" sz="2000" dirty="0" err="1">
              <a:gradFill>
                <a:gsLst>
                  <a:gs pos="2917">
                    <a:schemeClr val="tx1"/>
                  </a:gs>
                  <a:gs pos="30000">
                    <a:schemeClr val="tx1"/>
                  </a:gs>
                </a:gsLst>
                <a:lin ang="5400000" scaled="0"/>
              </a:gradFill>
            </a:endParaRPr>
          </a:p>
        </p:txBody>
      </p:sp>
      <p:sp>
        <p:nvSpPr>
          <p:cNvPr id="34" name="文本占位符 1">
            <a:extLst>
              <a:ext uri="{FF2B5EF4-FFF2-40B4-BE49-F238E27FC236}">
                <a16:creationId xmlns:a16="http://schemas.microsoft.com/office/drawing/2014/main" id="{26E40A16-0045-A043-B0E7-EFA8340E1F50}"/>
              </a:ext>
            </a:extLst>
          </p:cNvPr>
          <p:cNvSpPr txBox="1">
            <a:spLocks/>
          </p:cNvSpPr>
          <p:nvPr/>
        </p:nvSpPr>
        <p:spPr>
          <a:xfrm>
            <a:off x="4541044" y="1212855"/>
            <a:ext cx="4174877" cy="627864"/>
          </a:xfrm>
          <a:prstGeom prst="rect">
            <a:avLst/>
          </a:prstGeom>
        </p:spPr>
        <p:txBody>
          <a:bodyPr vert="horz" wrap="square" lIns="164592" tIns="91440" rIns="164592" bIns="914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3200" dirty="0"/>
              <a:t>User-space TCP/IP</a:t>
            </a:r>
          </a:p>
        </p:txBody>
      </p:sp>
      <p:sp>
        <p:nvSpPr>
          <p:cNvPr id="35" name="文本占位符 1">
            <a:extLst>
              <a:ext uri="{FF2B5EF4-FFF2-40B4-BE49-F238E27FC236}">
                <a16:creationId xmlns:a16="http://schemas.microsoft.com/office/drawing/2014/main" id="{B924777F-2C23-894E-9A49-9E9B33245F17}"/>
              </a:ext>
            </a:extLst>
          </p:cNvPr>
          <p:cNvSpPr txBox="1">
            <a:spLocks/>
          </p:cNvSpPr>
          <p:nvPr/>
        </p:nvSpPr>
        <p:spPr>
          <a:xfrm>
            <a:off x="8427244" y="1212855"/>
            <a:ext cx="4174877" cy="627864"/>
          </a:xfrm>
          <a:prstGeom prst="rect">
            <a:avLst/>
          </a:prstGeom>
        </p:spPr>
        <p:txBody>
          <a:bodyPr vert="horz" wrap="square" lIns="164592" tIns="91440" rIns="164592" bIns="914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3200" dirty="0"/>
              <a:t>Offload to RDMA NIC</a:t>
            </a:r>
          </a:p>
        </p:txBody>
      </p:sp>
      <p:sp>
        <p:nvSpPr>
          <p:cNvPr id="36" name="矩形 35">
            <a:extLst>
              <a:ext uri="{FF2B5EF4-FFF2-40B4-BE49-F238E27FC236}">
                <a16:creationId xmlns:a16="http://schemas.microsoft.com/office/drawing/2014/main" id="{1D7E7C6F-3358-5B4D-810C-4F932C85B16D}"/>
              </a:ext>
            </a:extLst>
          </p:cNvPr>
          <p:cNvSpPr/>
          <p:nvPr/>
        </p:nvSpPr>
        <p:spPr>
          <a:xfrm>
            <a:off x="4588423" y="6300240"/>
            <a:ext cx="2930354" cy="646331"/>
          </a:xfrm>
          <a:prstGeom prst="rect">
            <a:avLst/>
          </a:prstGeom>
        </p:spPr>
        <p:txBody>
          <a:bodyPr wrap="none">
            <a:spAutoFit/>
          </a:bodyPr>
          <a:lstStyle/>
          <a:p>
            <a:r>
              <a:rPr kumimoji="1" lang="en-US" altLang="zh-CN" dirty="0"/>
              <a:t>IX, Arrakis, </a:t>
            </a:r>
            <a:r>
              <a:rPr kumimoji="1" lang="en-US" altLang="zh-CN" dirty="0" err="1"/>
              <a:t>SandStorm</a:t>
            </a:r>
            <a:r>
              <a:rPr kumimoji="1" lang="en-US" altLang="zh-CN" dirty="0"/>
              <a:t>, </a:t>
            </a:r>
            <a:r>
              <a:rPr kumimoji="1" lang="en-US" altLang="zh-CN" dirty="0" err="1"/>
              <a:t>mTCP</a:t>
            </a:r>
            <a:r>
              <a:rPr kumimoji="1" lang="en-US" altLang="zh-CN" dirty="0"/>
              <a:t>,</a:t>
            </a:r>
            <a:br>
              <a:rPr kumimoji="1" lang="en-US" altLang="zh-CN" dirty="0"/>
            </a:br>
            <a:r>
              <a:rPr kumimoji="1" lang="en-US" altLang="zh-CN" dirty="0" err="1"/>
              <a:t>LibVMA</a:t>
            </a:r>
            <a:r>
              <a:rPr kumimoji="1" lang="en-US" altLang="zh-CN" dirty="0"/>
              <a:t>, </a:t>
            </a:r>
            <a:r>
              <a:rPr kumimoji="1" lang="en-US" altLang="zh-CN" dirty="0" err="1"/>
              <a:t>OpenOnload</a:t>
            </a:r>
            <a:r>
              <a:rPr kumimoji="1" lang="en-US" altLang="zh-CN" dirty="0"/>
              <a:t>…</a:t>
            </a:r>
            <a:endParaRPr lang="zh-CN" altLang="en-US" dirty="0"/>
          </a:p>
        </p:txBody>
      </p:sp>
      <p:sp>
        <p:nvSpPr>
          <p:cNvPr id="37" name="矩形 36">
            <a:extLst>
              <a:ext uri="{FF2B5EF4-FFF2-40B4-BE49-F238E27FC236}">
                <a16:creationId xmlns:a16="http://schemas.microsoft.com/office/drawing/2014/main" id="{949CC3EA-2F5E-F747-A1A2-BFC6D056EC25}"/>
              </a:ext>
            </a:extLst>
          </p:cNvPr>
          <p:cNvSpPr/>
          <p:nvPr/>
        </p:nvSpPr>
        <p:spPr>
          <a:xfrm>
            <a:off x="8574142" y="6395874"/>
            <a:ext cx="2483565" cy="369332"/>
          </a:xfrm>
          <a:prstGeom prst="rect">
            <a:avLst/>
          </a:prstGeom>
        </p:spPr>
        <p:txBody>
          <a:bodyPr wrap="none">
            <a:spAutoFit/>
          </a:bodyPr>
          <a:lstStyle/>
          <a:p>
            <a:r>
              <a:rPr kumimoji="1" lang="en-US" altLang="zh-CN" dirty="0" err="1"/>
              <a:t>Rsocket</a:t>
            </a:r>
            <a:r>
              <a:rPr kumimoji="1" lang="en-US" altLang="zh-CN" dirty="0"/>
              <a:t>, SDP, </a:t>
            </a:r>
            <a:r>
              <a:rPr kumimoji="1" lang="en-US" altLang="zh-CN" dirty="0" err="1"/>
              <a:t>FreeFlow</a:t>
            </a:r>
            <a:r>
              <a:rPr kumimoji="1" lang="en-US" altLang="zh-CN" dirty="0"/>
              <a:t>…</a:t>
            </a:r>
            <a:endParaRPr lang="zh-CN" altLang="en-US" dirty="0"/>
          </a:p>
        </p:txBody>
      </p:sp>
      <p:sp>
        <p:nvSpPr>
          <p:cNvPr id="38" name="Rectangle 21">
            <a:extLst>
              <a:ext uri="{FF2B5EF4-FFF2-40B4-BE49-F238E27FC236}">
                <a16:creationId xmlns:a16="http://schemas.microsoft.com/office/drawing/2014/main" id="{AB6FF1F7-70C9-A34E-AE93-64A09D16056B}"/>
              </a:ext>
            </a:extLst>
          </p:cNvPr>
          <p:cNvSpPr/>
          <p:nvPr/>
        </p:nvSpPr>
        <p:spPr>
          <a:xfrm>
            <a:off x="4668789" y="1917924"/>
            <a:ext cx="3424870" cy="2161692"/>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39" name="Rectangle 88">
            <a:extLst>
              <a:ext uri="{FF2B5EF4-FFF2-40B4-BE49-F238E27FC236}">
                <a16:creationId xmlns:a16="http://schemas.microsoft.com/office/drawing/2014/main" id="{A055B802-D72B-D245-888F-55EFD6941B5F}"/>
              </a:ext>
            </a:extLst>
          </p:cNvPr>
          <p:cNvSpPr/>
          <p:nvPr/>
        </p:nvSpPr>
        <p:spPr>
          <a:xfrm>
            <a:off x="4900080" y="2045962"/>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40" name="Rectangle 89">
            <a:extLst>
              <a:ext uri="{FF2B5EF4-FFF2-40B4-BE49-F238E27FC236}">
                <a16:creationId xmlns:a16="http://schemas.microsoft.com/office/drawing/2014/main" id="{757713A2-F065-3041-95A1-28160D56BF58}"/>
              </a:ext>
            </a:extLst>
          </p:cNvPr>
          <p:cNvSpPr/>
          <p:nvPr/>
        </p:nvSpPr>
        <p:spPr>
          <a:xfrm>
            <a:off x="4900080" y="2455633"/>
            <a:ext cx="1247850"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VFS</a:t>
            </a:r>
          </a:p>
        </p:txBody>
      </p:sp>
      <p:sp>
        <p:nvSpPr>
          <p:cNvPr id="41" name="Rectangle 88">
            <a:extLst>
              <a:ext uri="{FF2B5EF4-FFF2-40B4-BE49-F238E27FC236}">
                <a16:creationId xmlns:a16="http://schemas.microsoft.com/office/drawing/2014/main" id="{DC15FA40-D7ED-F349-9CF8-126F96B078A5}"/>
              </a:ext>
            </a:extLst>
          </p:cNvPr>
          <p:cNvSpPr/>
          <p:nvPr/>
        </p:nvSpPr>
        <p:spPr>
          <a:xfrm>
            <a:off x="6598444" y="2049063"/>
            <a:ext cx="1290931"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42" name="Rectangle 89">
            <a:extLst>
              <a:ext uri="{FF2B5EF4-FFF2-40B4-BE49-F238E27FC236}">
                <a16:creationId xmlns:a16="http://schemas.microsoft.com/office/drawing/2014/main" id="{8F1AF690-F5A2-D040-86C1-1A53CDFE0522}"/>
              </a:ext>
            </a:extLst>
          </p:cNvPr>
          <p:cNvSpPr/>
          <p:nvPr/>
        </p:nvSpPr>
        <p:spPr>
          <a:xfrm>
            <a:off x="6598444" y="2458733"/>
            <a:ext cx="1290931" cy="43945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94" dirty="0">
                <a:solidFill>
                  <a:schemeClr val="tx1"/>
                </a:solidFill>
              </a:rPr>
              <a:t>User-space VFS</a:t>
            </a:r>
          </a:p>
        </p:txBody>
      </p:sp>
      <p:sp>
        <p:nvSpPr>
          <p:cNvPr id="44" name="TextBox 24">
            <a:extLst>
              <a:ext uri="{FF2B5EF4-FFF2-40B4-BE49-F238E27FC236}">
                <a16:creationId xmlns:a16="http://schemas.microsoft.com/office/drawing/2014/main" id="{647140BD-A654-EF47-9086-239B67D116EB}"/>
              </a:ext>
            </a:extLst>
          </p:cNvPr>
          <p:cNvSpPr txBox="1"/>
          <p:nvPr/>
        </p:nvSpPr>
        <p:spPr>
          <a:xfrm>
            <a:off x="7518777" y="4101421"/>
            <a:ext cx="719364" cy="338554"/>
          </a:xfrm>
          <a:prstGeom prst="rect">
            <a:avLst/>
          </a:prstGeom>
          <a:noFill/>
        </p:spPr>
        <p:txBody>
          <a:bodyPr wrap="none" rtlCol="0">
            <a:spAutoFit/>
          </a:bodyPr>
          <a:lstStyle/>
          <a:p>
            <a:r>
              <a:rPr lang="en-US" sz="1600" dirty="0"/>
              <a:t>Host 1</a:t>
            </a:r>
          </a:p>
        </p:txBody>
      </p:sp>
      <p:sp>
        <p:nvSpPr>
          <p:cNvPr id="46" name="TextBox 25">
            <a:extLst>
              <a:ext uri="{FF2B5EF4-FFF2-40B4-BE49-F238E27FC236}">
                <a16:creationId xmlns:a16="http://schemas.microsoft.com/office/drawing/2014/main" id="{E4E3D34D-D156-D740-99A3-875971E38CAC}"/>
              </a:ext>
            </a:extLst>
          </p:cNvPr>
          <p:cNvSpPr txBox="1"/>
          <p:nvPr/>
        </p:nvSpPr>
        <p:spPr>
          <a:xfrm>
            <a:off x="1424933" y="4166085"/>
            <a:ext cx="719428" cy="338554"/>
          </a:xfrm>
          <a:prstGeom prst="rect">
            <a:avLst/>
          </a:prstGeom>
          <a:noFill/>
        </p:spPr>
        <p:txBody>
          <a:bodyPr wrap="none" rtlCol="0">
            <a:spAutoFit/>
          </a:bodyPr>
          <a:lstStyle/>
          <a:p>
            <a:r>
              <a:rPr lang="en-US" sz="1600" dirty="0"/>
              <a:t>TCP/IP</a:t>
            </a:r>
          </a:p>
        </p:txBody>
      </p:sp>
      <p:sp>
        <p:nvSpPr>
          <p:cNvPr id="47" name="TextBox 25">
            <a:extLst>
              <a:ext uri="{FF2B5EF4-FFF2-40B4-BE49-F238E27FC236}">
                <a16:creationId xmlns:a16="http://schemas.microsoft.com/office/drawing/2014/main" id="{2BFB9F5B-5D28-2B43-96E5-33F1F74E0A6A}"/>
              </a:ext>
            </a:extLst>
          </p:cNvPr>
          <p:cNvSpPr txBox="1"/>
          <p:nvPr/>
        </p:nvSpPr>
        <p:spPr>
          <a:xfrm>
            <a:off x="5531644" y="4149308"/>
            <a:ext cx="719428" cy="338554"/>
          </a:xfrm>
          <a:prstGeom prst="rect">
            <a:avLst/>
          </a:prstGeom>
          <a:noFill/>
        </p:spPr>
        <p:txBody>
          <a:bodyPr wrap="none" rtlCol="0">
            <a:spAutoFit/>
          </a:bodyPr>
          <a:lstStyle/>
          <a:p>
            <a:r>
              <a:rPr lang="en-US" sz="1600" dirty="0"/>
              <a:t>TCP/IP</a:t>
            </a:r>
          </a:p>
        </p:txBody>
      </p:sp>
      <p:sp>
        <p:nvSpPr>
          <p:cNvPr id="50" name="Rectangle 23">
            <a:extLst>
              <a:ext uri="{FF2B5EF4-FFF2-40B4-BE49-F238E27FC236}">
                <a16:creationId xmlns:a16="http://schemas.microsoft.com/office/drawing/2014/main" id="{2B27549D-6A91-A940-8A6B-DDCCB90A58BB}"/>
              </a:ext>
            </a:extLst>
          </p:cNvPr>
          <p:cNvSpPr/>
          <p:nvPr/>
        </p:nvSpPr>
        <p:spPr>
          <a:xfrm>
            <a:off x="4668789" y="4518579"/>
            <a:ext cx="1678876" cy="1735860"/>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51" name="Rectangle 88">
            <a:extLst>
              <a:ext uri="{FF2B5EF4-FFF2-40B4-BE49-F238E27FC236}">
                <a16:creationId xmlns:a16="http://schemas.microsoft.com/office/drawing/2014/main" id="{68397A48-7533-1948-AB86-F6C91E6B3B66}"/>
              </a:ext>
            </a:extLst>
          </p:cNvPr>
          <p:cNvSpPr/>
          <p:nvPr/>
        </p:nvSpPr>
        <p:spPr>
          <a:xfrm>
            <a:off x="4899022" y="5599482"/>
            <a:ext cx="1238933"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53" name="TextBox 25">
            <a:extLst>
              <a:ext uri="{FF2B5EF4-FFF2-40B4-BE49-F238E27FC236}">
                <a16:creationId xmlns:a16="http://schemas.microsoft.com/office/drawing/2014/main" id="{DA83A4EA-BC77-ED40-A039-56E3312F9781}"/>
              </a:ext>
            </a:extLst>
          </p:cNvPr>
          <p:cNvSpPr txBox="1"/>
          <p:nvPr/>
        </p:nvSpPr>
        <p:spPr>
          <a:xfrm>
            <a:off x="6332373" y="4531619"/>
            <a:ext cx="719364" cy="338554"/>
          </a:xfrm>
          <a:prstGeom prst="rect">
            <a:avLst/>
          </a:prstGeom>
          <a:noFill/>
        </p:spPr>
        <p:txBody>
          <a:bodyPr wrap="none" rtlCol="0">
            <a:spAutoFit/>
          </a:bodyPr>
          <a:lstStyle/>
          <a:p>
            <a:r>
              <a:rPr lang="en-US" sz="1600" dirty="0"/>
              <a:t>Host 2</a:t>
            </a:r>
          </a:p>
        </p:txBody>
      </p:sp>
      <p:cxnSp>
        <p:nvCxnSpPr>
          <p:cNvPr id="56" name="Straight Arrow Connector 40">
            <a:extLst>
              <a:ext uri="{FF2B5EF4-FFF2-40B4-BE49-F238E27FC236}">
                <a16:creationId xmlns:a16="http://schemas.microsoft.com/office/drawing/2014/main" id="{95E048AE-D2D1-C94F-A5FF-38BB60BEAF07}"/>
              </a:ext>
            </a:extLst>
          </p:cNvPr>
          <p:cNvCxnSpPr>
            <a:cxnSpLocks/>
            <a:endCxn id="82" idx="0"/>
          </p:cNvCxnSpPr>
          <p:nvPr/>
        </p:nvCxnSpPr>
        <p:spPr>
          <a:xfrm>
            <a:off x="5515142" y="3751247"/>
            <a:ext cx="3347" cy="99004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61" name="Rectangle 89">
            <a:extLst>
              <a:ext uri="{FF2B5EF4-FFF2-40B4-BE49-F238E27FC236}">
                <a16:creationId xmlns:a16="http://schemas.microsoft.com/office/drawing/2014/main" id="{09D83F0D-D126-2D47-BCF0-0ADD332E8330}"/>
              </a:ext>
            </a:extLst>
          </p:cNvPr>
          <p:cNvSpPr/>
          <p:nvPr/>
        </p:nvSpPr>
        <p:spPr>
          <a:xfrm>
            <a:off x="808635" y="2898190"/>
            <a:ext cx="2979679" cy="435108"/>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Kernel TCP/IP</a:t>
            </a:r>
          </a:p>
        </p:txBody>
      </p:sp>
      <p:sp>
        <p:nvSpPr>
          <p:cNvPr id="62" name="Rectangle 89">
            <a:extLst>
              <a:ext uri="{FF2B5EF4-FFF2-40B4-BE49-F238E27FC236}">
                <a16:creationId xmlns:a16="http://schemas.microsoft.com/office/drawing/2014/main" id="{FFC88A74-93DE-B847-A028-741EBFFC87D2}"/>
              </a:ext>
            </a:extLst>
          </p:cNvPr>
          <p:cNvSpPr/>
          <p:nvPr/>
        </p:nvSpPr>
        <p:spPr>
          <a:xfrm>
            <a:off x="808635" y="3340730"/>
            <a:ext cx="2979679"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cxnSp>
        <p:nvCxnSpPr>
          <p:cNvPr id="65" name="肘形连接符 64">
            <a:extLst>
              <a:ext uri="{FF2B5EF4-FFF2-40B4-BE49-F238E27FC236}">
                <a16:creationId xmlns:a16="http://schemas.microsoft.com/office/drawing/2014/main" id="{6FA9517A-4856-F24E-8ECA-A91C9B64D1CB}"/>
              </a:ext>
            </a:extLst>
          </p:cNvPr>
          <p:cNvCxnSpPr>
            <a:cxnSpLocks/>
            <a:stCxn id="7" idx="2"/>
            <a:endCxn id="9" idx="2"/>
          </p:cNvCxnSpPr>
          <p:nvPr/>
        </p:nvCxnSpPr>
        <p:spPr>
          <a:xfrm rot="16200000" flipH="1">
            <a:off x="2303033" y="1586460"/>
            <a:ext cx="3101" cy="1741446"/>
          </a:xfrm>
          <a:prstGeom prst="bentConnector3">
            <a:avLst>
              <a:gd name="adj1" fmla="val 2578968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le 89">
            <a:extLst>
              <a:ext uri="{FF2B5EF4-FFF2-40B4-BE49-F238E27FC236}">
                <a16:creationId xmlns:a16="http://schemas.microsoft.com/office/drawing/2014/main" id="{2D5DF3BB-D655-A644-9E74-9897BD0B1CC4}"/>
              </a:ext>
            </a:extLst>
          </p:cNvPr>
          <p:cNvSpPr/>
          <p:nvPr/>
        </p:nvSpPr>
        <p:spPr>
          <a:xfrm>
            <a:off x="4900080" y="2898172"/>
            <a:ext cx="1247850"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TCP/IP</a:t>
            </a:r>
          </a:p>
        </p:txBody>
      </p:sp>
      <p:sp>
        <p:nvSpPr>
          <p:cNvPr id="77" name="Rectangle 89">
            <a:extLst>
              <a:ext uri="{FF2B5EF4-FFF2-40B4-BE49-F238E27FC236}">
                <a16:creationId xmlns:a16="http://schemas.microsoft.com/office/drawing/2014/main" id="{F8A74C9F-334F-154C-B55C-3B8E29AAAA48}"/>
              </a:ext>
            </a:extLst>
          </p:cNvPr>
          <p:cNvSpPr/>
          <p:nvPr/>
        </p:nvSpPr>
        <p:spPr>
          <a:xfrm>
            <a:off x="6598444" y="2898172"/>
            <a:ext cx="1290931"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TCP/IP</a:t>
            </a:r>
          </a:p>
        </p:txBody>
      </p:sp>
      <p:sp>
        <p:nvSpPr>
          <p:cNvPr id="79" name="Rectangle 89">
            <a:extLst>
              <a:ext uri="{FF2B5EF4-FFF2-40B4-BE49-F238E27FC236}">
                <a16:creationId xmlns:a16="http://schemas.microsoft.com/office/drawing/2014/main" id="{DC3E2CC8-5640-3C45-891C-CC2B5AB1ADB9}"/>
              </a:ext>
            </a:extLst>
          </p:cNvPr>
          <p:cNvSpPr/>
          <p:nvPr/>
        </p:nvSpPr>
        <p:spPr>
          <a:xfrm>
            <a:off x="4899023" y="3340730"/>
            <a:ext cx="2990354"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sp>
        <p:nvSpPr>
          <p:cNvPr id="80" name="Rectangle 89">
            <a:extLst>
              <a:ext uri="{FF2B5EF4-FFF2-40B4-BE49-F238E27FC236}">
                <a16:creationId xmlns:a16="http://schemas.microsoft.com/office/drawing/2014/main" id="{5F648159-024D-D146-AA22-7A2AA7D21885}"/>
              </a:ext>
            </a:extLst>
          </p:cNvPr>
          <p:cNvSpPr/>
          <p:nvPr/>
        </p:nvSpPr>
        <p:spPr>
          <a:xfrm>
            <a:off x="808636" y="4741294"/>
            <a:ext cx="1232798"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sp>
        <p:nvSpPr>
          <p:cNvPr id="81" name="Rectangle 89">
            <a:extLst>
              <a:ext uri="{FF2B5EF4-FFF2-40B4-BE49-F238E27FC236}">
                <a16:creationId xmlns:a16="http://schemas.microsoft.com/office/drawing/2014/main" id="{2B4900BE-DE7C-4E47-9BF4-EF12C9697547}"/>
              </a:ext>
            </a:extLst>
          </p:cNvPr>
          <p:cNvSpPr/>
          <p:nvPr/>
        </p:nvSpPr>
        <p:spPr>
          <a:xfrm>
            <a:off x="808534" y="5181996"/>
            <a:ext cx="1232798" cy="435108"/>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Kernel</a:t>
            </a:r>
          </a:p>
        </p:txBody>
      </p:sp>
      <p:sp>
        <p:nvSpPr>
          <p:cNvPr id="82" name="Rectangle 89">
            <a:extLst>
              <a:ext uri="{FF2B5EF4-FFF2-40B4-BE49-F238E27FC236}">
                <a16:creationId xmlns:a16="http://schemas.microsoft.com/office/drawing/2014/main" id="{2BB81412-8800-0448-9213-E675BD53A86C}"/>
              </a:ext>
            </a:extLst>
          </p:cNvPr>
          <p:cNvSpPr/>
          <p:nvPr/>
        </p:nvSpPr>
        <p:spPr>
          <a:xfrm>
            <a:off x="4899022" y="4741294"/>
            <a:ext cx="1238933"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sp>
        <p:nvSpPr>
          <p:cNvPr id="83" name="Rectangle 89">
            <a:extLst>
              <a:ext uri="{FF2B5EF4-FFF2-40B4-BE49-F238E27FC236}">
                <a16:creationId xmlns:a16="http://schemas.microsoft.com/office/drawing/2014/main" id="{E70F3209-DA10-0649-BF6E-AC8932B989F8}"/>
              </a:ext>
            </a:extLst>
          </p:cNvPr>
          <p:cNvSpPr/>
          <p:nvPr/>
        </p:nvSpPr>
        <p:spPr>
          <a:xfrm>
            <a:off x="4899022" y="5172807"/>
            <a:ext cx="1238933"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Stack</a:t>
            </a:r>
          </a:p>
        </p:txBody>
      </p:sp>
      <p:sp>
        <p:nvSpPr>
          <p:cNvPr id="102" name="Rectangle 21">
            <a:extLst>
              <a:ext uri="{FF2B5EF4-FFF2-40B4-BE49-F238E27FC236}">
                <a16:creationId xmlns:a16="http://schemas.microsoft.com/office/drawing/2014/main" id="{C7C56064-E039-BD43-ADCB-FB228D9BF6B8}"/>
              </a:ext>
            </a:extLst>
          </p:cNvPr>
          <p:cNvSpPr/>
          <p:nvPr/>
        </p:nvSpPr>
        <p:spPr>
          <a:xfrm>
            <a:off x="8598171" y="1917924"/>
            <a:ext cx="3424870" cy="2161255"/>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103" name="Rectangle 88">
            <a:extLst>
              <a:ext uri="{FF2B5EF4-FFF2-40B4-BE49-F238E27FC236}">
                <a16:creationId xmlns:a16="http://schemas.microsoft.com/office/drawing/2014/main" id="{7DE96BAC-06B7-A14E-B7FE-BF0873C725A3}"/>
              </a:ext>
            </a:extLst>
          </p:cNvPr>
          <p:cNvSpPr/>
          <p:nvPr/>
        </p:nvSpPr>
        <p:spPr>
          <a:xfrm>
            <a:off x="8829462" y="2045962"/>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104" name="Rectangle 89">
            <a:extLst>
              <a:ext uri="{FF2B5EF4-FFF2-40B4-BE49-F238E27FC236}">
                <a16:creationId xmlns:a16="http://schemas.microsoft.com/office/drawing/2014/main" id="{8DA5AE07-88EC-7F41-B8C0-19C7C115A0BC}"/>
              </a:ext>
            </a:extLst>
          </p:cNvPr>
          <p:cNvSpPr/>
          <p:nvPr/>
        </p:nvSpPr>
        <p:spPr>
          <a:xfrm>
            <a:off x="8829462" y="2455633"/>
            <a:ext cx="1247850"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VFS</a:t>
            </a:r>
          </a:p>
        </p:txBody>
      </p:sp>
      <p:sp>
        <p:nvSpPr>
          <p:cNvPr id="105" name="Rectangle 88">
            <a:extLst>
              <a:ext uri="{FF2B5EF4-FFF2-40B4-BE49-F238E27FC236}">
                <a16:creationId xmlns:a16="http://schemas.microsoft.com/office/drawing/2014/main" id="{37682568-C068-C740-8946-0AFCDA104208}"/>
              </a:ext>
            </a:extLst>
          </p:cNvPr>
          <p:cNvSpPr/>
          <p:nvPr/>
        </p:nvSpPr>
        <p:spPr>
          <a:xfrm>
            <a:off x="10484644" y="2049063"/>
            <a:ext cx="1323197"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06" name="Rectangle 89">
            <a:extLst>
              <a:ext uri="{FF2B5EF4-FFF2-40B4-BE49-F238E27FC236}">
                <a16:creationId xmlns:a16="http://schemas.microsoft.com/office/drawing/2014/main" id="{C65F2309-6B57-4343-8E2D-F00700F80325}"/>
              </a:ext>
            </a:extLst>
          </p:cNvPr>
          <p:cNvSpPr/>
          <p:nvPr/>
        </p:nvSpPr>
        <p:spPr>
          <a:xfrm>
            <a:off x="10484644" y="2458733"/>
            <a:ext cx="1323197" cy="43945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94" dirty="0">
                <a:solidFill>
                  <a:schemeClr val="tx1"/>
                </a:solidFill>
              </a:rPr>
              <a:t>User-space VFS</a:t>
            </a:r>
          </a:p>
        </p:txBody>
      </p:sp>
      <p:sp>
        <p:nvSpPr>
          <p:cNvPr id="107" name="TextBox 24">
            <a:extLst>
              <a:ext uri="{FF2B5EF4-FFF2-40B4-BE49-F238E27FC236}">
                <a16:creationId xmlns:a16="http://schemas.microsoft.com/office/drawing/2014/main" id="{2DA75DE3-A252-6146-91F5-5573C90E66CB}"/>
              </a:ext>
            </a:extLst>
          </p:cNvPr>
          <p:cNvSpPr txBox="1"/>
          <p:nvPr/>
        </p:nvSpPr>
        <p:spPr>
          <a:xfrm>
            <a:off x="11448159" y="4101421"/>
            <a:ext cx="719364" cy="338554"/>
          </a:xfrm>
          <a:prstGeom prst="rect">
            <a:avLst/>
          </a:prstGeom>
          <a:noFill/>
        </p:spPr>
        <p:txBody>
          <a:bodyPr wrap="none" rtlCol="0">
            <a:spAutoFit/>
          </a:bodyPr>
          <a:lstStyle/>
          <a:p>
            <a:r>
              <a:rPr lang="en-US" sz="1600" dirty="0"/>
              <a:t>Host 1</a:t>
            </a:r>
          </a:p>
        </p:txBody>
      </p:sp>
      <p:sp>
        <p:nvSpPr>
          <p:cNvPr id="108" name="TextBox 25">
            <a:extLst>
              <a:ext uri="{FF2B5EF4-FFF2-40B4-BE49-F238E27FC236}">
                <a16:creationId xmlns:a16="http://schemas.microsoft.com/office/drawing/2014/main" id="{8D0E96A3-F4EC-9242-B311-879FD0F6C2E7}"/>
              </a:ext>
            </a:extLst>
          </p:cNvPr>
          <p:cNvSpPr txBox="1"/>
          <p:nvPr/>
        </p:nvSpPr>
        <p:spPr>
          <a:xfrm>
            <a:off x="9461026" y="4149308"/>
            <a:ext cx="716863" cy="338554"/>
          </a:xfrm>
          <a:prstGeom prst="rect">
            <a:avLst/>
          </a:prstGeom>
          <a:noFill/>
        </p:spPr>
        <p:txBody>
          <a:bodyPr wrap="none" rtlCol="0">
            <a:spAutoFit/>
          </a:bodyPr>
          <a:lstStyle/>
          <a:p>
            <a:r>
              <a:rPr lang="en-US" sz="1600" dirty="0"/>
              <a:t>RDMA</a:t>
            </a:r>
          </a:p>
        </p:txBody>
      </p:sp>
      <p:sp>
        <p:nvSpPr>
          <p:cNvPr id="109" name="Rectangle 23">
            <a:extLst>
              <a:ext uri="{FF2B5EF4-FFF2-40B4-BE49-F238E27FC236}">
                <a16:creationId xmlns:a16="http://schemas.microsoft.com/office/drawing/2014/main" id="{63402959-1664-0947-BE81-3EE70B4C58B3}"/>
              </a:ext>
            </a:extLst>
          </p:cNvPr>
          <p:cNvSpPr/>
          <p:nvPr/>
        </p:nvSpPr>
        <p:spPr>
          <a:xfrm>
            <a:off x="8598171" y="4518579"/>
            <a:ext cx="1678876" cy="1735860"/>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110" name="Rectangle 88">
            <a:extLst>
              <a:ext uri="{FF2B5EF4-FFF2-40B4-BE49-F238E27FC236}">
                <a16:creationId xmlns:a16="http://schemas.microsoft.com/office/drawing/2014/main" id="{850D48FB-882C-1D46-8E03-55859A9CBB45}"/>
              </a:ext>
            </a:extLst>
          </p:cNvPr>
          <p:cNvSpPr/>
          <p:nvPr/>
        </p:nvSpPr>
        <p:spPr>
          <a:xfrm>
            <a:off x="8828404" y="5607949"/>
            <a:ext cx="1238933"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11" name="TextBox 25">
            <a:extLst>
              <a:ext uri="{FF2B5EF4-FFF2-40B4-BE49-F238E27FC236}">
                <a16:creationId xmlns:a16="http://schemas.microsoft.com/office/drawing/2014/main" id="{C290AD94-027B-2E42-8831-DAA27CBA4668}"/>
              </a:ext>
            </a:extLst>
          </p:cNvPr>
          <p:cNvSpPr txBox="1"/>
          <p:nvPr/>
        </p:nvSpPr>
        <p:spPr>
          <a:xfrm>
            <a:off x="10261755" y="4531619"/>
            <a:ext cx="719364" cy="338554"/>
          </a:xfrm>
          <a:prstGeom prst="rect">
            <a:avLst/>
          </a:prstGeom>
          <a:noFill/>
        </p:spPr>
        <p:txBody>
          <a:bodyPr wrap="none" rtlCol="0">
            <a:spAutoFit/>
          </a:bodyPr>
          <a:lstStyle/>
          <a:p>
            <a:r>
              <a:rPr lang="en-US" sz="1600" dirty="0"/>
              <a:t>Host 2</a:t>
            </a:r>
          </a:p>
        </p:txBody>
      </p:sp>
      <p:cxnSp>
        <p:nvCxnSpPr>
          <p:cNvPr id="112" name="Straight Arrow Connector 40">
            <a:extLst>
              <a:ext uri="{FF2B5EF4-FFF2-40B4-BE49-F238E27FC236}">
                <a16:creationId xmlns:a16="http://schemas.microsoft.com/office/drawing/2014/main" id="{1D37DBFF-3031-544F-BB2C-AE7A035B030E}"/>
              </a:ext>
            </a:extLst>
          </p:cNvPr>
          <p:cNvCxnSpPr>
            <a:cxnSpLocks/>
            <a:endCxn id="116" idx="0"/>
          </p:cNvCxnSpPr>
          <p:nvPr/>
        </p:nvCxnSpPr>
        <p:spPr>
          <a:xfrm>
            <a:off x="9444524" y="3751247"/>
            <a:ext cx="3347" cy="99004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15" name="Rectangle 89">
            <a:extLst>
              <a:ext uri="{FF2B5EF4-FFF2-40B4-BE49-F238E27FC236}">
                <a16:creationId xmlns:a16="http://schemas.microsoft.com/office/drawing/2014/main" id="{4B381183-2645-5446-8553-771F5B9AD850}"/>
              </a:ext>
            </a:extLst>
          </p:cNvPr>
          <p:cNvSpPr/>
          <p:nvPr/>
        </p:nvSpPr>
        <p:spPr>
          <a:xfrm>
            <a:off x="8828162" y="2909696"/>
            <a:ext cx="2979679" cy="866141"/>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br>
              <a:rPr lang="en-US" sz="1694" dirty="0">
                <a:solidFill>
                  <a:schemeClr val="tx1"/>
                </a:solidFill>
              </a:rPr>
            </a:br>
            <a:r>
              <a:rPr lang="en-US" sz="1694" dirty="0">
                <a:solidFill>
                  <a:schemeClr val="tx1"/>
                </a:solidFill>
              </a:rPr>
              <a:t>Hardware-based Transport</a:t>
            </a:r>
          </a:p>
        </p:txBody>
      </p:sp>
      <p:sp>
        <p:nvSpPr>
          <p:cNvPr id="116" name="Rectangle 89">
            <a:extLst>
              <a:ext uri="{FF2B5EF4-FFF2-40B4-BE49-F238E27FC236}">
                <a16:creationId xmlns:a16="http://schemas.microsoft.com/office/drawing/2014/main" id="{BB15D369-1B1F-2346-94BB-24FE34EE427D}"/>
              </a:ext>
            </a:extLst>
          </p:cNvPr>
          <p:cNvSpPr/>
          <p:nvPr/>
        </p:nvSpPr>
        <p:spPr>
          <a:xfrm>
            <a:off x="8828404" y="4741294"/>
            <a:ext cx="1238933"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
        <p:nvSpPr>
          <p:cNvPr id="117" name="Rectangle 89">
            <a:extLst>
              <a:ext uri="{FF2B5EF4-FFF2-40B4-BE49-F238E27FC236}">
                <a16:creationId xmlns:a16="http://schemas.microsoft.com/office/drawing/2014/main" id="{59B0E167-DAA6-024B-AEC5-1A5EFB017E6E}"/>
              </a:ext>
            </a:extLst>
          </p:cNvPr>
          <p:cNvSpPr/>
          <p:nvPr/>
        </p:nvSpPr>
        <p:spPr>
          <a:xfrm>
            <a:off x="8819487" y="5172807"/>
            <a:ext cx="1247850"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VFS</a:t>
            </a:r>
          </a:p>
        </p:txBody>
      </p:sp>
    </p:spTree>
    <p:extLst>
      <p:ext uri="{BB962C8B-B14F-4D97-AF65-F5344CB8AC3E}">
        <p14:creationId xmlns:p14="http://schemas.microsoft.com/office/powerpoint/2010/main" val="1839335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animBg="1"/>
      <p:bldP spid="39" grpId="0" animBg="1"/>
      <p:bldP spid="40" grpId="0" animBg="1"/>
      <p:bldP spid="41" grpId="0" animBg="1"/>
      <p:bldP spid="42" grpId="0" animBg="1"/>
      <p:bldP spid="44" grpId="0"/>
      <p:bldP spid="47" grpId="0"/>
      <p:bldP spid="50" grpId="0" animBg="1"/>
      <p:bldP spid="51" grpId="0" animBg="1"/>
      <p:bldP spid="53" grpId="0"/>
      <p:bldP spid="76" grpId="0" animBg="1"/>
      <p:bldP spid="77" grpId="0" animBg="1"/>
      <p:bldP spid="79" grpId="0" animBg="1"/>
      <p:bldP spid="82" grpId="0" animBg="1"/>
      <p:bldP spid="83" grpId="0" animBg="1"/>
      <p:bldP spid="102" grpId="0" animBg="1"/>
      <p:bldP spid="103" grpId="0" animBg="1"/>
      <p:bldP spid="104" grpId="0" animBg="1"/>
      <p:bldP spid="105" grpId="0" animBg="1"/>
      <p:bldP spid="106" grpId="0" animBg="1"/>
      <p:bldP spid="107" grpId="0"/>
      <p:bldP spid="108" grpId="0"/>
      <p:bldP spid="109" grpId="0" animBg="1"/>
      <p:bldP spid="110" grpId="0" animBg="1"/>
      <p:bldP spid="111" grpId="0"/>
      <p:bldP spid="115" grpId="0" animBg="1"/>
      <p:bldP spid="116" grpId="0" animBg="1"/>
      <p:bldP spid="1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D59213F-1A59-0F42-90FB-134B92E9D0E8}"/>
              </a:ext>
            </a:extLst>
          </p:cNvPr>
          <p:cNvSpPr>
            <a:spLocks noGrp="1"/>
          </p:cNvSpPr>
          <p:nvPr>
            <p:ph type="body" sz="quarter" idx="10"/>
          </p:nvPr>
        </p:nvSpPr>
        <p:spPr>
          <a:xfrm>
            <a:off x="366168" y="1212851"/>
            <a:ext cx="11702553" cy="6537174"/>
          </a:xfrm>
        </p:spPr>
        <p:txBody>
          <a:bodyPr/>
          <a:lstStyle/>
          <a:p>
            <a:pPr marL="342900" indent="-342900">
              <a:buFont typeface="Arial" panose="020B0604020202020204" pitchFamily="34" charset="0"/>
              <a:buChar char="•"/>
            </a:pPr>
            <a:r>
              <a:rPr lang="en-US" altLang="zh-CN" sz="2400" dirty="0">
                <a:solidFill>
                  <a:schemeClr val="tx1"/>
                </a:solidFill>
                <a:latin typeface="+mn-lt"/>
              </a:rPr>
              <a:t>OSDI’18 Review: On the inter-server socket side, there have already been several proposals in socket over RDMA, including SDP, </a:t>
            </a:r>
            <a:r>
              <a:rPr lang="en-US" altLang="zh-CN" sz="2400" dirty="0" err="1">
                <a:solidFill>
                  <a:schemeClr val="tx1"/>
                </a:solidFill>
                <a:latin typeface="+mn-lt"/>
              </a:rPr>
              <a:t>libvma</a:t>
            </a:r>
            <a:r>
              <a:rPr lang="en-US" altLang="zh-CN" sz="2400" dirty="0">
                <a:solidFill>
                  <a:schemeClr val="tx1"/>
                </a:solidFill>
                <a:latin typeface="+mn-lt"/>
              </a:rPr>
              <a:t>, </a:t>
            </a:r>
            <a:r>
              <a:rPr lang="en-US" altLang="zh-CN" sz="2400" dirty="0" err="1">
                <a:solidFill>
                  <a:schemeClr val="tx1"/>
                </a:solidFill>
                <a:latin typeface="+mn-lt"/>
              </a:rPr>
              <a:t>rsocket</a:t>
            </a:r>
            <a:r>
              <a:rPr lang="en-US" altLang="zh-CN" sz="2400" dirty="0">
                <a:solidFill>
                  <a:schemeClr val="tx1"/>
                </a:solidFill>
                <a:latin typeface="+mn-lt"/>
              </a:rPr>
              <a:t>, </a:t>
            </a:r>
            <a:r>
              <a:rPr lang="en-US" altLang="zh-CN" sz="2400" dirty="0" err="1">
                <a:solidFill>
                  <a:schemeClr val="tx1"/>
                </a:solidFill>
                <a:latin typeface="+mn-lt"/>
              </a:rPr>
              <a:t>OpenUCX</a:t>
            </a:r>
            <a:r>
              <a:rPr lang="en-US" altLang="zh-CN" sz="2400" dirty="0">
                <a:solidFill>
                  <a:schemeClr val="tx1"/>
                </a:solidFill>
                <a:latin typeface="+mn-lt"/>
              </a:rPr>
              <a:t>, and UNH EXS. Among these, SDP, UNH EXS, </a:t>
            </a:r>
            <a:r>
              <a:rPr lang="en-US" altLang="zh-CN" sz="2400" dirty="0" err="1">
                <a:solidFill>
                  <a:schemeClr val="tx1"/>
                </a:solidFill>
                <a:latin typeface="+mn-lt"/>
              </a:rPr>
              <a:t>rsocket</a:t>
            </a:r>
            <a:r>
              <a:rPr lang="en-US" altLang="zh-CN" sz="2400" dirty="0">
                <a:solidFill>
                  <a:schemeClr val="tx1"/>
                </a:solidFill>
                <a:latin typeface="+mn-lt"/>
              </a:rPr>
              <a:t> </a:t>
            </a:r>
            <a:r>
              <a:rPr lang="en-US" altLang="zh-CN" sz="2400" dirty="0">
                <a:solidFill>
                  <a:srgbClr val="FF0000"/>
                </a:solidFill>
                <a:latin typeface="+mn-lt"/>
              </a:rPr>
              <a:t>all support zero copy </a:t>
            </a:r>
            <a:r>
              <a:rPr lang="en-US" altLang="zh-CN" sz="2400" dirty="0">
                <a:solidFill>
                  <a:schemeClr val="tx1"/>
                </a:solidFill>
                <a:latin typeface="+mn-lt"/>
              </a:rPr>
              <a:t>(in some of their modes). There are </a:t>
            </a:r>
            <a:r>
              <a:rPr lang="en-US" altLang="zh-CN" sz="2400" dirty="0">
                <a:solidFill>
                  <a:srgbClr val="FF0000"/>
                </a:solidFill>
                <a:latin typeface="+mn-lt"/>
              </a:rPr>
              <a:t>no performance comparison with these solutions or related work discussion </a:t>
            </a:r>
            <a:r>
              <a:rPr lang="en-US" altLang="zh-CN" sz="2400" dirty="0">
                <a:solidFill>
                  <a:schemeClr val="tx1"/>
                </a:solidFill>
                <a:latin typeface="+mn-lt"/>
              </a:rPr>
              <a:t>of </a:t>
            </a:r>
            <a:r>
              <a:rPr lang="en-US" altLang="zh-CN" sz="2400" dirty="0" err="1">
                <a:solidFill>
                  <a:schemeClr val="tx1"/>
                </a:solidFill>
                <a:latin typeface="+mn-lt"/>
              </a:rPr>
              <a:t>SocksDirect's</a:t>
            </a:r>
            <a:r>
              <a:rPr lang="en-US" altLang="zh-CN" sz="2400" dirty="0">
                <a:solidFill>
                  <a:schemeClr val="tx1"/>
                </a:solidFill>
                <a:latin typeface="+mn-lt"/>
              </a:rPr>
              <a:t> difference. There are also a bunch of user-level TCP/IP implementation.</a:t>
            </a:r>
          </a:p>
          <a:p>
            <a:pPr marL="342900" indent="-342900">
              <a:buFont typeface="Arial" panose="020B0604020202020204" pitchFamily="34" charset="0"/>
              <a:buChar char="•"/>
            </a:pPr>
            <a:r>
              <a:rPr kumimoji="1" lang="en-US" altLang="zh-CN" sz="2400" dirty="0">
                <a:solidFill>
                  <a:schemeClr val="tx1"/>
                </a:solidFill>
                <a:latin typeface="+mn-lt"/>
              </a:rPr>
              <a:t>OSDI’18 Review: </a:t>
            </a:r>
            <a:r>
              <a:rPr lang="en-US" altLang="zh-CN" sz="2400" dirty="0">
                <a:solidFill>
                  <a:schemeClr val="tx1"/>
                </a:solidFill>
              </a:rPr>
              <a:t>There has been a whole lot of work on high-performance stacks… The related work (and Table 3) would do better to </a:t>
            </a:r>
            <a:r>
              <a:rPr lang="en-US" altLang="zh-CN" sz="2400" dirty="0">
                <a:solidFill>
                  <a:srgbClr val="FF0000"/>
                </a:solidFill>
              </a:rPr>
              <a:t>contrast with these in terms of design rather than features</a:t>
            </a:r>
            <a:r>
              <a:rPr lang="en-US" altLang="zh-CN" sz="2400" dirty="0">
                <a:solidFill>
                  <a:schemeClr val="tx1"/>
                </a:solidFill>
              </a:rPr>
              <a:t>… You mention highly similar systems like </a:t>
            </a:r>
            <a:r>
              <a:rPr lang="en-US" altLang="zh-CN" sz="2400" dirty="0" err="1">
                <a:solidFill>
                  <a:schemeClr val="tx1"/>
                </a:solidFill>
              </a:rPr>
              <a:t>mTCP</a:t>
            </a:r>
            <a:r>
              <a:rPr lang="en-US" altLang="zh-CN" sz="2400" dirty="0">
                <a:solidFill>
                  <a:schemeClr val="tx1"/>
                </a:solidFill>
              </a:rPr>
              <a:t>, but completely fail to make any characterization about </a:t>
            </a:r>
            <a:r>
              <a:rPr lang="en-US" altLang="zh-CN" sz="2400" dirty="0">
                <a:solidFill>
                  <a:srgbClr val="FF0000"/>
                </a:solidFill>
              </a:rPr>
              <a:t>what insights or lessons </a:t>
            </a:r>
            <a:r>
              <a:rPr lang="en-US" altLang="zh-CN" sz="2400" dirty="0">
                <a:solidFill>
                  <a:schemeClr val="tx1"/>
                </a:solidFill>
              </a:rPr>
              <a:t>you've had that are different than theirs. SDP has highly similar goals to yours, and </a:t>
            </a:r>
            <a:r>
              <a:rPr lang="en-US" altLang="zh-CN" sz="2400" dirty="0">
                <a:solidFill>
                  <a:srgbClr val="FF0000"/>
                </a:solidFill>
              </a:rPr>
              <a:t>contrary to what you claim </a:t>
            </a:r>
            <a:r>
              <a:rPr lang="en-US" altLang="zh-CN" sz="2400" dirty="0">
                <a:solidFill>
                  <a:schemeClr val="tx1"/>
                </a:solidFill>
              </a:rPr>
              <a:t>in the related work section was </a:t>
            </a:r>
            <a:r>
              <a:rPr lang="en-US" altLang="zh-CN" sz="2400" dirty="0">
                <a:solidFill>
                  <a:srgbClr val="FF0000"/>
                </a:solidFill>
              </a:rPr>
              <a:t>designed to be transparent </a:t>
            </a:r>
            <a:r>
              <a:rPr lang="en-US" altLang="zh-CN" sz="2400" dirty="0">
                <a:solidFill>
                  <a:schemeClr val="tx1"/>
                </a:solidFill>
              </a:rPr>
              <a:t>to applications.</a:t>
            </a:r>
          </a:p>
          <a:p>
            <a:pPr marL="342900" indent="-342900">
              <a:buFont typeface="Arial" panose="020B0604020202020204" pitchFamily="34" charset="0"/>
              <a:buChar char="•"/>
            </a:pPr>
            <a:r>
              <a:rPr lang="en-US" altLang="zh-CN" sz="2400" dirty="0">
                <a:solidFill>
                  <a:schemeClr val="tx1"/>
                </a:solidFill>
              </a:rPr>
              <a:t>OSDI’18 Review: Zero copy or shared memory communication isn’t new. Note that </a:t>
            </a:r>
            <a:r>
              <a:rPr lang="en-US" altLang="zh-CN" sz="2400" dirty="0">
                <a:solidFill>
                  <a:srgbClr val="FF0000"/>
                </a:solidFill>
              </a:rPr>
              <a:t>even recent Linux TCP stacks support zero copy</a:t>
            </a:r>
            <a:r>
              <a:rPr lang="en-US" altLang="zh-CN" sz="2400" dirty="0">
                <a:solidFill>
                  <a:schemeClr val="tx1"/>
                </a:solidFill>
              </a:rPr>
              <a:t>.</a:t>
            </a:r>
          </a:p>
          <a:p>
            <a:pPr marL="342900" indent="-342900">
              <a:buFont typeface="Arial" panose="020B0604020202020204" pitchFamily="34" charset="0"/>
              <a:buChar char="•"/>
            </a:pPr>
            <a:r>
              <a:rPr kumimoji="1" lang="en-US" altLang="zh-CN" sz="2400" dirty="0">
                <a:solidFill>
                  <a:schemeClr val="tx1"/>
                </a:solidFill>
              </a:rPr>
              <a:t>SIGCOMM’19 PC Meeting Summary: </a:t>
            </a:r>
            <a:r>
              <a:rPr lang="en-US" altLang="zh-CN" sz="2400" dirty="0">
                <a:solidFill>
                  <a:schemeClr val="tx1"/>
                </a:solidFill>
              </a:rPr>
              <a:t>We also feel that you need to relate your work to LITE (Tsai and Zhang, SOSP'17). While LITE does not allow transparent substitution, it has </a:t>
            </a:r>
            <a:r>
              <a:rPr lang="en-US" altLang="zh-CN" sz="2400" dirty="0">
                <a:solidFill>
                  <a:srgbClr val="FF0000"/>
                </a:solidFill>
              </a:rPr>
              <a:t>similar goals and techniques to your work</a:t>
            </a:r>
            <a:r>
              <a:rPr lang="en-US" altLang="zh-CN" sz="2400" dirty="0">
                <a:solidFill>
                  <a:schemeClr val="tx1"/>
                </a:solidFill>
              </a:rPr>
              <a:t>.</a:t>
            </a:r>
            <a:endParaRPr kumimoji="1" lang="zh-CN" altLang="en-US" sz="1400" dirty="0">
              <a:solidFill>
                <a:schemeClr val="tx1"/>
              </a:solidFill>
            </a:endParaRPr>
          </a:p>
          <a:p>
            <a:pPr marL="342900" indent="-342900">
              <a:buFont typeface="Arial" panose="020B0604020202020204" pitchFamily="34" charset="0"/>
              <a:buChar char="•"/>
            </a:pPr>
            <a:endParaRPr lang="en-US" altLang="zh-CN" sz="2400" dirty="0">
              <a:solidFill>
                <a:schemeClr val="tx1"/>
              </a:solidFill>
            </a:endParaRPr>
          </a:p>
          <a:p>
            <a:pPr marL="342900" indent="-342900">
              <a:buFont typeface="Arial" panose="020B0604020202020204" pitchFamily="34" charset="0"/>
              <a:buChar char="•"/>
            </a:pPr>
            <a:endParaRPr lang="en-US" altLang="zh-CN" sz="2400" dirty="0">
              <a:solidFill>
                <a:schemeClr val="tx1"/>
              </a:solidFill>
            </a:endParaRPr>
          </a:p>
        </p:txBody>
      </p:sp>
      <p:sp>
        <p:nvSpPr>
          <p:cNvPr id="3" name="标题 2">
            <a:extLst>
              <a:ext uri="{FF2B5EF4-FFF2-40B4-BE49-F238E27FC236}">
                <a16:creationId xmlns:a16="http://schemas.microsoft.com/office/drawing/2014/main" id="{5B1D7DE9-9A62-634A-9E72-97F0AD356DA6}"/>
              </a:ext>
            </a:extLst>
          </p:cNvPr>
          <p:cNvSpPr>
            <a:spLocks noGrp="1"/>
          </p:cNvSpPr>
          <p:nvPr>
            <p:ph type="title"/>
          </p:nvPr>
        </p:nvSpPr>
        <p:spPr/>
        <p:txBody>
          <a:bodyPr/>
          <a:lstStyle/>
          <a:p>
            <a:r>
              <a:rPr kumimoji="1" lang="en-US" altLang="zh-CN" dirty="0"/>
              <a:t>Takeaways: related work</a:t>
            </a:r>
            <a:endParaRPr kumimoji="1" lang="zh-CN" altLang="en-US" dirty="0"/>
          </a:p>
        </p:txBody>
      </p:sp>
    </p:spTree>
    <p:extLst>
      <p:ext uri="{BB962C8B-B14F-4D97-AF65-F5344CB8AC3E}">
        <p14:creationId xmlns:p14="http://schemas.microsoft.com/office/powerpoint/2010/main" val="11612135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E841E80-058F-544E-9759-8D4B7B4AE8EF}"/>
              </a:ext>
            </a:extLst>
          </p:cNvPr>
          <p:cNvSpPr>
            <a:spLocks noGrp="1"/>
          </p:cNvSpPr>
          <p:nvPr>
            <p:ph type="body" sz="quarter" idx="10"/>
          </p:nvPr>
        </p:nvSpPr>
        <p:spPr>
          <a:xfrm>
            <a:off x="366168" y="1212851"/>
            <a:ext cx="11702553" cy="4151906"/>
          </a:xfrm>
        </p:spPr>
        <p:txBody>
          <a:bodyPr/>
          <a:lstStyle/>
          <a:p>
            <a:pPr marL="342900" indent="-342900">
              <a:buFont typeface="Arial" panose="020B0604020202020204" pitchFamily="34" charset="0"/>
              <a:buChar char="•"/>
            </a:pPr>
            <a:r>
              <a:rPr lang="en-US" altLang="zh-CN" sz="2400" dirty="0">
                <a:solidFill>
                  <a:schemeClr val="tx1"/>
                </a:solidFill>
              </a:rPr>
              <a:t>NSDI’19 Review: Another doubt I have is about the need to transparently support socket functionality in this richer set of scenarios. The paper makes the point that previous approaches do not work across fork, or that they do not support intra-machine communication. … But a practical question here is </a:t>
            </a:r>
            <a:r>
              <a:rPr lang="en-US" altLang="zh-CN" sz="2400" dirty="0">
                <a:solidFill>
                  <a:srgbClr val="FF0000"/>
                </a:solidFill>
              </a:rPr>
              <a:t>whether this support for full semantics is actually needed</a:t>
            </a:r>
            <a:r>
              <a:rPr lang="en-US" altLang="zh-CN" sz="2400" dirty="0">
                <a:solidFill>
                  <a:schemeClr val="tx1"/>
                </a:solidFill>
              </a:rPr>
              <a:t>. I didn't see the compelling applications that do not work on previous approaches because such support is lacking.</a:t>
            </a:r>
          </a:p>
          <a:p>
            <a:pPr marL="342900" indent="-342900">
              <a:buFont typeface="Arial" panose="020B0604020202020204" pitchFamily="34" charset="0"/>
              <a:buChar char="•"/>
            </a:pPr>
            <a:r>
              <a:rPr lang="en-US" altLang="zh-CN" sz="2400" dirty="0">
                <a:solidFill>
                  <a:schemeClr val="tx1"/>
                </a:solidFill>
              </a:rPr>
              <a:t>NSDI’19 Review: Similarly, I strongly suspect that another reason that previous work has not focused on intra-machine performance is that the application scenarios haven't demanded it. … can you start the introduction by </a:t>
            </a:r>
            <a:r>
              <a:rPr lang="en-US" altLang="zh-CN" sz="2400" dirty="0">
                <a:solidFill>
                  <a:srgbClr val="FF0000"/>
                </a:solidFill>
              </a:rPr>
              <a:t>listing important applications that cannot use previous </a:t>
            </a:r>
            <a:r>
              <a:rPr lang="en-US" altLang="zh-CN" sz="2400" dirty="0">
                <a:solidFill>
                  <a:schemeClr val="tx1"/>
                </a:solidFill>
              </a:rPr>
              <a:t>high-performance networking stacks because they lack support for fork, intra-machine communication, etc.?</a:t>
            </a:r>
          </a:p>
          <a:p>
            <a:endParaRPr kumimoji="1" lang="zh-CN" altLang="en-US" sz="1400" dirty="0">
              <a:solidFill>
                <a:schemeClr val="tx1"/>
              </a:solidFill>
            </a:endParaRPr>
          </a:p>
        </p:txBody>
      </p:sp>
      <p:sp>
        <p:nvSpPr>
          <p:cNvPr id="3" name="标题 2">
            <a:extLst>
              <a:ext uri="{FF2B5EF4-FFF2-40B4-BE49-F238E27FC236}">
                <a16:creationId xmlns:a16="http://schemas.microsoft.com/office/drawing/2014/main" id="{3F00379B-2132-D841-99E7-E69CAFD7FD39}"/>
              </a:ext>
            </a:extLst>
          </p:cNvPr>
          <p:cNvSpPr>
            <a:spLocks noGrp="1"/>
          </p:cNvSpPr>
          <p:nvPr>
            <p:ph type="title"/>
          </p:nvPr>
        </p:nvSpPr>
        <p:spPr/>
        <p:txBody>
          <a:bodyPr/>
          <a:lstStyle/>
          <a:p>
            <a:r>
              <a:rPr kumimoji="1" lang="en-US" altLang="zh-CN" dirty="0"/>
              <a:t>Takeaways: related work / motivation</a:t>
            </a:r>
            <a:endParaRPr kumimoji="1" lang="zh-CN" altLang="en-US" dirty="0"/>
          </a:p>
        </p:txBody>
      </p:sp>
    </p:spTree>
    <p:extLst>
      <p:ext uri="{BB962C8B-B14F-4D97-AF65-F5344CB8AC3E}">
        <p14:creationId xmlns:p14="http://schemas.microsoft.com/office/powerpoint/2010/main" val="19341841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5C30ABB-45A6-D34F-8071-136AD9E1E660}"/>
              </a:ext>
            </a:extLst>
          </p:cNvPr>
          <p:cNvSpPr>
            <a:spLocks noGrp="1"/>
          </p:cNvSpPr>
          <p:nvPr>
            <p:ph type="body" sz="quarter" idx="10"/>
          </p:nvPr>
        </p:nvSpPr>
        <p:spPr>
          <a:xfrm>
            <a:off x="366168" y="1212851"/>
            <a:ext cx="11702553" cy="5392245"/>
          </a:xfrm>
        </p:spPr>
        <p:txBody>
          <a:bodyPr/>
          <a:lstStyle/>
          <a:p>
            <a:pPr marL="342900" indent="-342900">
              <a:buFont typeface="Arial" panose="020B0604020202020204" pitchFamily="34" charset="0"/>
              <a:buChar char="•"/>
            </a:pPr>
            <a:r>
              <a:rPr lang="en-US" altLang="zh-CN" sz="2400" dirty="0">
                <a:solidFill>
                  <a:schemeClr val="tx1"/>
                </a:solidFill>
              </a:rPr>
              <a:t>OSDI’18 Review: I did not understand why we should use a TCP socket for intra-machine communication instead of a </a:t>
            </a:r>
            <a:r>
              <a:rPr lang="en-US" altLang="zh-CN" sz="2400" dirty="0" err="1">
                <a:solidFill>
                  <a:srgbClr val="FF0000"/>
                </a:solidFill>
              </a:rPr>
              <a:t>unix</a:t>
            </a:r>
            <a:r>
              <a:rPr lang="en-US" altLang="zh-CN" sz="2400" dirty="0">
                <a:solidFill>
                  <a:srgbClr val="FF0000"/>
                </a:solidFill>
              </a:rPr>
              <a:t> domain socket or a pipe</a:t>
            </a:r>
            <a:r>
              <a:rPr lang="en-US" altLang="zh-CN" sz="2400" dirty="0">
                <a:solidFill>
                  <a:schemeClr val="tx1"/>
                </a:solidFill>
              </a:rPr>
              <a:t>. The latter </a:t>
            </a:r>
            <a:r>
              <a:rPr lang="en-US" altLang="zh-CN" sz="2400" dirty="0">
                <a:solidFill>
                  <a:srgbClr val="FF0000"/>
                </a:solidFill>
              </a:rPr>
              <a:t>performs much better</a:t>
            </a:r>
            <a:r>
              <a:rPr lang="en-US" altLang="zh-CN" sz="2400" dirty="0">
                <a:solidFill>
                  <a:schemeClr val="tx1"/>
                </a:solidFill>
              </a:rPr>
              <a:t> on Linux, but evaluation seems to miss this point.</a:t>
            </a:r>
          </a:p>
          <a:p>
            <a:pPr marL="342900" indent="-342900">
              <a:buFont typeface="Arial" panose="020B0604020202020204" pitchFamily="34" charset="0"/>
              <a:buChar char="•"/>
            </a:pPr>
            <a:r>
              <a:rPr lang="en-US" altLang="zh-CN" sz="2400" dirty="0">
                <a:solidFill>
                  <a:schemeClr val="tx1"/>
                </a:solidFill>
              </a:rPr>
              <a:t>NSDI’19 Review: I did not find the corresponding motivation for accelerating intra-host communication in this paper. You might want to show that </a:t>
            </a:r>
            <a:r>
              <a:rPr lang="en-US" altLang="zh-CN" sz="2400" dirty="0">
                <a:solidFill>
                  <a:srgbClr val="FF0000"/>
                </a:solidFill>
              </a:rPr>
              <a:t>(1) the performance of intra-host communication is critical for many applications and (2) what performance problems that existing kernel stacks have</a:t>
            </a:r>
            <a:r>
              <a:rPr lang="en-US" altLang="zh-CN" sz="2400" dirty="0">
                <a:solidFill>
                  <a:schemeClr val="tx1"/>
                </a:solidFill>
              </a:rPr>
              <a:t>. The paper does not even show and compare the performance of </a:t>
            </a:r>
            <a:r>
              <a:rPr lang="en-US" altLang="zh-CN" sz="2400" dirty="0" err="1">
                <a:solidFill>
                  <a:srgbClr val="FF0000"/>
                </a:solidFill>
              </a:rPr>
              <a:t>unix</a:t>
            </a:r>
            <a:r>
              <a:rPr lang="en-US" altLang="zh-CN" sz="2400" dirty="0">
                <a:solidFill>
                  <a:srgbClr val="FF0000"/>
                </a:solidFill>
              </a:rPr>
              <a:t> domain sockets or pipes</a:t>
            </a:r>
            <a:r>
              <a:rPr lang="en-US" altLang="zh-CN" sz="2400" dirty="0">
                <a:solidFill>
                  <a:schemeClr val="tx1"/>
                </a:solidFill>
              </a:rPr>
              <a:t>, and simply jumps on improving TCP sockets for intra-host communication.</a:t>
            </a:r>
          </a:p>
          <a:p>
            <a:pPr marL="342900" indent="-342900">
              <a:buFont typeface="Arial" panose="020B0604020202020204" pitchFamily="34" charset="0"/>
              <a:buChar char="•"/>
            </a:pPr>
            <a:r>
              <a:rPr lang="en-US" altLang="zh-CN" sz="2400" dirty="0">
                <a:solidFill>
                  <a:schemeClr val="tx1"/>
                </a:solidFill>
              </a:rPr>
              <a:t>OSDI’18 Review: Why do you use TCP sockets for intra-machine connections? </a:t>
            </a:r>
            <a:r>
              <a:rPr lang="en-US" altLang="zh-CN" sz="2400" dirty="0">
                <a:solidFill>
                  <a:srgbClr val="FF0000"/>
                </a:solidFill>
              </a:rPr>
              <a:t>Why not use a </a:t>
            </a:r>
            <a:r>
              <a:rPr lang="en-US" altLang="zh-CN" sz="2400" dirty="0" err="1">
                <a:solidFill>
                  <a:srgbClr val="FF0000"/>
                </a:solidFill>
              </a:rPr>
              <a:t>unix</a:t>
            </a:r>
            <a:r>
              <a:rPr lang="en-US" altLang="zh-CN" sz="2400" dirty="0">
                <a:solidFill>
                  <a:srgbClr val="FF0000"/>
                </a:solidFill>
              </a:rPr>
              <a:t> domain socket or a pipe</a:t>
            </a:r>
            <a:r>
              <a:rPr lang="en-US" altLang="zh-CN" sz="2400" dirty="0">
                <a:solidFill>
                  <a:schemeClr val="tx1"/>
                </a:solidFill>
              </a:rPr>
              <a:t>? The following page says that using </a:t>
            </a:r>
            <a:r>
              <a:rPr lang="en-US" altLang="zh-CN" sz="2400" dirty="0" err="1">
                <a:solidFill>
                  <a:schemeClr val="tx1"/>
                </a:solidFill>
              </a:rPr>
              <a:t>unix</a:t>
            </a:r>
            <a:r>
              <a:rPr lang="en-US" altLang="zh-CN" sz="2400" dirty="0">
                <a:solidFill>
                  <a:schemeClr val="tx1"/>
                </a:solidFill>
              </a:rPr>
              <a:t> domain sockets or pipe() brings 3x better latency and produces 7x better throughput than a TCP connection. …</a:t>
            </a:r>
          </a:p>
          <a:p>
            <a:pPr marL="342900" indent="-342900">
              <a:buFont typeface="Arial" panose="020B0604020202020204" pitchFamily="34" charset="0"/>
              <a:buChar char="•"/>
            </a:pPr>
            <a:r>
              <a:rPr kumimoji="1" lang="en-US" altLang="zh-CN" sz="2400" dirty="0">
                <a:solidFill>
                  <a:schemeClr val="tx1"/>
                </a:solidFill>
              </a:rPr>
              <a:t>OSDI’18 Review: Using </a:t>
            </a:r>
            <a:r>
              <a:rPr kumimoji="1" lang="en-US" altLang="zh-CN" sz="2400" dirty="0">
                <a:solidFill>
                  <a:srgbClr val="FF0000"/>
                </a:solidFill>
              </a:rPr>
              <a:t>shared memory </a:t>
            </a:r>
            <a:r>
              <a:rPr kumimoji="1" lang="en-US" altLang="zh-CN" sz="2400" dirty="0">
                <a:solidFill>
                  <a:schemeClr val="tx1"/>
                </a:solidFill>
              </a:rPr>
              <a:t>for IPC is common. The authors use it for socket communication across processes/threads.</a:t>
            </a:r>
          </a:p>
        </p:txBody>
      </p:sp>
      <p:sp>
        <p:nvSpPr>
          <p:cNvPr id="3" name="标题 2">
            <a:extLst>
              <a:ext uri="{FF2B5EF4-FFF2-40B4-BE49-F238E27FC236}">
                <a16:creationId xmlns:a16="http://schemas.microsoft.com/office/drawing/2014/main" id="{EFB58F80-D163-6F4A-989D-88F98F46252A}"/>
              </a:ext>
            </a:extLst>
          </p:cNvPr>
          <p:cNvSpPr>
            <a:spLocks noGrp="1"/>
          </p:cNvSpPr>
          <p:nvPr>
            <p:ph type="title"/>
          </p:nvPr>
        </p:nvSpPr>
        <p:spPr/>
        <p:txBody>
          <a:bodyPr/>
          <a:lstStyle/>
          <a:p>
            <a:r>
              <a:rPr kumimoji="1" lang="en-US" altLang="zh-CN" dirty="0"/>
              <a:t>Takeaways: related work / motivation</a:t>
            </a:r>
            <a:endParaRPr kumimoji="1" lang="zh-CN" altLang="en-US" dirty="0"/>
          </a:p>
        </p:txBody>
      </p:sp>
    </p:spTree>
    <p:extLst>
      <p:ext uri="{BB962C8B-B14F-4D97-AF65-F5344CB8AC3E}">
        <p14:creationId xmlns:p14="http://schemas.microsoft.com/office/powerpoint/2010/main" val="39051055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CBA0142-C316-6846-94FE-0B410D3385EA}"/>
              </a:ext>
            </a:extLst>
          </p:cNvPr>
          <p:cNvSpPr>
            <a:spLocks noGrp="1"/>
          </p:cNvSpPr>
          <p:nvPr>
            <p:ph type="body" sz="quarter" idx="10"/>
          </p:nvPr>
        </p:nvSpPr>
        <p:spPr/>
        <p:txBody>
          <a:bodyPr/>
          <a:lstStyle/>
          <a:p>
            <a:endParaRPr kumimoji="1" lang="zh-CN" altLang="en-US"/>
          </a:p>
        </p:txBody>
      </p:sp>
      <p:sp>
        <p:nvSpPr>
          <p:cNvPr id="3" name="标题 2">
            <a:extLst>
              <a:ext uri="{FF2B5EF4-FFF2-40B4-BE49-F238E27FC236}">
                <a16:creationId xmlns:a16="http://schemas.microsoft.com/office/drawing/2014/main" id="{09F25FB6-7DC4-C64E-909B-4BFF8A1D30D6}"/>
              </a:ext>
            </a:extLst>
          </p:cNvPr>
          <p:cNvSpPr>
            <a:spLocks noGrp="1"/>
          </p:cNvSpPr>
          <p:nvPr>
            <p:ph type="title"/>
          </p:nvPr>
        </p:nvSpPr>
        <p:spPr/>
        <p:txBody>
          <a:bodyPr/>
          <a:lstStyle/>
          <a:p>
            <a:endParaRPr kumimoji="1" lang="zh-CN" altLang="en-US"/>
          </a:p>
        </p:txBody>
      </p:sp>
      <p:pic>
        <p:nvPicPr>
          <p:cNvPr id="6" name="图片 5" descr="图片包含 报纸&#10;&#10;描述已自动生成">
            <a:extLst>
              <a:ext uri="{FF2B5EF4-FFF2-40B4-BE49-F238E27FC236}">
                <a16:creationId xmlns:a16="http://schemas.microsoft.com/office/drawing/2014/main" id="{B34C9DCF-01C0-4041-93A1-80133E709425}"/>
              </a:ext>
            </a:extLst>
          </p:cNvPr>
          <p:cNvPicPr>
            <a:picLocks noChangeAspect="1"/>
          </p:cNvPicPr>
          <p:nvPr/>
        </p:nvPicPr>
        <p:blipFill>
          <a:blip r:embed="rId2"/>
          <a:stretch>
            <a:fillRect/>
          </a:stretch>
        </p:blipFill>
        <p:spPr>
          <a:xfrm>
            <a:off x="119805" y="554515"/>
            <a:ext cx="6826098" cy="5256212"/>
          </a:xfrm>
          <a:prstGeom prst="rect">
            <a:avLst/>
          </a:prstGeom>
        </p:spPr>
      </p:pic>
      <p:pic>
        <p:nvPicPr>
          <p:cNvPr id="8" name="图片 7" descr="一些文字和图案&#10;&#10;描述已自动生成">
            <a:extLst>
              <a:ext uri="{FF2B5EF4-FFF2-40B4-BE49-F238E27FC236}">
                <a16:creationId xmlns:a16="http://schemas.microsoft.com/office/drawing/2014/main" id="{941207D1-DBED-1842-8A69-B4B597EC9F44}"/>
              </a:ext>
            </a:extLst>
          </p:cNvPr>
          <p:cNvPicPr>
            <a:picLocks noChangeAspect="1"/>
          </p:cNvPicPr>
          <p:nvPr/>
        </p:nvPicPr>
        <p:blipFill>
          <a:blip r:embed="rId3"/>
          <a:stretch>
            <a:fillRect/>
          </a:stretch>
        </p:blipFill>
        <p:spPr>
          <a:xfrm>
            <a:off x="6791038" y="295280"/>
            <a:ext cx="5643850" cy="6403965"/>
          </a:xfrm>
          <a:prstGeom prst="rect">
            <a:avLst/>
          </a:prstGeom>
        </p:spPr>
      </p:pic>
      <p:cxnSp>
        <p:nvCxnSpPr>
          <p:cNvPr id="10" name="直线连接符 9">
            <a:extLst>
              <a:ext uri="{FF2B5EF4-FFF2-40B4-BE49-F238E27FC236}">
                <a16:creationId xmlns:a16="http://schemas.microsoft.com/office/drawing/2014/main" id="{2A2D5243-C848-4A41-92F6-EA9F23A2BF6A}"/>
              </a:ext>
            </a:extLst>
          </p:cNvPr>
          <p:cNvCxnSpPr/>
          <p:nvPr/>
        </p:nvCxnSpPr>
        <p:spPr>
          <a:xfrm>
            <a:off x="1797844" y="4106862"/>
            <a:ext cx="4993194" cy="0"/>
          </a:xfrm>
          <a:prstGeom prst="line">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846E5A79-1A82-CB41-959A-68910B46ADB5}"/>
              </a:ext>
            </a:extLst>
          </p:cNvPr>
          <p:cNvCxnSpPr>
            <a:cxnSpLocks/>
          </p:cNvCxnSpPr>
          <p:nvPr/>
        </p:nvCxnSpPr>
        <p:spPr>
          <a:xfrm>
            <a:off x="214412" y="4411662"/>
            <a:ext cx="6576626" cy="0"/>
          </a:xfrm>
          <a:prstGeom prst="line">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D8741B73-99AE-664E-8CE2-829D9B411147}"/>
              </a:ext>
            </a:extLst>
          </p:cNvPr>
          <p:cNvCxnSpPr>
            <a:cxnSpLocks/>
          </p:cNvCxnSpPr>
          <p:nvPr/>
        </p:nvCxnSpPr>
        <p:spPr>
          <a:xfrm>
            <a:off x="214412" y="4716462"/>
            <a:ext cx="4783832" cy="0"/>
          </a:xfrm>
          <a:prstGeom prst="line">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24204"/>
      </p:ext>
    </p:extLst>
  </p:cSld>
  <p:clrMapOvr>
    <a:masterClrMapping/>
  </p:clrMapOvr>
  <p:transition>
    <p:fade/>
  </p:transition>
</p:sld>
</file>

<file path=ppt/theme/theme1.xml><?xml version="1.0" encoding="utf-8"?>
<a:theme xmlns:a="http://schemas.openxmlformats.org/drawingml/2006/main" name="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3B2751E-ABCC-4ACB-85B7-9E8CC4D0BA2B}"/>
    </a:ext>
  </a:extLst>
</a:theme>
</file>

<file path=ppt/theme/theme2.xml><?xml version="1.0" encoding="utf-8"?>
<a:theme xmlns:a="http://schemas.openxmlformats.org/drawingml/2006/main" name="COLOR TEMPLATE">
  <a:themeElements>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94C5B01-1291-4B8E-BD61-1AA91920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3" ma:contentTypeDescription="Create a new document." ma:contentTypeScope="" ma:versionID="f0876370c90de824ab54c09b0bd2a056">
  <xsd:schema xmlns:xsd="http://www.w3.org/2001/XMLSchema" xmlns:xs="http://www.w3.org/2001/XMLSchema" xmlns:p="http://schemas.microsoft.com/office/2006/metadata/properties" xmlns:ns3="630a2e83-186a-4a0f-ab27-bee8a8096abc" targetNamespace="http://schemas.microsoft.com/office/2006/metadata/properties" ma:root="true" ma:fieldsID="a2a3b5ed8b4accd7c8a398d0cb075271" ns3:_="">
    <xsd:import namespace="630a2e83-186a-4a0f-ab27-bee8a8096ab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630a2e83-186a-4a0f-ab27-bee8a8096ab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4E1B0F3-A957-46C1-B237-B18B8172C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KV-Direct-20161012</Template>
  <TotalTime>15746</TotalTime>
  <Words>4715</Words>
  <Application>Microsoft Macintosh PowerPoint</Application>
  <PresentationFormat>自定义</PresentationFormat>
  <Paragraphs>853</Paragraphs>
  <Slides>40</Slides>
  <Notes>12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40</vt:i4>
      </vt:variant>
    </vt:vector>
  </HeadingPairs>
  <TitlesOfParts>
    <vt:vector size="48" baseType="lpstr">
      <vt:lpstr>Segoe UI</vt:lpstr>
      <vt:lpstr>Segoe UI Light</vt:lpstr>
      <vt:lpstr>Segoe UI Semibold</vt:lpstr>
      <vt:lpstr>Arial</vt:lpstr>
      <vt:lpstr>Consolas</vt:lpstr>
      <vt:lpstr>Wingdings</vt:lpstr>
      <vt:lpstr>WHITE TEMPLATE</vt:lpstr>
      <vt:lpstr>COLOR TEMPLATE</vt:lpstr>
      <vt:lpstr>PowerPoint 演示文稿</vt:lpstr>
      <vt:lpstr>The Socket Communication Primitive</vt:lpstr>
      <vt:lpstr>Socket: a Performance Bottleneck</vt:lpstr>
      <vt:lpstr>Timeline of the SocksDirect Project</vt:lpstr>
      <vt:lpstr>High Performance Socket Systems</vt:lpstr>
      <vt:lpstr>Takeaways: related work</vt:lpstr>
      <vt:lpstr>Takeaways: related work / motivation</vt:lpstr>
      <vt:lpstr>Takeaways: related work / motivation</vt:lpstr>
      <vt:lpstr>PowerPoint 演示文稿</vt:lpstr>
      <vt:lpstr>Linux Socket: from send() to recv()</vt:lpstr>
      <vt:lpstr>Round-Trip Time Breakdown</vt:lpstr>
      <vt:lpstr>Takeaways: performance breakdown</vt:lpstr>
      <vt:lpstr>SocksDirect Design Goals</vt:lpstr>
      <vt:lpstr>Takeaways: remove unnecessary design goals which lead to a complicated design</vt:lpstr>
      <vt:lpstr>SocksDirect: Fast and Compatible Socket in User Space</vt:lpstr>
      <vt:lpstr>SocksDirect Supports Different Transports for Data</vt:lpstr>
      <vt:lpstr>Remove the Overheads (1)</vt:lpstr>
      <vt:lpstr>Remove the Overheads (2)</vt:lpstr>
      <vt:lpstr>Takeaways: explain application scenario</vt:lpstr>
      <vt:lpstr>Token-based Socket Sharing</vt:lpstr>
      <vt:lpstr>Takeaways: remove unnecessary design goals which lead to a complicated design</vt:lpstr>
      <vt:lpstr>Handling Fork</vt:lpstr>
      <vt:lpstr>Takeaways: make trade-offs</vt:lpstr>
      <vt:lpstr>Remove the Overheads (3)</vt:lpstr>
      <vt:lpstr>Per-socket Ring Buffer</vt:lpstr>
      <vt:lpstr>Per-socket Ring Buffer</vt:lpstr>
      <vt:lpstr>Takeaways: refine design according to reviews</vt:lpstr>
      <vt:lpstr>Remove the Overheads (4)</vt:lpstr>
      <vt:lpstr>Zero Copy via Page Remapping</vt:lpstr>
      <vt:lpstr>Summary: Overheads &amp; Techniques</vt:lpstr>
      <vt:lpstr>Evaluation Setting</vt:lpstr>
      <vt:lpstr>Latency</vt:lpstr>
      <vt:lpstr>Throughput</vt:lpstr>
      <vt:lpstr>Multi-core Scalability</vt:lpstr>
      <vt:lpstr>Takeaways: evaluate not only the best cases</vt:lpstr>
      <vt:lpstr>Application Performance</vt:lpstr>
      <vt:lpstr>Takeaways: evaluate with practical applications</vt:lpstr>
      <vt:lpstr>Conclusion</vt:lpstr>
      <vt:lpstr>Closing Thoughts</vt:lpstr>
      <vt:lpstr>Thank you!  Wish your papers get accepted by the next major conference.  Ad: Welcome to Parallel and Distributed Software Lab, Central Software Institute, Huawei 2012 Labs.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KV-Direct: Fast Remote Key-Value Access with Specialized Coprocessor</dc:title>
  <dc:subject>&lt;Speech title here&gt;</dc:subject>
  <dc:creator>Bojie Li (MSR Student-Person Consulting)</dc:creator>
  <cp:keywords>MSVID, Brand Guidelines, Branding, Visual Identity, grid</cp:keywords>
  <dc:description>Template: Maryfj_x000d_
Formatting: _x000d_
Audience Type:</dc:description>
  <cp:lastModifiedBy>Bojie Li (FA Talent)</cp:lastModifiedBy>
  <cp:revision>4293</cp:revision>
  <dcterms:created xsi:type="dcterms:W3CDTF">2016-09-30T08:26:57Z</dcterms:created>
  <dcterms:modified xsi:type="dcterms:W3CDTF">2019-11-26T14:25:55Z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