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5" r:id="rId5"/>
  </p:sldMasterIdLst>
  <p:notesMasterIdLst>
    <p:notesMasterId r:id="rId74"/>
  </p:notesMasterIdLst>
  <p:handoutMasterIdLst>
    <p:handoutMasterId r:id="rId75"/>
  </p:handoutMasterIdLst>
  <p:sldIdLst>
    <p:sldId id="1308" r:id="rId6"/>
    <p:sldId id="1439" r:id="rId7"/>
    <p:sldId id="1745" r:id="rId8"/>
    <p:sldId id="1747" r:id="rId9"/>
    <p:sldId id="1746" r:id="rId10"/>
    <p:sldId id="1541" r:id="rId11"/>
    <p:sldId id="1789" r:id="rId12"/>
    <p:sldId id="1464" r:id="rId13"/>
    <p:sldId id="1642" r:id="rId14"/>
    <p:sldId id="1748" r:id="rId15"/>
    <p:sldId id="1750" r:id="rId16"/>
    <p:sldId id="1805" r:id="rId17"/>
    <p:sldId id="1637" r:id="rId18"/>
    <p:sldId id="1638" r:id="rId19"/>
    <p:sldId id="1831" r:id="rId20"/>
    <p:sldId id="1640" r:id="rId21"/>
    <p:sldId id="1751" r:id="rId22"/>
    <p:sldId id="1754" r:id="rId23"/>
    <p:sldId id="1753" r:id="rId24"/>
    <p:sldId id="1815" r:id="rId25"/>
    <p:sldId id="1813" r:id="rId26"/>
    <p:sldId id="1816" r:id="rId27"/>
    <p:sldId id="1814" r:id="rId28"/>
    <p:sldId id="1817" r:id="rId29"/>
    <p:sldId id="1755" r:id="rId30"/>
    <p:sldId id="1818" r:id="rId31"/>
    <p:sldId id="1573" r:id="rId32"/>
    <p:sldId id="1575" r:id="rId33"/>
    <p:sldId id="1576" r:id="rId34"/>
    <p:sldId id="1643" r:id="rId35"/>
    <p:sldId id="1478" r:id="rId36"/>
    <p:sldId id="1646" r:id="rId37"/>
    <p:sldId id="1577" r:id="rId38"/>
    <p:sldId id="1578" r:id="rId39"/>
    <p:sldId id="1579" r:id="rId40"/>
    <p:sldId id="1830" r:id="rId41"/>
    <p:sldId id="1824" r:id="rId42"/>
    <p:sldId id="1756" r:id="rId43"/>
    <p:sldId id="1819" r:id="rId44"/>
    <p:sldId id="1582" r:id="rId45"/>
    <p:sldId id="1583" r:id="rId46"/>
    <p:sldId id="1592" r:id="rId47"/>
    <p:sldId id="1594" r:id="rId48"/>
    <p:sldId id="1484" r:id="rId49"/>
    <p:sldId id="1481" r:id="rId50"/>
    <p:sldId id="1833" r:id="rId51"/>
    <p:sldId id="1834" r:id="rId52"/>
    <p:sldId id="1653" r:id="rId53"/>
    <p:sldId id="1586" r:id="rId54"/>
    <p:sldId id="1623" r:id="rId55"/>
    <p:sldId id="1624" r:id="rId56"/>
    <p:sldId id="1587" r:id="rId57"/>
    <p:sldId id="1826" r:id="rId58"/>
    <p:sldId id="1757" r:id="rId59"/>
    <p:sldId id="1820" r:id="rId60"/>
    <p:sldId id="1832" r:id="rId61"/>
    <p:sldId id="1801" r:id="rId62"/>
    <p:sldId id="1770" r:id="rId63"/>
    <p:sldId id="1782" r:id="rId64"/>
    <p:sldId id="1786" r:id="rId65"/>
    <p:sldId id="1828" r:id="rId66"/>
    <p:sldId id="1758" r:id="rId67"/>
    <p:sldId id="1759" r:id="rId68"/>
    <p:sldId id="1539" r:id="rId69"/>
    <p:sldId id="1534" r:id="rId70"/>
    <p:sldId id="1570" r:id="rId71"/>
    <p:sldId id="1823" r:id="rId72"/>
    <p:sldId id="1430" r:id="rId73"/>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ADB"/>
    <a:srgbClr val="525252"/>
    <a:srgbClr val="D83B01"/>
    <a:srgbClr val="0078D7"/>
    <a:srgbClr val="000000"/>
    <a:srgbClr val="FFFFFF"/>
    <a:srgbClr val="737373"/>
    <a:srgbClr val="004B1C"/>
    <a:srgbClr val="004B50"/>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7" autoAdjust="0"/>
    <p:restoredTop sz="96208" autoAdjust="0"/>
  </p:normalViewPr>
  <p:slideViewPr>
    <p:cSldViewPr>
      <p:cViewPr varScale="1">
        <p:scale>
          <a:sx n="107" d="100"/>
          <a:sy n="107" d="100"/>
        </p:scale>
        <p:origin x="160" y="38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4" d="100"/>
          <a:sy n="84" d="100"/>
        </p:scale>
        <p:origin x="30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microsoft.sharepoint.com/teams/erchung/Shared%20Documents/TPUv2%20Analysis/TPU%20Gen%20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19505456554775E-2"/>
          <c:y val="3.1155991229095771E-2"/>
          <c:w val="0.90248224892941009"/>
          <c:h val="0.86016069051384458"/>
        </c:manualLayout>
      </c:layout>
      <c:lineChart>
        <c:grouping val="standard"/>
        <c:varyColors val="0"/>
        <c:ser>
          <c:idx val="0"/>
          <c:order val="0"/>
          <c:tx>
            <c:strRef>
              <c:f>Sheet1!$B$1</c:f>
              <c:strCache>
                <c:ptCount val="1"/>
                <c:pt idx="0">
                  <c:v>Network</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Sheet1!$A$2:$A$7</c:f>
              <c:numCache>
                <c:formatCode>General</c:formatCode>
                <c:ptCount val="6"/>
                <c:pt idx="0">
                  <c:v>2010</c:v>
                </c:pt>
                <c:pt idx="1">
                  <c:v>2012</c:v>
                </c:pt>
                <c:pt idx="2">
                  <c:v>2014</c:v>
                </c:pt>
                <c:pt idx="3">
                  <c:v>2016</c:v>
                </c:pt>
                <c:pt idx="4">
                  <c:v>2018</c:v>
                </c:pt>
                <c:pt idx="5">
                  <c:v>2020</c:v>
                </c:pt>
              </c:numCache>
            </c:numRef>
          </c:cat>
          <c:val>
            <c:numRef>
              <c:f>Sheet1!$B$2:$B$7</c:f>
              <c:numCache>
                <c:formatCode>General</c:formatCode>
                <c:ptCount val="6"/>
                <c:pt idx="0">
                  <c:v>1</c:v>
                </c:pt>
                <c:pt idx="1">
                  <c:v>10</c:v>
                </c:pt>
                <c:pt idx="2">
                  <c:v>25</c:v>
                </c:pt>
                <c:pt idx="3">
                  <c:v>40</c:v>
                </c:pt>
                <c:pt idx="4">
                  <c:v>50</c:v>
                </c:pt>
                <c:pt idx="5">
                  <c:v>100</c:v>
                </c:pt>
              </c:numCache>
            </c:numRef>
          </c:val>
          <c:smooth val="0"/>
          <c:extLst>
            <c:ext xmlns:c16="http://schemas.microsoft.com/office/drawing/2014/chart" uri="{C3380CC4-5D6E-409C-BE32-E72D297353CC}">
              <c16:uniqueId val="{00000000-0787-4E0B-9B6D-64FF15376D19}"/>
            </c:ext>
          </c:extLst>
        </c:ser>
        <c:dLbls>
          <c:showLegendKey val="0"/>
          <c:showVal val="0"/>
          <c:showCatName val="0"/>
          <c:showSerName val="0"/>
          <c:showPercent val="0"/>
          <c:showBubbleSize val="0"/>
        </c:dLbls>
        <c:marker val="1"/>
        <c:smooth val="0"/>
        <c:axId val="-21718848"/>
        <c:axId val="-21722656"/>
      </c:lineChart>
      <c:catAx>
        <c:axId val="-217188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722656"/>
        <c:crosses val="autoZero"/>
        <c:auto val="1"/>
        <c:lblAlgn val="ctr"/>
        <c:lblOffset val="100"/>
        <c:noMultiLvlLbl val="0"/>
      </c:catAx>
      <c:valAx>
        <c:axId val="-21722656"/>
        <c:scaling>
          <c:logBase val="10"/>
          <c:orientation val="minMax"/>
          <c:max val="1000"/>
          <c:min val="0.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2171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系统内核时间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服务器</c:v>
                </c:pt>
                <c:pt idx="1">
                  <c:v>Nginx HTTP 负载均衡器</c:v>
                </c:pt>
                <c:pt idx="2">
                  <c:v>Redis 键值存储</c:v>
                </c:pt>
                <c:pt idx="3">
                  <c:v>NSC DNS 服务器</c:v>
                </c:pt>
              </c:strCache>
            </c:strRef>
          </c:cat>
          <c:val>
            <c:numRef>
              <c:f>Sheet1!$B$2:$B$5</c:f>
              <c:numCache>
                <c:formatCode>0%</c:formatCode>
                <c:ptCount val="4"/>
                <c:pt idx="0">
                  <c:v>0.78</c:v>
                </c:pt>
                <c:pt idx="1">
                  <c:v>0.77</c:v>
                </c:pt>
                <c:pt idx="2">
                  <c:v>0.87</c:v>
                </c:pt>
                <c:pt idx="3">
                  <c:v>0.92</c:v>
                </c:pt>
              </c:numCache>
            </c:numRef>
          </c:val>
          <c:extLst>
            <c:ext xmlns:c16="http://schemas.microsoft.com/office/drawing/2014/chart" uri="{C3380CC4-5D6E-409C-BE32-E72D297353CC}">
              <c16:uniqueId val="{00000000-400C-4D47-BB8F-ABD7026D763E}"/>
            </c:ext>
          </c:extLst>
        </c:ser>
        <c:ser>
          <c:idx val="1"/>
          <c:order val="1"/>
          <c:tx>
            <c:strRef>
              <c:f>Sheet1!$C$1</c:f>
              <c:strCache>
                <c:ptCount val="1"/>
                <c:pt idx="0">
                  <c:v>用户应用时间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Lighttpd HTTP 服务器</c:v>
                </c:pt>
                <c:pt idx="1">
                  <c:v>Nginx HTTP 负载均衡器</c:v>
                </c:pt>
                <c:pt idx="2">
                  <c:v>Redis 键值存储</c:v>
                </c:pt>
                <c:pt idx="3">
                  <c:v>NSC DNS 服务器</c:v>
                </c:pt>
              </c:strCache>
            </c:strRef>
          </c:cat>
          <c:val>
            <c:numRef>
              <c:f>Sheet1!$C$2:$C$5</c:f>
              <c:numCache>
                <c:formatCode>0%</c:formatCode>
                <c:ptCount val="4"/>
                <c:pt idx="0">
                  <c:v>0.22</c:v>
                </c:pt>
                <c:pt idx="1">
                  <c:v>0.23</c:v>
                </c:pt>
                <c:pt idx="2">
                  <c:v>0.13</c:v>
                </c:pt>
                <c:pt idx="3">
                  <c:v>0.08</c:v>
                </c:pt>
              </c:numCache>
            </c:numRef>
          </c:val>
          <c:extLst>
            <c:ext xmlns:c16="http://schemas.microsoft.com/office/drawing/2014/chart" uri="{C3380CC4-5D6E-409C-BE32-E72D297353CC}">
              <c16:uniqueId val="{00000001-400C-4D47-BB8F-ABD7026D763E}"/>
            </c:ext>
          </c:extLst>
        </c:ser>
        <c:dLbls>
          <c:dLblPos val="ctr"/>
          <c:showLegendKey val="0"/>
          <c:showVal val="1"/>
          <c:showCatName val="0"/>
          <c:showSerName val="0"/>
          <c:showPercent val="0"/>
          <c:showBubbleSize val="0"/>
        </c:dLbls>
        <c:gapWidth val="79"/>
        <c:overlap val="100"/>
        <c:axId val="-1272197888"/>
        <c:axId val="-1272192992"/>
      </c:barChart>
      <c:catAx>
        <c:axId val="-1272197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solidFill>
                <a:latin typeface="+mn-lt"/>
                <a:ea typeface="+mn-ea"/>
                <a:cs typeface="+mn-cs"/>
              </a:defRPr>
            </a:pPr>
            <a:endParaRPr lang="zh-CN"/>
          </a:p>
        </c:txPr>
        <c:crossAx val="-1272192992"/>
        <c:crosses val="autoZero"/>
        <c:auto val="1"/>
        <c:lblAlgn val="ctr"/>
        <c:lblOffset val="100"/>
        <c:noMultiLvlLbl val="0"/>
      </c:catAx>
      <c:valAx>
        <c:axId val="-1272192992"/>
        <c:scaling>
          <c:orientation val="minMax"/>
        </c:scaling>
        <c:delete val="1"/>
        <c:axPos val="b"/>
        <c:numFmt formatCode="0%" sourceLinked="1"/>
        <c:majorTickMark val="none"/>
        <c:minorTickMark val="none"/>
        <c:tickLblPos val="nextTo"/>
        <c:crossAx val="-12721978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'DNN Inference'!$N$1</c:f>
              <c:strCache>
                <c:ptCount val="1"/>
                <c:pt idx="0">
                  <c:v>In Deployment</c:v>
                </c:pt>
              </c:strCache>
            </c:strRef>
          </c:tx>
          <c:spPr>
            <a:ln w="19050" cap="rnd">
              <a:solidFill>
                <a:schemeClr val="tx1"/>
              </a:solidFill>
              <a:round/>
            </a:ln>
            <a:effectLst/>
          </c:spPr>
          <c:marker>
            <c:symbol val="circle"/>
            <c:size val="13"/>
            <c:spPr>
              <a:solidFill>
                <a:schemeClr val="tx1"/>
              </a:solidFill>
              <a:ln w="9525">
                <a:solidFill>
                  <a:schemeClr val="tx1"/>
                </a:solidFill>
              </a:ln>
              <a:effectLst/>
            </c:spPr>
          </c:marker>
          <c:dLbls>
            <c:dLbl>
              <c:idx val="0"/>
              <c:layout>
                <c:manualLayout>
                  <c:x val="-0.11612760064444268"/>
                  <c:y val="6.3710432402915643E-2"/>
                </c:manualLayout>
              </c:layout>
              <c:tx>
                <c:rich>
                  <a:bodyPr/>
                  <a:lstStyle/>
                  <a:p>
                    <a:fld id="{34069779-D163-4F15-B05A-2D584D59FCA9}" type="CELLRANGE">
                      <a:rPr lang="en-US" altLang="zh-CN" baseline="0"/>
                      <a:pPr/>
                      <a:t>[CELLRANGE]</a:t>
                    </a:fld>
                    <a:r>
                      <a:rPr lang="en-US" baseline="0"/>
                      <a:t>, </a:t>
                    </a:r>
                    <a:fld id="{A8896F4F-C90A-404C-B9D2-11E525E85576}"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0ED-4702-BA1B-38546BBF8A53}"/>
                </c:ext>
              </c:extLst>
            </c:dLbl>
            <c:dLbl>
              <c:idx val="1"/>
              <c:layout>
                <c:manualLayout>
                  <c:x val="-8.0774624075105411E-2"/>
                  <c:y val="6.7067146438896441E-2"/>
                </c:manualLayout>
              </c:layout>
              <c:tx>
                <c:rich>
                  <a:bodyPr/>
                  <a:lstStyle/>
                  <a:p>
                    <a:fld id="{8B63661F-AD9E-4A5D-8DE6-B7BCFC4BEECA}" type="CELLRANGE">
                      <a:rPr lang="en-US" altLang="zh-CN" baseline="0"/>
                      <a:pPr/>
                      <a:t>[CELLRANGE]</a:t>
                    </a:fld>
                    <a:r>
                      <a:rPr lang="en-US" baseline="0"/>
                      <a:t>, </a:t>
                    </a:r>
                    <a:fld id="{0600ACE8-3D95-4E63-965D-3F95A45B1B5A}"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0ED-4702-BA1B-38546BBF8A53}"/>
                </c:ext>
              </c:extLst>
            </c:dLbl>
            <c:dLbl>
              <c:idx val="2"/>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45-49AB-B1D3-3049433CF713}"/>
                </c:ext>
              </c:extLst>
            </c:dLbl>
            <c:dLbl>
              <c:idx val="3"/>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45-49AB-B1D3-3049433CF713}"/>
                </c:ext>
              </c:extLst>
            </c:dLbl>
            <c:dLbl>
              <c:idx val="4"/>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45-49AB-B1D3-3049433CF713}"/>
                </c:ext>
              </c:extLst>
            </c:dLbl>
            <c:dLbl>
              <c:idx val="5"/>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45-49AB-B1D3-3049433CF713}"/>
                </c:ext>
              </c:extLst>
            </c:dLbl>
            <c:dLbl>
              <c:idx val="6"/>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45-49AB-B1D3-3049433CF713}"/>
                </c:ext>
              </c:extLst>
            </c:dLbl>
            <c:dLbl>
              <c:idx val="7"/>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45-49AB-B1D3-3049433CF713}"/>
                </c:ext>
              </c:extLst>
            </c:dLbl>
            <c:dLbl>
              <c:idx val="8"/>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45-49AB-B1D3-3049433CF713}"/>
                </c:ext>
              </c:extLst>
            </c:dLbl>
            <c:dLbl>
              <c:idx val="9"/>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45-49AB-B1D3-3049433CF713}"/>
                </c:ext>
              </c:extLst>
            </c:dLbl>
            <c:dLbl>
              <c:idx val="10"/>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45-49AB-B1D3-3049433CF713}"/>
                </c:ext>
              </c:extLst>
            </c:dLbl>
            <c:dLbl>
              <c:idx val="11"/>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45-49AB-B1D3-3049433CF713}"/>
                </c:ext>
              </c:extLst>
            </c:dLbl>
            <c:dLbl>
              <c:idx val="12"/>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845-49AB-B1D3-3049433CF713}"/>
                </c:ext>
              </c:extLst>
            </c:dLbl>
            <c:dLbl>
              <c:idx val="13"/>
              <c:tx>
                <c:rich>
                  <a:bodyPr/>
                  <a:lstStyle/>
                  <a:p>
                    <a:endParaRPr lang="en-US"/>
                  </a:p>
                </c:rich>
              </c:tx>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845-49AB-B1D3-3049433CF713}"/>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b"/>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Inference'!$P$2:$P$15</c:f>
              <c:numCache>
                <c:formatCode>0.0</c:formatCode>
                <c:ptCount val="14"/>
                <c:pt idx="0">
                  <c:v>8.571428571428573</c:v>
                </c:pt>
                <c:pt idx="1">
                  <c:v>9.0909090909090899</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0E-C845-49AB-B1D3-3049433CF713}"/>
            </c:ext>
          </c:extLst>
        </c:ser>
        <c:ser>
          <c:idx val="1"/>
          <c:order val="1"/>
          <c:tx>
            <c:strRef>
              <c:f>'DNN Inference'!$N$1</c:f>
              <c:strCache>
                <c:ptCount val="1"/>
                <c:pt idx="0">
                  <c:v>In Deployment</c:v>
                </c:pt>
              </c:strCache>
            </c:strRef>
          </c:tx>
          <c:spPr>
            <a:ln w="19050" cap="rnd">
              <a:solidFill>
                <a:schemeClr val="accent2"/>
              </a:solidFill>
              <a:round/>
            </a:ln>
            <a:effectLst/>
          </c:spPr>
          <c:marker>
            <c:symbol val="square"/>
            <c:size val="10"/>
            <c:spPr>
              <a:solidFill>
                <a:schemeClr val="accent2"/>
              </a:solidFill>
              <a:ln w="9525">
                <a:solidFill>
                  <a:schemeClr val="accent2"/>
                </a:solidFill>
              </a:ln>
              <a:effectLst/>
            </c:spPr>
          </c:marker>
          <c:dLbls>
            <c:dLbl>
              <c:idx val="0"/>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845-49AB-B1D3-3049433CF713}"/>
                </c:ext>
              </c:extLst>
            </c:dLbl>
            <c:dLbl>
              <c:idx val="1"/>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845-49AB-B1D3-3049433CF713}"/>
                </c:ext>
              </c:extLst>
            </c:dLbl>
            <c:dLbl>
              <c:idx val="2"/>
              <c:layout>
                <c:manualLayout>
                  <c:x val="-0.14089078287851062"/>
                  <c:y val="0.05"/>
                </c:manualLayout>
              </c:layout>
              <c:tx>
                <c:rich>
                  <a:bodyPr/>
                  <a:lstStyle/>
                  <a:p>
                    <a:fld id="{4D8343A7-9BD2-4771-91CA-F41FE02C3920}" type="CELLRANGE">
                      <a:rPr lang="en-US" altLang="zh-CN" baseline="0"/>
                      <a:pPr/>
                      <a:t>[CELLRANGE]</a:t>
                    </a:fld>
                    <a:r>
                      <a:rPr lang="en-US" baseline="0"/>
                      <a:t>, </a:t>
                    </a:r>
                    <a:fld id="{8B2F42E2-5552-456E-8D1E-B5364FAA6822}"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0ED-4702-BA1B-38546BBF8A53}"/>
                </c:ext>
              </c:extLst>
            </c:dLbl>
            <c:dLbl>
              <c:idx val="3"/>
              <c:tx>
                <c:rich>
                  <a:bodyPr/>
                  <a:lstStyle/>
                  <a:p>
                    <a:fld id="{550FCA5B-CEB5-4D5F-B0DF-13327F1ACE5E}" type="CELLRANGE">
                      <a:rPr lang="en-US" altLang="zh-CN"/>
                      <a:pPr/>
                      <a:t>[CELLRANGE]</a:t>
                    </a:fld>
                    <a:r>
                      <a:rPr lang="en-US" baseline="0"/>
                      <a:t>, </a:t>
                    </a:r>
                    <a:fld id="{2870454F-0F1C-44B5-9D50-488847F4A079}"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A25E-4986-8841-77590C480309}"/>
                </c:ext>
              </c:extLst>
            </c:dLbl>
            <c:dLbl>
              <c:idx val="4"/>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845-49AB-B1D3-3049433CF713}"/>
                </c:ext>
              </c:extLst>
            </c:dLbl>
            <c:dLbl>
              <c:idx val="5"/>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845-49AB-B1D3-3049433CF713}"/>
                </c:ext>
              </c:extLst>
            </c:dLbl>
            <c:dLbl>
              <c:idx val="6"/>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845-49AB-B1D3-3049433CF713}"/>
                </c:ext>
              </c:extLst>
            </c:dLbl>
            <c:dLbl>
              <c:idx val="7"/>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845-49AB-B1D3-3049433CF713}"/>
                </c:ext>
              </c:extLst>
            </c:dLbl>
            <c:dLbl>
              <c:idx val="8"/>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845-49AB-B1D3-3049433CF713}"/>
                </c:ext>
              </c:extLst>
            </c:dLbl>
            <c:dLbl>
              <c:idx val="9"/>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845-49AB-B1D3-3049433CF713}"/>
                </c:ext>
              </c:extLst>
            </c:dLbl>
            <c:dLbl>
              <c:idx val="10"/>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845-49AB-B1D3-3049433CF713}"/>
                </c:ext>
              </c:extLst>
            </c:dLbl>
            <c:dLbl>
              <c:idx val="11"/>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845-49AB-B1D3-3049433CF713}"/>
                </c:ext>
              </c:extLst>
            </c:dLbl>
            <c:dLbl>
              <c:idx val="12"/>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845-49AB-B1D3-3049433CF713}"/>
                </c:ext>
              </c:extLst>
            </c:dLbl>
            <c:dLbl>
              <c:idx val="13"/>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845-49AB-B1D3-3049433CF7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l"/>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Inference'!$Q$2:$Q$15</c:f>
              <c:numCache>
                <c:formatCode>General</c:formatCode>
                <c:ptCount val="14"/>
                <c:pt idx="2" formatCode="0.0">
                  <c:v>1226.6666666666667</c:v>
                </c:pt>
                <c:pt idx="3" formatCode="0.0">
                  <c:v>281.25</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1D-C845-49AB-B1D3-3049433CF713}"/>
            </c:ext>
          </c:extLst>
        </c:ser>
        <c:ser>
          <c:idx val="2"/>
          <c:order val="2"/>
          <c:tx>
            <c:strRef>
              <c:f>'DNN Inference'!$N$1</c:f>
              <c:strCache>
                <c:ptCount val="1"/>
                <c:pt idx="0">
                  <c:v>In Deployment</c:v>
                </c:pt>
              </c:strCache>
            </c:strRef>
          </c:tx>
          <c:spPr>
            <a:ln w="19050" cap="rnd">
              <a:solidFill>
                <a:schemeClr val="accent5"/>
              </a:solidFill>
              <a:round/>
            </a:ln>
            <a:effectLst/>
          </c:spPr>
          <c:marker>
            <c:symbol val="triangle"/>
            <c:size val="13"/>
            <c:spPr>
              <a:solidFill>
                <a:schemeClr val="accent5"/>
              </a:solidFill>
              <a:ln w="9525">
                <a:solidFill>
                  <a:schemeClr val="accent5"/>
                </a:solidFill>
              </a:ln>
              <a:effectLst/>
            </c:spPr>
          </c:marker>
          <c:dLbls>
            <c:dLbl>
              <c:idx val="0"/>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845-49AB-B1D3-3049433CF713}"/>
                </c:ext>
              </c:extLst>
            </c:dLbl>
            <c:dLbl>
              <c:idx val="1"/>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845-49AB-B1D3-3049433CF713}"/>
                </c:ext>
              </c:extLst>
            </c:dLbl>
            <c:dLbl>
              <c:idx val="2"/>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C845-49AB-B1D3-3049433CF713}"/>
                </c:ext>
              </c:extLst>
            </c:dLbl>
            <c:dLbl>
              <c:idx val="3"/>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845-49AB-B1D3-3049433CF713}"/>
                </c:ext>
              </c:extLst>
            </c:dLbl>
            <c:dLbl>
              <c:idx val="4"/>
              <c:layout>
                <c:manualLayout>
                  <c:x val="-0.154005390245843"/>
                  <c:y val="-2.9380498601545356E-3"/>
                </c:manualLayout>
              </c:layout>
              <c:tx>
                <c:rich>
                  <a:bodyPr/>
                  <a:lstStyle/>
                  <a:p>
                    <a:fld id="{3FA220CF-C648-4283-B4BC-8AC5EA42D109}" type="CELLRANGE">
                      <a:rPr lang="en-US" altLang="zh-CN" baseline="0"/>
                      <a:pPr/>
                      <a:t>[CELLRANGE]</a:t>
                    </a:fld>
                    <a:r>
                      <a:rPr lang="en-US" baseline="0"/>
                      <a:t>, </a:t>
                    </a:r>
                    <a:fld id="{094336ED-048C-447E-A4F5-2D0E2058B315}"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C845-49AB-B1D3-3049433CF713}"/>
                </c:ext>
              </c:extLst>
            </c:dLbl>
            <c:dLbl>
              <c:idx val="5"/>
              <c:layout>
                <c:manualLayout>
                  <c:x val="8.7098736293344354E-4"/>
                  <c:y val="1.4634146341463355E-2"/>
                </c:manualLayout>
              </c:layout>
              <c:tx>
                <c:rich>
                  <a:bodyPr/>
                  <a:lstStyle/>
                  <a:p>
                    <a:fld id="{BF387344-CBC5-44F2-8623-EB1A06B1B3A1}" type="CELLRANGE">
                      <a:rPr lang="en-US" altLang="zh-CN" baseline="0"/>
                      <a:pPr/>
                      <a:t>[CELLRANGE]</a:t>
                    </a:fld>
                    <a:r>
                      <a:rPr lang="en-US" baseline="0"/>
                      <a:t>, </a:t>
                    </a:r>
                    <a:fld id="{966F9037-88D1-4D96-9B5C-363FE8FC60B8}"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C845-49AB-B1D3-3049433CF713}"/>
                </c:ext>
              </c:extLst>
            </c:dLbl>
            <c:dLbl>
              <c:idx val="6"/>
              <c:layout>
                <c:manualLayout>
                  <c:x val="-9.2763583236524574E-4"/>
                  <c:y val="2.2382177837526405E-2"/>
                </c:manualLayout>
              </c:layout>
              <c:tx>
                <c:rich>
                  <a:bodyPr/>
                  <a:lstStyle/>
                  <a:p>
                    <a:r>
                      <a:rPr lang="en-US" altLang="zh-CN" baseline="0" dirty="0"/>
                      <a:t>P40 (int8)</a:t>
                    </a:r>
                    <a:r>
                      <a:rPr lang="en-US" baseline="0" dirty="0"/>
                      <a:t>, </a:t>
                    </a:r>
                    <a:fld id="{245AB296-5A63-42FE-868C-BBC5F76A4B09}" type="YVALUE">
                      <a:rPr lang="en-US" altLang="zh-CN" baseline="0"/>
                      <a:pPr/>
                      <a:t>[Y 值]</a:t>
                    </a:fld>
                    <a:endParaRPr lang="en-US" baseline="0" dirty="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C845-49AB-B1D3-3049433CF713}"/>
                </c:ext>
              </c:extLst>
            </c:dLbl>
            <c:dLbl>
              <c:idx val="7"/>
              <c:layout>
                <c:manualLayout>
                  <c:x val="-4.3549368146675371E-2"/>
                  <c:y val="-4.878048780487805E-2"/>
                </c:manualLayout>
              </c:layout>
              <c:tx>
                <c:rich>
                  <a:bodyPr/>
                  <a:lstStyle/>
                  <a:p>
                    <a:fld id="{7714EE83-482F-41C1-8A1D-EA9ED22926E4}" type="CELLRANGE">
                      <a:rPr lang="en-US" altLang="zh-CN" baseline="0"/>
                      <a:pPr/>
                      <a:t>[CELLRANGE]</a:t>
                    </a:fld>
                    <a:r>
                      <a:rPr lang="en-US" baseline="0"/>
                      <a:t>, </a:t>
                    </a:r>
                    <a:fld id="{E37E9633-44EE-4DD3-B063-D8F5E79CEBE9}"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C845-49AB-B1D3-3049433CF713}"/>
                </c:ext>
              </c:extLst>
            </c:dLbl>
            <c:dLbl>
              <c:idx val="8"/>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C845-49AB-B1D3-3049433CF713}"/>
                </c:ext>
              </c:extLst>
            </c:dLbl>
            <c:dLbl>
              <c:idx val="9"/>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845-49AB-B1D3-3049433CF713}"/>
                </c:ext>
              </c:extLst>
            </c:dLbl>
            <c:dLbl>
              <c:idx val="10"/>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845-49AB-B1D3-3049433CF713}"/>
                </c:ext>
              </c:extLst>
            </c:dLbl>
            <c:dLbl>
              <c:idx val="11"/>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C845-49AB-B1D3-3049433CF713}"/>
                </c:ext>
              </c:extLst>
            </c:dLbl>
            <c:dLbl>
              <c:idx val="12"/>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845-49AB-B1D3-3049433CF713}"/>
                </c:ext>
              </c:extLst>
            </c:dLbl>
            <c:dLbl>
              <c:idx val="13"/>
              <c:tx>
                <c:rich>
                  <a:bodyPr/>
                  <a:lstStyle/>
                  <a:p>
                    <a:endParaRPr lang="en-US"/>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C845-49AB-B1D3-3049433CF7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Inference'!$R$2:$R$15</c:f>
              <c:numCache>
                <c:formatCode>General</c:formatCode>
                <c:ptCount val="14"/>
                <c:pt idx="4" formatCode="0.0">
                  <c:v>29.133333333333333</c:v>
                </c:pt>
                <c:pt idx="5" formatCode="0.0">
                  <c:v>70.666666666666671</c:v>
                </c:pt>
                <c:pt idx="6" formatCode="0.0">
                  <c:v>188</c:v>
                </c:pt>
                <c:pt idx="7" formatCode="0.0">
                  <c:v>400</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2C-C845-49AB-B1D3-3049433CF713}"/>
            </c:ext>
          </c:extLst>
        </c:ser>
        <c:ser>
          <c:idx val="3"/>
          <c:order val="3"/>
          <c:tx>
            <c:strRef>
              <c:f>'DNN Inference'!$N$1</c:f>
              <c:strCache>
                <c:ptCount val="1"/>
                <c:pt idx="0">
                  <c:v>In Deployment</c:v>
                </c:pt>
              </c:strCache>
            </c:strRef>
          </c:tx>
          <c:spPr>
            <a:ln w="19050" cap="rnd">
              <a:solidFill>
                <a:schemeClr val="accent6"/>
              </a:solidFill>
              <a:round/>
            </a:ln>
            <a:effectLst/>
          </c:spPr>
          <c:marker>
            <c:symbol val="circle"/>
            <c:size val="14"/>
            <c:spPr>
              <a:solidFill>
                <a:schemeClr val="accent6"/>
              </a:solidFill>
              <a:ln w="9525">
                <a:solidFill>
                  <a:schemeClr val="accent6"/>
                </a:solidFill>
              </a:ln>
              <a:effectLst/>
            </c:spPr>
          </c:marker>
          <c:dLbls>
            <c:dLbl>
              <c:idx val="0"/>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C845-49AB-B1D3-3049433CF713}"/>
                </c:ext>
              </c:extLst>
            </c:dLbl>
            <c:dLbl>
              <c:idx val="1"/>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C845-49AB-B1D3-3049433CF713}"/>
                </c:ext>
              </c:extLst>
            </c:dLbl>
            <c:dLbl>
              <c:idx val="2"/>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845-49AB-B1D3-3049433CF713}"/>
                </c:ext>
              </c:extLst>
            </c:dLbl>
            <c:dLbl>
              <c:idx val="3"/>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C845-49AB-B1D3-3049433CF713}"/>
                </c:ext>
              </c:extLst>
            </c:dLbl>
            <c:dLbl>
              <c:idx val="4"/>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C845-49AB-B1D3-3049433CF713}"/>
                </c:ext>
              </c:extLst>
            </c:dLbl>
            <c:dLbl>
              <c:idx val="5"/>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C845-49AB-B1D3-3049433CF713}"/>
                </c:ext>
              </c:extLst>
            </c:dLbl>
            <c:dLbl>
              <c:idx val="6"/>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845-49AB-B1D3-3049433CF713}"/>
                </c:ext>
              </c:extLst>
            </c:dLbl>
            <c:dLbl>
              <c:idx val="7"/>
              <c:tx>
                <c:rich>
                  <a:bodyPr/>
                  <a:lstStyle/>
                  <a:p>
                    <a:endParaRPr lang="en-US"/>
                  </a:p>
                </c:rich>
              </c:tx>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845-49AB-B1D3-3049433CF713}"/>
                </c:ext>
              </c:extLst>
            </c:dLbl>
            <c:dLbl>
              <c:idx val="8"/>
              <c:tx>
                <c:rich>
                  <a:bodyPr/>
                  <a:lstStyle/>
                  <a:p>
                    <a:fld id="{52F5E1C0-9065-458C-94F3-A04874C50C1B}" type="CELLRANGE">
                      <a:rPr lang="en-US" altLang="zh-CN"/>
                      <a:pPr/>
                      <a:t>[CELLRANGE]</a:t>
                    </a:fld>
                    <a:r>
                      <a:rPr lang="en-US" baseline="0"/>
                      <a:t>, </a:t>
                    </a:r>
                    <a:fld id="{A5F58877-0530-4AC0-BBE8-1C71BA9E40F7}"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25E-4986-8841-77590C480309}"/>
                </c:ext>
              </c:extLst>
            </c:dLbl>
            <c:dLbl>
              <c:idx val="9"/>
              <c:layout>
                <c:manualLayout>
                  <c:x val="-0.16534616417376083"/>
                  <c:y val="2.0140284215884818E-2"/>
                </c:manualLayout>
              </c:layout>
              <c:tx>
                <c:rich>
                  <a:bodyPr/>
                  <a:lstStyle/>
                  <a:p>
                    <a:fld id="{B9A85BF8-4A7D-4F92-AD5B-5F10FD3D9E6F}" type="CELLRANGE">
                      <a:rPr lang="en-US" altLang="zh-CN" baseline="0"/>
                      <a:pPr/>
                      <a:t>[CELLRANGE]</a:t>
                    </a:fld>
                    <a:r>
                      <a:rPr lang="en-US" baseline="0"/>
                      <a:t>, </a:t>
                    </a:r>
                    <a:fld id="{1E453472-0A1E-4A45-8C4C-8CC3F4808D4B}"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0ED-4702-BA1B-38546BBF8A53}"/>
                </c:ext>
              </c:extLst>
            </c:dLbl>
            <c:dLbl>
              <c:idx val="10"/>
              <c:layout>
                <c:manualLayout>
                  <c:x val="3.359455803962129E-3"/>
                  <c:y val="1.7620898531556548E-2"/>
                </c:manualLayout>
              </c:layout>
              <c:tx>
                <c:rich>
                  <a:bodyPr/>
                  <a:lstStyle/>
                  <a:p>
                    <a:fld id="{D88ABF3A-C811-455B-BC83-4D2E597034CF}" type="CELLRANGE">
                      <a:rPr lang="en-US" altLang="zh-CN" baseline="0"/>
                      <a:pPr/>
                      <a:t>[CELLRANGE]</a:t>
                    </a:fld>
                    <a:r>
                      <a:rPr lang="en-US" baseline="0"/>
                      <a:t>, </a:t>
                    </a:r>
                    <a:fld id="{FFD19AB6-4CEA-4CE3-965D-E3E90A8BA26C}" type="YVALUE">
                      <a:rPr lang="en-US" altLang="zh-CN" baseline="0"/>
                      <a:pPr/>
                      <a:t>[Y 值]</a:t>
                    </a:fld>
                    <a:endParaRPr lang="en-US" baseline="0"/>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7-C845-49AB-B1D3-3049433CF713}"/>
                </c:ext>
              </c:extLst>
            </c:dLbl>
            <c:dLbl>
              <c:idx val="11"/>
              <c:tx>
                <c:rich>
                  <a:bodyPr/>
                  <a:lstStyle/>
                  <a:p>
                    <a:fld id="{9C434792-D67F-4451-9247-4061B2218E86}" type="CELLRANGE">
                      <a:rPr lang="en-US" altLang="zh-CN"/>
                      <a:pPr/>
                      <a:t>[CELLRANGE]</a:t>
                    </a:fld>
                    <a:r>
                      <a:rPr lang="en-US" baseline="0"/>
                      <a:t>, </a:t>
                    </a:r>
                    <a:fld id="{CC7B46C2-D096-4789-8271-E5172A93AB77}"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A25E-4986-8841-77590C480309}"/>
                </c:ext>
              </c:extLst>
            </c:dLbl>
            <c:dLbl>
              <c:idx val="12"/>
              <c:tx>
                <c:rich>
                  <a:bodyPr/>
                  <a:lstStyle/>
                  <a:p>
                    <a:fld id="{3374EE55-398A-47C8-A04C-B6D87A057A9F}" type="CELLRANGE">
                      <a:rPr lang="en-US" altLang="zh-CN"/>
                      <a:pPr/>
                      <a:t>[CELLRANGE]</a:t>
                    </a:fld>
                    <a:r>
                      <a:rPr lang="en-US" baseline="0"/>
                      <a:t>, </a:t>
                    </a:r>
                    <a:fld id="{E7DBB0AB-413B-441F-84DE-0C0DACAE0AB4}" type="YVALUE">
                      <a:rPr lang="en-US" altLang="zh-CN"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A25E-4986-8841-77590C480309}"/>
                </c:ext>
              </c:extLst>
            </c:dLbl>
            <c:dLbl>
              <c:idx val="13"/>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C845-49AB-B1D3-3049433CF713}"/>
                </c:ext>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dLblPos val="l"/>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Inference'!$S$2:$S$15</c:f>
              <c:numCache>
                <c:formatCode>General</c:formatCode>
                <c:ptCount val="14"/>
                <c:pt idx="8" formatCode="0.0">
                  <c:v>69.333333333333329</c:v>
                </c:pt>
                <c:pt idx="9" formatCode="0.0">
                  <c:v>200</c:v>
                </c:pt>
                <c:pt idx="10" formatCode="0.0">
                  <c:v>240.00000000000003</c:v>
                </c:pt>
                <c:pt idx="11" formatCode="0.0">
                  <c:v>440</c:v>
                </c:pt>
                <c:pt idx="12" formatCode="0.0">
                  <c:v>640</c:v>
                </c:pt>
                <c:pt idx="13" formatCode="0.0">
                  <c:v>1280</c:v>
                </c:pt>
              </c:numCache>
            </c:numRef>
          </c:yVal>
          <c:smooth val="0"/>
          <c:extLs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 xmlns:c16="http://schemas.microsoft.com/office/drawing/2014/chart" uri="{C3380CC4-5D6E-409C-BE32-E72D297353CC}">
              <c16:uniqueId val="{0000003B-C845-49AB-B1D3-3049433CF713}"/>
            </c:ext>
          </c:extLst>
        </c:ser>
        <c:dLbls>
          <c:showLegendKey val="0"/>
          <c:showVal val="0"/>
          <c:showCatName val="0"/>
          <c:showSerName val="0"/>
          <c:showPercent val="0"/>
          <c:showBubbleSize val="0"/>
        </c:dLbls>
        <c:axId val="859769712"/>
        <c:axId val="859767472"/>
      </c:scatterChart>
      <c:valAx>
        <c:axId val="859769712"/>
        <c:scaling>
          <c:orientation val="minMax"/>
          <c:max val="2020"/>
          <c:min val="2014"/>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zh-CN" altLang="en-US" sz="1600" dirty="0"/>
                  <a:t>大规模部署的时间</a:t>
                </a:r>
                <a:endParaRPr lang="en-US" sz="1600" dirty="0"/>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crossAx val="859767472"/>
        <c:crosses val="autoZero"/>
        <c:crossBetween val="midCat"/>
        <c:majorUnit val="1"/>
      </c:valAx>
      <c:valAx>
        <c:axId val="859767472"/>
        <c:scaling>
          <c:logBase val="10"/>
          <c:orientation val="minMax"/>
          <c:max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zh-CN" altLang="en-US" sz="1600" dirty="0"/>
                  <a:t>能耗效率 </a:t>
                </a:r>
                <a:r>
                  <a:rPr lang="en-US" sz="1600" dirty="0"/>
                  <a:t>(</a:t>
                </a:r>
                <a:r>
                  <a:rPr lang="en-US" sz="1600" dirty="0" err="1"/>
                  <a:t>GigaOps</a:t>
                </a:r>
                <a:r>
                  <a:rPr lang="en-US" sz="1600" dirty="0"/>
                  <a:t>/Watt)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zh-CN"/>
          </a:p>
        </c:txPr>
        <c:crossAx val="85976971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7F00BC-4D2E-8E49-AA92-34A06FB41695}" type="datetime8">
              <a:rPr lang="en-US" smtClean="0">
                <a:latin typeface="Segoe UI" pitchFamily="34" charset="0"/>
              </a:rPr>
              <a:t>5/24/19 11:23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0627781-7880-3740-BF0D-3C6325A42576}" type="datetime8">
              <a:rPr lang="en-US" smtClean="0"/>
              <a:t>5/24/19 11:23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ftr="0" dt="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34293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070">
              <a:spcAft>
                <a:spcPts val="328"/>
              </a:spcAft>
            </a:pPr>
            <a:r>
              <a:rPr lang="en-US" dirty="0"/>
              <a:t>In </a:t>
            </a:r>
            <a:r>
              <a:rPr lang="en-US" dirty="0" err="1"/>
              <a:t>ClickNP</a:t>
            </a:r>
            <a:r>
              <a:rPr lang="en-US" dirty="0"/>
              <a:t>,</a:t>
            </a:r>
            <a:r>
              <a:rPr lang="en-US" baseline="0" dirty="0"/>
              <a:t> the basic processing module</a:t>
            </a:r>
            <a:r>
              <a:rPr lang="en-US" dirty="0"/>
              <a:t> is called an</a:t>
            </a:r>
            <a:r>
              <a:rPr lang="en-US" baseline="0" dirty="0"/>
              <a:t> element, which resembles a single-threaded core.</a:t>
            </a:r>
            <a:endParaRPr lang="en-US" dirty="0"/>
          </a:p>
          <a:p>
            <a:r>
              <a:rPr lang="en-US" dirty="0"/>
              <a:t>Each </a:t>
            </a:r>
            <a:r>
              <a:rPr lang="en-US" baseline="0" dirty="0"/>
              <a:t>element has the following components.</a:t>
            </a:r>
          </a:p>
          <a:p>
            <a:r>
              <a:rPr lang="en-US" baseline="0" dirty="0"/>
              <a:t>First, a set of local states that are only accessible inside the element.</a:t>
            </a:r>
          </a:p>
          <a:p>
            <a:r>
              <a:rPr lang="en-US" baseline="0" dirty="0"/>
              <a:t>Second, input and output channels to communicate with other elements.</a:t>
            </a:r>
          </a:p>
          <a:p>
            <a:r>
              <a:rPr lang="en-US" baseline="0" dirty="0"/>
              <a:t>Third, process handler, which is the main thread to read input channels, do processing and write to output channels in an infinite loop.</a:t>
            </a:r>
          </a:p>
          <a:p>
            <a:r>
              <a:rPr lang="en-US" baseline="0" dirty="0"/>
              <a:t>Finally, signal handler, which receives and processes commands from the manager thread in host program running on CPU. Signals resemble interrupts in CPU.</a:t>
            </a:r>
            <a:endParaRPr lang="en-US" dirty="0"/>
          </a:p>
        </p:txBody>
      </p:sp>
      <p:sp>
        <p:nvSpPr>
          <p:cNvPr id="4" name="Date Placeholder 3"/>
          <p:cNvSpPr>
            <a:spLocks noGrp="1"/>
          </p:cNvSpPr>
          <p:nvPr>
            <p:ph type="dt" idx="10"/>
          </p:nvPr>
        </p:nvSpPr>
        <p:spPr/>
        <p:txBody>
          <a:bodyPr/>
          <a:lstStyle/>
          <a:p>
            <a:fld id="{2AD945A0-7593-4B6B-B3D2-BEA94180EF1B}" type="datetime8">
              <a:rPr lang="en-US" altLang="zh-CN" smtClean="0"/>
              <a:t>5/24/19 11:23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17688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a:t>
            </a:r>
            <a:r>
              <a:rPr lang="en-US" dirty="0"/>
              <a:t>e</a:t>
            </a:r>
            <a:r>
              <a:rPr lang="en-US" baseline="0" dirty="0"/>
              <a:t> have built a </a:t>
            </a:r>
            <a:r>
              <a:rPr lang="en-US" baseline="0" dirty="0" err="1"/>
              <a:t>ClickNP</a:t>
            </a:r>
            <a:r>
              <a:rPr lang="en-US" baseline="0" dirty="0"/>
              <a:t> element library with nearly 100 elements.</a:t>
            </a:r>
          </a:p>
          <a:p>
            <a:r>
              <a:rPr lang="en-US" baseline="0" dirty="0"/>
              <a:t>About 20% of them are re-factored from Click modular router, and the remaining ones cover lots of network functions.</a:t>
            </a:r>
          </a:p>
          <a:p>
            <a:r>
              <a:rPr lang="en-US" baseline="0" dirty="0"/>
              <a:t>This table shows some common elements in the element library, which cover packet parsing, checksum, tunnel encapsulation, crypto, hash tables, prefix matching, packet scheduling and rate limiting.</a:t>
            </a:r>
          </a:p>
        </p:txBody>
      </p:sp>
      <p:sp>
        <p:nvSpPr>
          <p:cNvPr id="4" name="Date Placeholder 3"/>
          <p:cNvSpPr>
            <a:spLocks noGrp="1"/>
          </p:cNvSpPr>
          <p:nvPr>
            <p:ph type="dt" idx="10"/>
          </p:nvPr>
        </p:nvSpPr>
        <p:spPr/>
        <p:txBody>
          <a:bodyPr/>
          <a:lstStyle/>
          <a:p>
            <a:fld id="{CFFE5370-0398-401D-AB3A-0995406894B1}" type="datetime8">
              <a:rPr lang="en-US" altLang="zh-CN" smtClean="0"/>
              <a:t>5/26/19 9:48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52288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look</a:t>
            </a:r>
            <a:r>
              <a:rPr lang="en-US" baseline="0" dirty="0"/>
              <a:t> at </a:t>
            </a:r>
            <a:r>
              <a:rPr lang="en-US" dirty="0"/>
              <a:t>an example network function,</a:t>
            </a:r>
            <a:r>
              <a:rPr lang="en-US" baseline="0" dirty="0"/>
              <a:t> packet logger.</a:t>
            </a:r>
          </a:p>
          <a:p>
            <a:r>
              <a:rPr lang="en-US" baseline="0" dirty="0"/>
              <a:t>It receives packets from top-of-rack switch, counts number of packets in Count element, then makes a copy in Tee element.</a:t>
            </a:r>
          </a:p>
          <a:p>
            <a:r>
              <a:rPr lang="en-US" baseline="0" dirty="0"/>
              <a:t>One copy is forwarded back to </a:t>
            </a:r>
            <a:r>
              <a:rPr lang="en-US" baseline="0" dirty="0" err="1"/>
              <a:t>ToR</a:t>
            </a:r>
            <a:r>
              <a:rPr lang="en-US" baseline="0" dirty="0"/>
              <a:t> switch, the other copy is forwarded to a host element </a:t>
            </a:r>
            <a:r>
              <a:rPr lang="en-US" baseline="0" dirty="0" err="1"/>
              <a:t>PktLogger</a:t>
            </a:r>
            <a:r>
              <a:rPr lang="en-US" baseline="0" dirty="0"/>
              <a:t> running on CPU.</a:t>
            </a:r>
          </a:p>
          <a:p>
            <a:endParaRPr lang="en-US" baseline="0" dirty="0"/>
          </a:p>
          <a:p>
            <a:r>
              <a:rPr lang="en-US" baseline="0" dirty="0"/>
              <a:t>We can see that this </a:t>
            </a:r>
            <a:r>
              <a:rPr lang="en-US" baseline="0" dirty="0" err="1"/>
              <a:t>PacketLogger</a:t>
            </a:r>
            <a:r>
              <a:rPr lang="en-US" baseline="0" dirty="0"/>
              <a:t> needs only 5 lines of code for </a:t>
            </a:r>
            <a:r>
              <a:rPr lang="en-US" baseline="0" dirty="0" err="1"/>
              <a:t>ClickNP</a:t>
            </a:r>
            <a:r>
              <a:rPr lang="en-US" baseline="0" dirty="0"/>
              <a:t> configuration.</a:t>
            </a:r>
          </a:p>
        </p:txBody>
      </p:sp>
      <p:sp>
        <p:nvSpPr>
          <p:cNvPr id="4" name="Date Placeholder 3"/>
          <p:cNvSpPr>
            <a:spLocks noGrp="1"/>
          </p:cNvSpPr>
          <p:nvPr>
            <p:ph type="dt" idx="10"/>
          </p:nvPr>
        </p:nvSpPr>
        <p:spPr/>
        <p:txBody>
          <a:bodyPr/>
          <a:lstStyle/>
          <a:p>
            <a:fld id="{D707D4B1-ACAB-49BD-A23F-B30623D4A231}" type="datetime8">
              <a:rPr lang="en-US" altLang="zh-CN" smtClean="0"/>
              <a:t>5/25/19 1:22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81077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look at the architecture of the </a:t>
            </a:r>
            <a:r>
              <a:rPr lang="en-US" baseline="0" dirty="0" err="1"/>
              <a:t>ClickNP</a:t>
            </a:r>
            <a:r>
              <a:rPr lang="en-US" baseline="0" dirty="0"/>
              <a:t> toolchain.</a:t>
            </a:r>
          </a:p>
          <a:p>
            <a:r>
              <a:rPr lang="en-US" baseline="0" dirty="0"/>
              <a:t>A </a:t>
            </a:r>
            <a:r>
              <a:rPr lang="en-US" baseline="0" dirty="0" err="1"/>
              <a:t>ClickNP</a:t>
            </a:r>
            <a:r>
              <a:rPr lang="en-US" baseline="0" dirty="0"/>
              <a:t> program is divided into three parts, a set of </a:t>
            </a:r>
            <a:r>
              <a:rPr lang="en-US" baseline="0" dirty="0" err="1"/>
              <a:t>ClickNP</a:t>
            </a:r>
            <a:r>
              <a:rPr lang="en-US" baseline="0" dirty="0"/>
              <a:t> elements, a </a:t>
            </a:r>
            <a:r>
              <a:rPr lang="en-US" baseline="0" dirty="0" err="1"/>
              <a:t>ClickNP</a:t>
            </a:r>
            <a:r>
              <a:rPr lang="en-US" baseline="0" dirty="0"/>
              <a:t> script to define the connections among elements, and a </a:t>
            </a:r>
            <a:r>
              <a:rPr lang="en-US" baseline="0" dirty="0" err="1"/>
              <a:t>ClickNP</a:t>
            </a:r>
            <a:r>
              <a:rPr lang="en-US" baseline="0" dirty="0"/>
              <a:t> host manager program.</a:t>
            </a:r>
          </a:p>
        </p:txBody>
      </p:sp>
      <p:sp>
        <p:nvSpPr>
          <p:cNvPr id="4" name="Date Placeholder 3"/>
          <p:cNvSpPr>
            <a:spLocks noGrp="1"/>
          </p:cNvSpPr>
          <p:nvPr>
            <p:ph type="dt" idx="10"/>
          </p:nvPr>
        </p:nvSpPr>
        <p:spPr/>
        <p:txBody>
          <a:bodyPr/>
          <a:lstStyle/>
          <a:p>
            <a:fld id="{B07B6676-8795-44B5-A068-DF2D4B6D48D1}" type="datetime8">
              <a:rPr lang="en-US" altLang="zh-CN" smtClean="0"/>
              <a:t>5/24/19 11:23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847511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have developed multiple optimization techniques in </a:t>
            </a:r>
            <a:r>
              <a:rPr lang="en-US" baseline="0" dirty="0" err="1"/>
              <a:t>ClickNP</a:t>
            </a:r>
            <a:r>
              <a:rPr lang="en-US" baseline="0" dirty="0"/>
              <a:t> to fully leverage the parallelism.</a:t>
            </a:r>
          </a:p>
          <a:p>
            <a:r>
              <a:rPr lang="en-US" baseline="0" dirty="0"/>
              <a:t>Due to time limitations, here I’m not going to discuss them in detail.</a:t>
            </a:r>
          </a:p>
        </p:txBody>
      </p:sp>
      <p:sp>
        <p:nvSpPr>
          <p:cNvPr id="4" name="Date Placeholder 3"/>
          <p:cNvSpPr>
            <a:spLocks noGrp="1"/>
          </p:cNvSpPr>
          <p:nvPr>
            <p:ph type="dt" idx="10"/>
          </p:nvPr>
        </p:nvSpPr>
        <p:spPr/>
        <p:txBody>
          <a:bodyPr/>
          <a:lstStyle/>
          <a:p>
            <a:fld id="{85E4BEAC-865C-45BF-81E8-80A6064AB0AC}" type="datetime8">
              <a:rPr lang="en-US" altLang="zh-CN" smtClean="0"/>
              <a:t>5/24/19 11:23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34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9802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recent years, key-value store goes beyond object caching and becomes an infrastructure service to store shared data structure in a distributed system.</a:t>
            </a:r>
          </a:p>
          <a:p>
            <a:r>
              <a:rPr lang="en-US" baseline="0" dirty="0"/>
              <a:t>Examples include parameter servers in machine learning, graph computing engine and sequencers for distributed transactions, as the Eris paper in this session just said.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44246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recent years, key-value store goes beyond object caching and becomes an infrastructure service to store shared data structure in a distributed system.</a:t>
            </a:r>
          </a:p>
          <a:p>
            <a:r>
              <a:rPr lang="en-US" baseline="0" dirty="0"/>
              <a:t>Examples include parameter servers in machine learning, graph computing engine and sequencers for distributed transactions, as the Eris paper in this session just said.</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351352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We</a:t>
            </a:r>
            <a:r>
              <a:rPr lang="en-US" baseline="0" dirty="0"/>
              <a:t> propose </a:t>
            </a:r>
            <a:r>
              <a:rPr lang="en-US" dirty="0"/>
              <a:t>KV-Direct</a:t>
            </a:r>
            <a:r>
              <a:rPr lang="en-US" baseline="0" dirty="0"/>
              <a:t> to offload KV processing on CPU to programmable NIC.</a:t>
            </a:r>
          </a:p>
          <a:p>
            <a:r>
              <a:rPr lang="en-US" baseline="0" dirty="0"/>
              <a:t>The name of KV-Direct means that the NIC</a:t>
            </a:r>
            <a:r>
              <a:rPr lang="en-US" dirty="0"/>
              <a:t> directly fetches data and applies updates in the host memory to serve KV requests, completely bypassing server CPU.</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5/25/19 1:31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651813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 look at the architecture of KV-Direct.</a:t>
            </a:r>
          </a:p>
          <a:p>
            <a:pPr marL="228600" indent="-228600">
              <a:buAutoNum type="arabicParenBoth"/>
            </a:pPr>
            <a:r>
              <a:rPr lang="en-US" baseline="0" dirty="0"/>
              <a:t>key-value operations are received from the NIC and decoded in the network decoder,</a:t>
            </a:r>
          </a:p>
          <a:p>
            <a:pPr marL="228600" indent="-228600">
              <a:buAutoNum type="arabicParenBoth"/>
            </a:pPr>
            <a:r>
              <a:rPr lang="en-US" baseline="0" dirty="0"/>
              <a:t>Then the request scheduler issues independent key-value operations to the hash table,</a:t>
            </a:r>
          </a:p>
          <a:p>
            <a:pPr marL="228600" indent="-228600">
              <a:buAutoNum type="arabicParenBoth"/>
            </a:pPr>
            <a:r>
              <a:rPr lang="en-US" baseline="0" dirty="0"/>
              <a:t>Small key-value pairs are stored inline in the hash table, while larger key-value pairs are stored in dynamically allocated memory, which requires a slab memory allocator.</a:t>
            </a:r>
          </a:p>
          <a:p>
            <a:pPr marL="228600" indent="-228600">
              <a:buAutoNum type="arabicParenBoth"/>
            </a:pPr>
            <a:r>
              <a:rPr lang="en-US" baseline="0" dirty="0"/>
              <a:t>The memory accesses are dispatched to either on-board DRAM, or the </a:t>
            </a:r>
            <a:r>
              <a:rPr lang="en-US" baseline="0" dirty="0" err="1"/>
              <a:t>PCIe</a:t>
            </a:r>
            <a:r>
              <a:rPr lang="en-US" baseline="0" dirty="0"/>
              <a:t> bus to access host memory.</a:t>
            </a:r>
          </a:p>
          <a:p>
            <a:pPr marL="228600" indent="-228600">
              <a:buAutoNum type="arabicParenBoth"/>
            </a:pPr>
            <a:r>
              <a:rPr lang="en-US" baseline="0" dirty="0"/>
              <a:t>When the memory lookup result comes back, finally we encode the KV operation results and send to the client.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826096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Now</a:t>
            </a:r>
            <a:r>
              <a:rPr lang="en-US" baseline="0" dirty="0"/>
              <a:t> we analyze the performance challenges of KV-Direct.</a:t>
            </a:r>
          </a:p>
          <a:p>
            <a:r>
              <a:rPr lang="en-US" baseline="0" dirty="0"/>
              <a:t>First, our </a:t>
            </a:r>
            <a:r>
              <a:rPr lang="en-US" baseline="0" dirty="0" err="1"/>
              <a:t>PCIe</a:t>
            </a:r>
            <a:r>
              <a:rPr lang="en-US" baseline="0" dirty="0"/>
              <a:t> interface between FPGA and host memory has limited throughput. To make things worse, </a:t>
            </a:r>
            <a:r>
              <a:rPr lang="en-US" baseline="0" dirty="0" err="1"/>
              <a:t>PCIe</a:t>
            </a:r>
            <a:r>
              <a:rPr lang="en-US" baseline="0" dirty="0"/>
              <a:t> transport layer packets has header overhead, and the </a:t>
            </a:r>
            <a:r>
              <a:rPr lang="en-US" baseline="0" dirty="0" err="1"/>
              <a:t>PCIe</a:t>
            </a:r>
            <a:r>
              <a:rPr lang="en-US" baseline="0" dirty="0"/>
              <a:t> IP core in our FPGA has limited parallelism, which limits our </a:t>
            </a:r>
            <a:r>
              <a:rPr lang="en-US" baseline="0" dirty="0" err="1"/>
              <a:t>PCIe</a:t>
            </a:r>
            <a:r>
              <a:rPr lang="en-US" baseline="0" dirty="0"/>
              <a:t> throughput to 60 million operations per second.</a:t>
            </a:r>
          </a:p>
          <a:p>
            <a:r>
              <a:rPr lang="en-US" baseline="0" dirty="0"/>
              <a:t>So we need to be frugal on memory accesses.</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176830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Multi-tenant datacenters requires flexible network functions to ensure security and performance isolation.</a:t>
            </a:r>
          </a:p>
          <a:p>
            <a:r>
              <a:rPr lang="en-US" baseline="0" dirty="0"/>
              <a:t>Dedicated hardware network function are not flexible enough to support multi-tenancy and </a:t>
            </a:r>
            <a:r>
              <a:rPr lang="en-US" altLang="zh-CN" baseline="0" dirty="0"/>
              <a:t>respond </a:t>
            </a:r>
            <a:r>
              <a:rPr lang="en-US" baseline="0" dirty="0"/>
              <a:t>to changing requirements.</a:t>
            </a:r>
          </a:p>
          <a:p>
            <a:r>
              <a:rPr lang="en-US" baseline="0" dirty="0"/>
              <a:t>Therefore, almost all cloud providers have been deploying virtualized network functions on servers to maximize flexibility.</a:t>
            </a:r>
          </a:p>
        </p:txBody>
      </p:sp>
      <p:sp>
        <p:nvSpPr>
          <p:cNvPr id="4" name="Date Placeholder 3"/>
          <p:cNvSpPr>
            <a:spLocks noGrp="1"/>
          </p:cNvSpPr>
          <p:nvPr>
            <p:ph type="dt" idx="10"/>
          </p:nvPr>
        </p:nvSpPr>
        <p:spPr/>
        <p:txBody>
          <a:bodyPr/>
          <a:lstStyle/>
          <a:p>
            <a:fld id="{EA93CE53-E55E-45CF-AAAD-487EAEC3F177}" type="datetime8">
              <a:rPr lang="en-US" altLang="zh-CN" smtClean="0"/>
              <a:t>5/25/19 2:50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113218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Second, the</a:t>
            </a:r>
            <a:r>
              <a:rPr lang="en-US" baseline="0" dirty="0"/>
              <a:t> </a:t>
            </a:r>
            <a:r>
              <a:rPr lang="en-US" baseline="0" dirty="0" err="1"/>
              <a:t>PCIe</a:t>
            </a:r>
            <a:r>
              <a:rPr lang="en-US" baseline="0" dirty="0"/>
              <a:t> bus has delay of nearly 1 microsecond, due to additional delay in the </a:t>
            </a:r>
            <a:r>
              <a:rPr lang="en-US" baseline="0" dirty="0" err="1"/>
              <a:t>PCIe</a:t>
            </a:r>
            <a:r>
              <a:rPr lang="en-US" baseline="0" dirty="0"/>
              <a:t> IP core in our FPGA.</a:t>
            </a:r>
          </a:p>
          <a:p>
            <a:r>
              <a:rPr lang="en-US" baseline="0" dirty="0"/>
              <a:t>When atomic operations operate on the same key, they are depend on the result of each other and needs to executed one by one.</a:t>
            </a:r>
          </a:p>
          <a:p>
            <a:r>
              <a:rPr lang="en-US" baseline="0" dirty="0"/>
              <a:t>Therefore, we need to hide the </a:t>
            </a:r>
            <a:r>
              <a:rPr lang="en-US" baseline="0" dirty="0" err="1"/>
              <a:t>PCIe</a:t>
            </a:r>
            <a:r>
              <a:rPr lang="en-US" baseline="0" dirty="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2552639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Second, the</a:t>
            </a:r>
            <a:r>
              <a:rPr lang="en-US" baseline="0" dirty="0"/>
              <a:t> </a:t>
            </a:r>
            <a:r>
              <a:rPr lang="en-US" baseline="0" dirty="0" err="1"/>
              <a:t>PCIe</a:t>
            </a:r>
            <a:r>
              <a:rPr lang="en-US" baseline="0" dirty="0"/>
              <a:t> bus has delay of nearly 1 microsecond, due to additional delay in the </a:t>
            </a:r>
            <a:r>
              <a:rPr lang="en-US" baseline="0" dirty="0" err="1"/>
              <a:t>PCIe</a:t>
            </a:r>
            <a:r>
              <a:rPr lang="en-US" baseline="0" dirty="0"/>
              <a:t> IP core in our FPGA.</a:t>
            </a:r>
          </a:p>
          <a:p>
            <a:r>
              <a:rPr lang="en-US" baseline="0" dirty="0"/>
              <a:t>When atomic operations operate on the same key, they are depend on the result of each other and needs to executed one by one.</a:t>
            </a:r>
          </a:p>
          <a:p>
            <a:r>
              <a:rPr lang="en-US" baseline="0" dirty="0"/>
              <a:t>Therefore, we need to hide the </a:t>
            </a:r>
            <a:r>
              <a:rPr lang="en-US" baseline="0" dirty="0" err="1"/>
              <a:t>PCIe</a:t>
            </a:r>
            <a:r>
              <a:rPr lang="en-US" baseline="0" dirty="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5/25/19 2:58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2643315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Second, the</a:t>
            </a:r>
            <a:r>
              <a:rPr lang="en-US" baseline="0" dirty="0"/>
              <a:t> </a:t>
            </a:r>
            <a:r>
              <a:rPr lang="en-US" baseline="0" dirty="0" err="1"/>
              <a:t>PCIe</a:t>
            </a:r>
            <a:r>
              <a:rPr lang="en-US" baseline="0" dirty="0"/>
              <a:t> bus has delay of nearly 1 microsecond, due to additional delay in the </a:t>
            </a:r>
            <a:r>
              <a:rPr lang="en-US" baseline="0" dirty="0" err="1"/>
              <a:t>PCIe</a:t>
            </a:r>
            <a:r>
              <a:rPr lang="en-US" baseline="0" dirty="0"/>
              <a:t> IP core in our FPGA.</a:t>
            </a:r>
          </a:p>
          <a:p>
            <a:r>
              <a:rPr lang="en-US" baseline="0" dirty="0"/>
              <a:t>When atomic operations operate on the same key, they are depend on the result of each other and needs to executed one by one.</a:t>
            </a:r>
          </a:p>
          <a:p>
            <a:r>
              <a:rPr lang="en-US" baseline="0" dirty="0"/>
              <a:t>Therefore, we need to hide the </a:t>
            </a:r>
            <a:r>
              <a:rPr lang="en-US" baseline="0" dirty="0" err="1"/>
              <a:t>PCIe</a:t>
            </a:r>
            <a:r>
              <a:rPr lang="en-US" baseline="0" dirty="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5/25/19 3:03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17957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a single KV-Direct NIC has not saturated the bandwidth of host DRAM, we can leverage multiple programmable NICs to scale up the KV-Direct system. As we can see in the figure, the throughput increases almost linearly with number of NICs.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6340573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photo is our test server with 10 programmable NICs, two Xeon E5 processors and 128 Gigabytes of memory.</a:t>
            </a:r>
          </a:p>
          <a:p>
            <a:r>
              <a:rPr lang="en-US" baseline="0" dirty="0"/>
              <a:t>Each programmable NIC is connected to the motherboard via 8 lanes of </a:t>
            </a:r>
            <a:r>
              <a:rPr lang="en-US" baseline="0" dirty="0" err="1"/>
              <a:t>PCIe</a:t>
            </a:r>
            <a:r>
              <a:rPr lang="en-US" baseline="0" dirty="0"/>
              <a:t> Gen3, so the 10 NICs saturate the 80 </a:t>
            </a:r>
            <a:r>
              <a:rPr lang="en-US" baseline="0" dirty="0" err="1"/>
              <a:t>PCIe</a:t>
            </a:r>
            <a:r>
              <a:rPr lang="en-US" baseline="0" dirty="0"/>
              <a:t> lanes from two Xeon E5 processors.</a:t>
            </a:r>
          </a:p>
          <a:p>
            <a:r>
              <a:rPr lang="en-US" baseline="0" dirty="0"/>
              <a:t>(click) With 10 programmable NICs, KV-Direct achieves 1.2 billion key-value operations per second with less than 400 watts of power consumption, setting a new milestone for general purpose key-value stores.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92365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KV-Direct achieves high throughput and power efficiency compared to existing</a:t>
            </a:r>
            <a:r>
              <a:rPr lang="en-US" baseline="0" dirty="0"/>
              <a:t> work.</a:t>
            </a:r>
          </a:p>
          <a:p>
            <a:r>
              <a:rPr lang="en-US" baseline="0" dirty="0"/>
              <a:t>In the table we show several existing systems, including traditional TCP IP, kernel-bypass networking, RDMA, FPGA and GPU.</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1301237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AutoNum type="arabicPeriod"/>
            </a:pPr>
            <a:r>
              <a:rPr kumimoji="1" lang="zh-CN" altLang="en-US" dirty="0"/>
              <a:t>为什么操作系统：首先需要多个应用共享网络资源，应用间的隔离。操作系统需要系统调用。</a:t>
            </a:r>
            <a:endParaRPr kumimoji="1" lang="en-US" altLang="zh-CN" dirty="0"/>
          </a:p>
          <a:p>
            <a:pPr marL="228600" indent="-228600">
              <a:buAutoNum type="arabicPeriod"/>
            </a:pPr>
            <a:r>
              <a:rPr kumimoji="1" lang="zh-CN" altLang="en-US" dirty="0"/>
              <a:t>为什么需要加锁：多个线程，多个进程可能访问同一连接</a:t>
            </a:r>
            <a:endParaRPr kumimoji="1" lang="en-US" altLang="zh-CN" dirty="0"/>
          </a:p>
          <a:p>
            <a:pPr marL="228600" indent="-228600">
              <a:buAutoNum type="arabicPeriod"/>
            </a:pPr>
            <a:r>
              <a:rPr kumimoji="1" lang="zh-CN" altLang="en-US" dirty="0"/>
              <a:t>分配发送缓冲区，拷贝数据：网络上可能存在拥塞，网卡在后台发送，</a:t>
            </a:r>
            <a:r>
              <a:rPr kumimoji="1" lang="en-US" altLang="zh-CN" dirty="0"/>
              <a:t>send</a:t>
            </a:r>
            <a:r>
              <a:rPr kumimoji="1" lang="zh-CN" altLang="en-US" dirty="0"/>
              <a:t> 调用返回，</a:t>
            </a:r>
            <a:r>
              <a:rPr kumimoji="1" lang="en-US" altLang="zh-CN" dirty="0"/>
              <a:t>CPU</a:t>
            </a:r>
            <a:r>
              <a:rPr kumimoji="1" lang="zh-CN" altLang="en-US" dirty="0"/>
              <a:t> 可以做其他事情。</a:t>
            </a:r>
            <a:endParaRPr kumimoji="1" lang="en-US" altLang="zh-CN" dirty="0"/>
          </a:p>
          <a:p>
            <a:pPr marL="228600" indent="-228600">
              <a:buAutoNum type="arabicPeriod"/>
            </a:pPr>
            <a:r>
              <a:rPr kumimoji="1" lang="en-US" altLang="zh-CN" dirty="0"/>
              <a:t>TCP/IP</a:t>
            </a:r>
            <a:r>
              <a:rPr kumimoji="1" lang="zh-CN" altLang="en-US" dirty="0"/>
              <a:t> 协议：网络数据包</a:t>
            </a:r>
            <a:endParaRPr kumimoji="1" lang="en-US" altLang="zh-CN" dirty="0"/>
          </a:p>
          <a:p>
            <a:pPr marL="228600" indent="-228600">
              <a:buAutoNum type="arabicPeriod"/>
            </a:pPr>
            <a:r>
              <a:rPr kumimoji="1" lang="zh-CN" altLang="en-US" dirty="0"/>
              <a:t>网卡传输</a:t>
            </a:r>
            <a:endParaRPr kumimoji="1" lang="en-US" altLang="zh-CN" dirty="0"/>
          </a:p>
          <a:p>
            <a:pPr marL="228600" indent="-228600">
              <a:buAutoNum type="arabicPeriod"/>
            </a:pPr>
            <a:r>
              <a:rPr kumimoji="1" lang="zh-CN" altLang="en-US" dirty="0"/>
              <a:t>接收端一边把数据放进接收缓冲区。</a:t>
            </a:r>
            <a:endParaRPr kumimoji="1" lang="en-US" altLang="zh-CN" dirty="0"/>
          </a:p>
          <a:p>
            <a:pPr marL="228600" indent="-228600">
              <a:buAutoNum type="arabicPeriod"/>
            </a:pPr>
            <a:r>
              <a:rPr kumimoji="1" lang="zh-CN" altLang="en-US" dirty="0"/>
              <a:t>一边把事件通知给客户应用，唤醒接收端进程</a:t>
            </a:r>
            <a:endParaRPr kumimoji="1" lang="en-US" altLang="zh-CN" dirty="0"/>
          </a:p>
          <a:p>
            <a:pPr marL="228600" indent="-228600">
              <a:buAutoNum type="arabicPeriod"/>
            </a:pPr>
            <a:r>
              <a:rPr kumimoji="1" lang="zh-CN" altLang="en-US" dirty="0"/>
              <a:t>接收端进程调用 </a:t>
            </a:r>
            <a:r>
              <a:rPr kumimoji="1" lang="en-US" altLang="zh-CN" dirty="0" err="1"/>
              <a:t>recv</a:t>
            </a:r>
            <a:r>
              <a:rPr kumimoji="1" lang="zh-CN" altLang="en-US" dirty="0"/>
              <a:t>，从系统缓冲区拷贝数据到用户缓冲区，释放内存</a:t>
            </a:r>
          </a:p>
        </p:txBody>
      </p:sp>
      <p:sp>
        <p:nvSpPr>
          <p:cNvPr id="4" name="灯片编号占位符 3"/>
          <p:cNvSpPr>
            <a:spLocks noGrp="1"/>
          </p:cNvSpPr>
          <p:nvPr>
            <p:ph type="sldNum" sz="quarter" idx="5"/>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208407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Second, software network functions have inflated and unstable latency.</a:t>
            </a:r>
          </a:p>
          <a:p>
            <a:r>
              <a:rPr lang="en-US" baseline="0" dirty="0"/>
              <a:t>A software-based network function adds tens of microseconds to milliseconds latency to the data plane.</a:t>
            </a:r>
          </a:p>
          <a:p>
            <a:r>
              <a:rPr lang="en-US" baseline="0" dirty="0"/>
              <a:t>When the load is high, this latency may grow to several milliseconds.</a:t>
            </a:r>
          </a:p>
          <a:p>
            <a:pPr marL="0" marR="0" indent="0" algn="l" defTabSz="932742" rtl="0" eaLnBrk="1" fontAlgn="auto" latinLnBrk="0" hangingPunct="1">
              <a:lnSpc>
                <a:spcPct val="90000"/>
              </a:lnSpc>
              <a:spcBef>
                <a:spcPts val="0"/>
              </a:spcBef>
              <a:spcAft>
                <a:spcPts val="340"/>
              </a:spcAft>
              <a:buClrTx/>
              <a:buSzTx/>
              <a:buFontTx/>
              <a:buNone/>
              <a:tabLst/>
              <a:defRPr/>
            </a:pPr>
            <a:r>
              <a:rPr lang="en-US" baseline="0" dirty="0"/>
              <a:t>However, an occasional delay of one millisecond would already violate the service level agreement for delay sensitive applications.</a:t>
            </a:r>
          </a:p>
        </p:txBody>
      </p:sp>
      <p:sp>
        <p:nvSpPr>
          <p:cNvPr id="4" name="Date Placeholder 3"/>
          <p:cNvSpPr>
            <a:spLocks noGrp="1"/>
          </p:cNvSpPr>
          <p:nvPr>
            <p:ph type="dt" idx="10"/>
          </p:nvPr>
        </p:nvSpPr>
        <p:spPr/>
        <p:txBody>
          <a:bodyPr/>
          <a:lstStyle/>
          <a:p>
            <a:fld id="{D3AF86AC-3E2B-435B-A4A3-D6726F3FDB95}" type="datetime8">
              <a:rPr lang="en-US" altLang="zh-CN" smtClean="0"/>
              <a:t>5/24/19 11:23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8439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Moore’s law</a:t>
            </a:r>
            <a:r>
              <a:rPr lang="en-US" baseline="0" dirty="0"/>
              <a:t> is ending for CPU due to end of frequency scaling and Dennard scaling.</a:t>
            </a:r>
          </a:p>
          <a:p>
            <a:r>
              <a:rPr lang="en-US" baseline="0" dirty="0"/>
              <a:t>However, Moore’s law is still working for specialized hardware.</a:t>
            </a:r>
          </a:p>
          <a:p>
            <a:r>
              <a:rPr lang="en-US" baseline="0" dirty="0"/>
              <a:t>Green plots show the energy efficiency of GPUs.</a:t>
            </a:r>
          </a:p>
          <a:p>
            <a:r>
              <a:rPr lang="en-US" baseline="0" dirty="0"/>
              <a:t>Red plots show FPGAs.</a:t>
            </a:r>
          </a:p>
          <a:p>
            <a:r>
              <a:rPr lang="en-US" baseline="0" dirty="0"/>
              <a:t>Blue plots show the TPU ASIC.</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5/24/19 11:23 AM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343684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accelerate</a:t>
            </a:r>
            <a:r>
              <a:rPr lang="en-US" baseline="0" dirty="0"/>
              <a:t> software network functions, while keeping flexibility, recent works have proposed to offload software network functions to hardware accelerators, including GPU, network processor and FPGA.</a:t>
            </a:r>
          </a:p>
          <a:p>
            <a:endParaRPr lang="en-US" baseline="0" dirty="0"/>
          </a:p>
          <a:p>
            <a:r>
              <a:rPr lang="en-US" baseline="0" dirty="0"/>
              <a:t>Compared to GPU, FPGA has lower latency and is more power efficient.</a:t>
            </a:r>
          </a:p>
          <a:p>
            <a:r>
              <a:rPr lang="en-US" baseline="0" dirty="0"/>
              <a:t>Compared to network processors, FPGA is more flexible and can be programmed for general computing.</a:t>
            </a:r>
            <a:endParaRPr lang="en-US" dirty="0"/>
          </a:p>
        </p:txBody>
      </p:sp>
      <p:sp>
        <p:nvSpPr>
          <p:cNvPr id="4" name="Date Placeholder 3"/>
          <p:cNvSpPr>
            <a:spLocks noGrp="1"/>
          </p:cNvSpPr>
          <p:nvPr>
            <p:ph type="dt" idx="10"/>
          </p:nvPr>
        </p:nvSpPr>
        <p:spPr/>
        <p:txBody>
          <a:bodyPr/>
          <a:lstStyle/>
          <a:p>
            <a:fld id="{0DF30039-08B5-43EC-AE52-636B4FD70F9C}" type="datetime8">
              <a:rPr lang="en-US" altLang="zh-CN" smtClean="0"/>
              <a:t>5/24/19 11:23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89009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add an FPGA between the top-of-rack (</a:t>
            </a:r>
            <a:r>
              <a:rPr lang="en-US" baseline="0" dirty="0" err="1"/>
              <a:t>ToR</a:t>
            </a:r>
            <a:r>
              <a:rPr lang="en-US" baseline="0" dirty="0"/>
              <a:t>) switch and the NIC in each server.</a:t>
            </a:r>
          </a:p>
          <a:p>
            <a:r>
              <a:rPr lang="en-US" baseline="0" dirty="0"/>
              <a:t>The FPGAs form a hardware acceleration plane between the traditional software server plane and the network communication plane.</a:t>
            </a:r>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5/24/19 11:23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64627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main challenge to use FPGA is programmability.</a:t>
            </a:r>
          </a:p>
          <a:p>
            <a:r>
              <a:rPr lang="en-US" baseline="0" dirty="0"/>
              <a:t>Conventionally, FPGA is programmed with low-level hardware description languages, such as Verilog and VHDL.</a:t>
            </a:r>
          </a:p>
          <a:p>
            <a:r>
              <a:rPr lang="en-US" baseline="0" dirty="0"/>
              <a:t>This example shows a HelloWorld program in Verilog.</a:t>
            </a:r>
          </a:p>
          <a:p>
            <a:r>
              <a:rPr lang="en-US" baseline="0" dirty="0"/>
              <a:t>To print a HelloWorld string on the screen, we first need to translate the string into ASCII codes.</a:t>
            </a:r>
          </a:p>
          <a:p>
            <a:r>
              <a:rPr lang="en-US" baseline="0" dirty="0"/>
              <a:t>In order to send the codes to the host memory, we need to write a DMA engine.</a:t>
            </a:r>
          </a:p>
          <a:p>
            <a:r>
              <a:rPr lang="en-US" baseline="0" dirty="0"/>
              <a:t>The DMA engine needs to call a PCI express IP core, which requires reading three hundred pages of manual to understand the interface.</a:t>
            </a:r>
          </a:p>
          <a:p>
            <a:r>
              <a:rPr lang="en-US" baseline="0" dirty="0"/>
              <a:t>The difficulty of hardware description languages have pushed many software developers away for years.</a:t>
            </a:r>
          </a:p>
        </p:txBody>
      </p:sp>
      <p:sp>
        <p:nvSpPr>
          <p:cNvPr id="4" name="Date Placeholder 3"/>
          <p:cNvSpPr>
            <a:spLocks noGrp="1"/>
          </p:cNvSpPr>
          <p:nvPr>
            <p:ph type="dt" idx="10"/>
          </p:nvPr>
        </p:nvSpPr>
        <p:spPr/>
        <p:txBody>
          <a:bodyPr/>
          <a:lstStyle/>
          <a:p>
            <a:fld id="{9E768879-75E5-4C67-90B2-F679EB0E8958}" type="datetime8">
              <a:rPr lang="en-US" altLang="zh-CN" smtClean="0"/>
              <a:t>5/24/19 11:23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048177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programming model similar to the Click modular router.</a:t>
            </a:r>
          </a:p>
          <a:p>
            <a:r>
              <a:rPr lang="en-US" baseline="0" dirty="0"/>
              <a:t>Therefore, programming in </a:t>
            </a:r>
            <a:r>
              <a:rPr lang="en-US" baseline="0" dirty="0" err="1"/>
              <a:t>ClickNP</a:t>
            </a:r>
            <a:r>
              <a:rPr lang="en-US" baseline="0" dirty="0"/>
              <a:t> is much like programming on a multi-core processor.</a:t>
            </a:r>
          </a:p>
          <a:p>
            <a:endParaRPr lang="en-US" baseline="0" dirty="0"/>
          </a:p>
          <a:p>
            <a:r>
              <a:rPr lang="en-US" baseline="0" dirty="0"/>
              <a:t>There 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fld id="{1F32AA75-E64E-446F-A644-571D97B5588A}" type="datetime8">
              <a:rPr lang="en-US" altLang="zh-CN" smtClean="0"/>
              <a:t>5/25/19 1:14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61693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programming model similar to the Click modular router.</a:t>
            </a:r>
          </a:p>
          <a:p>
            <a:r>
              <a:rPr lang="en-US" baseline="0" dirty="0"/>
              <a:t>Therefore, programming in </a:t>
            </a:r>
            <a:r>
              <a:rPr lang="en-US" baseline="0" dirty="0" err="1"/>
              <a:t>ClickNP</a:t>
            </a:r>
            <a:r>
              <a:rPr lang="en-US" baseline="0" dirty="0"/>
              <a:t> is much like programming on a multi-core processor.</a:t>
            </a:r>
          </a:p>
          <a:p>
            <a:endParaRPr lang="en-US" baseline="0" dirty="0"/>
          </a:p>
          <a:p>
            <a:r>
              <a:rPr lang="en-US" baseline="0" dirty="0"/>
              <a:t>There 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fld id="{1F32AA75-E64E-446F-A644-571D97B5588A}" type="datetime8">
              <a:rPr lang="en-US" altLang="zh-CN" smtClean="0"/>
              <a:t>5/25/19 1:19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915013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807"/>
            <a:ext cx="9327688" cy="6992718"/>
          </a:xfrm>
          <a:prstGeom prst="rect">
            <a:avLst/>
          </a:prstGeom>
        </p:spPr>
      </p:pic>
      <p:sp>
        <p:nvSpPr>
          <p:cNvPr id="15" name="Title 1"/>
          <p:cNvSpPr>
            <a:spLocks noGrp="1"/>
          </p:cNvSpPr>
          <p:nvPr>
            <p:ph type="title" hasCustomPrompt="1"/>
          </p:nvPr>
        </p:nvSpPr>
        <p:spPr bwMode="auto">
          <a:xfrm>
            <a:off x="274638" y="2399994"/>
            <a:ext cx="5486400" cy="1828800"/>
          </a:xfrm>
          <a:noFill/>
        </p:spPr>
        <p:txBody>
          <a:bodyPr lIns="146304" tIns="91440" rIns="146304" bIns="91440" anchor="t" anchorCtr="0"/>
          <a:lstStyle>
            <a:lvl1pPr>
              <a:defRPr sz="4800" spc="-75" baseline="0">
                <a:gradFill>
                  <a:gsLst>
                    <a:gs pos="25926">
                      <a:srgbClr val="FFFFFF"/>
                    </a:gs>
                    <a:gs pos="53000">
                      <a:srgbClr val="FFFFFF"/>
                    </a:gs>
                  </a:gsLst>
                  <a:lin ang="5400000" scaled="0"/>
                </a:gradFill>
              </a:defRPr>
            </a:lvl1pPr>
          </a:lstStyle>
          <a:p>
            <a:r>
              <a:rPr lang="en-US" dirty="0"/>
              <a:t>Presentation title</a:t>
            </a:r>
          </a:p>
        </p:txBody>
      </p:sp>
      <p:sp>
        <p:nvSpPr>
          <p:cNvPr id="16" name="Text Placeholder 2"/>
          <p:cNvSpPr>
            <a:spLocks noGrp="1"/>
          </p:cNvSpPr>
          <p:nvPr>
            <p:ph type="body" sz="quarter" idx="14" hasCustomPrompt="1"/>
          </p:nvPr>
        </p:nvSpPr>
        <p:spPr bwMode="auto">
          <a:xfrm>
            <a:off x="274638" y="4228773"/>
            <a:ext cx="5486400" cy="1554483"/>
          </a:xfrm>
        </p:spPr>
        <p:txBody>
          <a:bodyPr tIns="109728" bIns="109728">
            <a:noAutofit/>
          </a:bodyPr>
          <a:lstStyle>
            <a:lvl1pPr marL="0" indent="0">
              <a:spcBef>
                <a:spcPts val="0"/>
              </a:spcBef>
              <a:buNone/>
              <a:defRPr sz="2800">
                <a:gradFill>
                  <a:gsLst>
                    <a:gs pos="25926">
                      <a:srgbClr val="FFFFFF"/>
                    </a:gs>
                    <a:gs pos="53000">
                      <a:srgbClr val="FFFFFF"/>
                    </a:gs>
                  </a:gsLst>
                  <a:lin ang="5400000" scaled="0"/>
                </a:gradFill>
              </a:defRPr>
            </a:lvl1pPr>
          </a:lstStyle>
          <a:p>
            <a:pPr lvl="0"/>
            <a:r>
              <a:rPr lang="en-US" dirty="0"/>
              <a:t>Speaker Name</a:t>
            </a:r>
          </a:p>
        </p:txBody>
      </p:sp>
      <p:grpSp>
        <p:nvGrpSpPr>
          <p:cNvPr id="17" name="Group 16"/>
          <p:cNvGrpSpPr>
            <a:grpSpLocks noChangeAspect="1"/>
          </p:cNvGrpSpPr>
          <p:nvPr userDrawn="1"/>
        </p:nvGrpSpPr>
        <p:grpSpPr bwMode="gray">
          <a:xfrm>
            <a:off x="167481" y="6447486"/>
            <a:ext cx="1280160" cy="274835"/>
            <a:chOff x="457200" y="1643393"/>
            <a:chExt cx="4492753" cy="964540"/>
          </a:xfrm>
        </p:grpSpPr>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9" name="Freeform 18"/>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pic>
        <p:nvPicPr>
          <p:cNvPr id="20" name="Picture 1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63681" y="5932853"/>
            <a:ext cx="914399" cy="963778"/>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57200" y="6239914"/>
            <a:ext cx="1280160" cy="274835"/>
            <a:chOff x="457200" y="1643393"/>
            <a:chExt cx="4492753" cy="96454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8"/>
            <a:ext cx="9327356" cy="6995517"/>
          </a:xfrm>
          <a:prstGeom prst="rect">
            <a:avLst/>
          </a:prstGeom>
        </p:spPr>
      </p:pic>
      <p:grpSp>
        <p:nvGrpSpPr>
          <p:cNvPr id="11" name="Group 10"/>
          <p:cNvGrpSpPr>
            <a:grpSpLocks noChangeAspect="1"/>
          </p:cNvGrpSpPr>
          <p:nvPr userDrawn="1"/>
        </p:nvGrpSpPr>
        <p:grpSpPr bwMode="gray">
          <a:xfrm>
            <a:off x="457200" y="6240432"/>
            <a:ext cx="1280160" cy="274835"/>
            <a:chOff x="457200" y="1643393"/>
            <a:chExt cx="4492753" cy="964540"/>
          </a:xfrm>
        </p:grpSpPr>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7" name="Freeform 16"/>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userDrawn="1"/>
        </p:nvSpPr>
        <p:spPr bwMode="auto">
          <a:xfrm>
            <a:off x="274209" y="2399994"/>
            <a:ext cx="5486340"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399994"/>
            <a:ext cx="5486400" cy="1828800"/>
          </a:xfrm>
          <a:noFill/>
        </p:spPr>
        <p:txBody>
          <a:bodyPr lIns="146304" tIns="91440" rIns="146304" bIns="91440" anchor="t" anchorCtr="0"/>
          <a:lstStyle>
            <a:lvl1pPr>
              <a:defRPr sz="4800" spc="-75" baseline="0">
                <a:gradFill>
                  <a:gsLst>
                    <a:gs pos="17593">
                      <a:srgbClr val="FFFFFF"/>
                    </a:gs>
                    <a:gs pos="4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74638" y="4228773"/>
            <a:ext cx="5486400" cy="1554483"/>
          </a:xfrm>
        </p:spPr>
        <p:txBody>
          <a:bodyPr tIns="109728" bIns="109728">
            <a:noAutofit/>
          </a:bodyPr>
          <a:lstStyle>
            <a:lvl1pPr marL="0" indent="0">
              <a:spcBef>
                <a:spcPts val="0"/>
              </a:spcBef>
              <a:buNone/>
              <a:defRPr sz="2800">
                <a:gradFill>
                  <a:gsLst>
                    <a:gs pos="17593">
                      <a:srgbClr val="FFFFFF"/>
                    </a:gs>
                    <a:gs pos="46000">
                      <a:srgbClr val="FFFFFF"/>
                    </a:gs>
                  </a:gsLst>
                  <a:lin ang="5400000" scaled="0"/>
                </a:gradFill>
              </a:defRPr>
            </a:lvl1pPr>
          </a:lstStyle>
          <a:p>
            <a:pPr lvl="0"/>
            <a:r>
              <a:rPr lang="en-US" dirty="0"/>
              <a:t>Speaker Name</a:t>
            </a:r>
          </a:p>
        </p:txBody>
      </p:sp>
    </p:spTree>
    <p:extLst>
      <p:ext uri="{BB962C8B-B14F-4D97-AF65-F5344CB8AC3E}">
        <p14:creationId xmlns:p14="http://schemas.microsoft.com/office/powerpoint/2010/main" val="15167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a:t>Presentation title</a:t>
            </a:r>
          </a:p>
        </p:txBody>
      </p:sp>
      <p:grpSp>
        <p:nvGrpSpPr>
          <p:cNvPr id="6" name="Group 5"/>
          <p:cNvGrpSpPr>
            <a:grpSpLocks noChangeAspect="1"/>
          </p:cNvGrpSpPr>
          <p:nvPr userDrawn="1"/>
        </p:nvGrpSpPr>
        <p:grpSpPr bwMode="gray">
          <a:xfrm>
            <a:off x="457200" y="6239914"/>
            <a:ext cx="1280160" cy="274835"/>
            <a:chOff x="457200" y="1643393"/>
            <a:chExt cx="4492753" cy="96454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2111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133575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5660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481976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71258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1729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0528679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614307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4964345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163" y="1241429"/>
            <a:ext cx="4206240" cy="1555554"/>
          </a:xfrm>
        </p:spPr>
        <p:txBody>
          <a:bodyPr wrap="square">
            <a:spAutoFit/>
          </a:bodyPr>
          <a:lstStyle>
            <a:lvl1pPr>
              <a:defRPr sz="4949" baseline="0">
                <a:gradFill>
                  <a:gsLst>
                    <a:gs pos="1250">
                      <a:schemeClr val="tx1"/>
                    </a:gs>
                    <a:gs pos="100000">
                      <a:schemeClr val="tx1"/>
                    </a:gs>
                  </a:gsLst>
                  <a:lin ang="5400000" scaled="0"/>
                </a:gradFill>
              </a:defRPr>
            </a:lvl1pPr>
          </a:lstStyle>
          <a:p>
            <a:r>
              <a:rPr lang="en-US" dirty="0"/>
              <a:t>50/50 photo layout</a:t>
            </a:r>
          </a:p>
        </p:txBody>
      </p:sp>
      <p:sp>
        <p:nvSpPr>
          <p:cNvPr id="4" name="Picture Placeholder 3"/>
          <p:cNvSpPr>
            <a:spLocks noGrp="1"/>
          </p:cNvSpPr>
          <p:nvPr>
            <p:ph type="pic" sz="quarter" idx="10" hasCustomPrompt="1"/>
          </p:nvPr>
        </p:nvSpPr>
        <p:spPr>
          <a:xfrm>
            <a:off x="4664075" y="0"/>
            <a:ext cx="4662488" cy="6994525"/>
          </a:xfrm>
          <a:blipFill>
            <a:blip r:embed="rId2"/>
            <a:stretch>
              <a:fillRect/>
            </a:stretch>
          </a:blipFill>
        </p:spPr>
        <p:txBody>
          <a:bodyPr lIns="0" tIns="0" rIns="0" bIns="0" anchor="ctr">
            <a:noAutofit/>
          </a:bodyPr>
          <a:lstStyle>
            <a:lvl1pPr marL="0" indent="0" algn="ctr">
              <a:lnSpc>
                <a:spcPct val="150000"/>
              </a:lnSpc>
              <a:spcBef>
                <a:spcPts val="0"/>
              </a:spcBef>
              <a:buNone/>
              <a:defRPr sz="2800" baseline="0">
                <a:solidFill>
                  <a:srgbClr val="FFFFFF"/>
                </a:solidFill>
              </a:defRPr>
            </a:lvl1pPr>
          </a:lstStyle>
          <a:p>
            <a:r>
              <a:rPr lang="en-US" dirty="0"/>
              <a:t>Click on icon below</a:t>
            </a:r>
            <a:br>
              <a:rPr lang="en-US" dirty="0"/>
            </a:br>
            <a:r>
              <a:rPr lang="en-US" dirty="0"/>
              <a:t>to insert a new photo</a:t>
            </a:r>
          </a:p>
        </p:txBody>
      </p:sp>
    </p:spTree>
    <p:extLst>
      <p:ext uri="{BB962C8B-B14F-4D97-AF65-F5344CB8AC3E}">
        <p14:creationId xmlns:p14="http://schemas.microsoft.com/office/powerpoint/2010/main" val="544737985"/>
      </p:ext>
    </p:extLst>
  </p:cSld>
  <p:clrMapOvr>
    <a:masterClrMapping/>
  </p:clrMapOvr>
  <p:transition>
    <p:fade/>
  </p:transition>
  <p:extLst mod="1">
    <p:ext uri="{DCECCB84-F9BA-43D5-87BE-67443E8EF086}">
      <p15:sldGuideLst xmlns:p15="http://schemas.microsoft.com/office/powerpoint/2012/main">
        <p15:guide id="1" pos="293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828739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invGray">
          <a:xfrm>
            <a:off x="459232" y="3145040"/>
            <a:ext cx="3288502" cy="704444"/>
          </a:xfrm>
          <a:prstGeom prst="rect">
            <a:avLst/>
          </a:prstGeom>
        </p:spPr>
      </p:pic>
    </p:spTree>
    <p:extLst>
      <p:ext uri="{BB962C8B-B14F-4D97-AF65-F5344CB8AC3E}">
        <p14:creationId xmlns:p14="http://schemas.microsoft.com/office/powerpoint/2010/main" val="88324886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a:t>Click to edit Master title style</a:t>
            </a:r>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2849"/>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209"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heme" Target="../theme/theme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rot="5400000">
            <a:off x="6170207" y="3162308"/>
            <a:ext cx="6995160" cy="670543"/>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Lst>
  <p:transition>
    <p:fade/>
  </p:transition>
  <p:hf hdr="0" ftr="0" dt="0"/>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8" pos="3053" userDrawn="1">
          <p15:clr>
            <a:srgbClr val="5ACBF0"/>
          </p15:clr>
        </p15:guide>
        <p15:guide id="9" pos="3629" userDrawn="1">
          <p15:clr>
            <a:srgbClr val="5ACBF0"/>
          </p15:clr>
        </p15:guide>
        <p15:guide id="11" pos="4205" userDrawn="1">
          <p15:clr>
            <a:srgbClr val="5ACBF0"/>
          </p15:clr>
        </p15:guide>
        <p15:guide id="12" pos="4781" userDrawn="1">
          <p15:clr>
            <a:srgbClr val="5ACBF0"/>
          </p15:clr>
        </p15:guide>
        <p15:guide id="14" pos="5357" userDrawn="1">
          <p15:clr>
            <a:srgbClr val="5ACBF0"/>
          </p15:clr>
        </p15:guide>
        <p15:guide id="15" pos="5702" userDrawn="1">
          <p15:clr>
            <a:srgbClr val="5ACBF0"/>
          </p15:clr>
        </p15:guide>
        <p15:guide id="16" pos="288" userDrawn="1">
          <p15:clr>
            <a:srgbClr val="C35EA4"/>
          </p15:clr>
        </p15:guide>
        <p15:guide id="17" pos="5587"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rot="5400000">
            <a:off x="6170207" y="3162308"/>
            <a:ext cx="6995160" cy="670543"/>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1" r:id="rId1"/>
    <p:sldLayoutId id="2147484267" r:id="rId2"/>
    <p:sldLayoutId id="2147484269" r:id="rId3"/>
    <p:sldLayoutId id="2147484271" r:id="rId4"/>
    <p:sldLayoutId id="2147484273"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 id="2147484287" r:id="rId18"/>
    <p:sldLayoutId id="2147484288" r:id="rId19"/>
    <p:sldLayoutId id="2147484289" r:id="rId20"/>
  </p:sldLayoutIdLst>
  <p:transition>
    <p:fade/>
  </p:transition>
  <p:hf hdr="0" ftr="0" dt="0"/>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userDrawn="1">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 y="1592262"/>
            <a:ext cx="9144000" cy="1676400"/>
          </a:xfrm>
        </p:spPr>
        <p:txBody>
          <a:bodyPr/>
          <a:lstStyle/>
          <a:p>
            <a:pPr algn="ctr"/>
            <a:r>
              <a:rPr lang="zh-CN" altLang="en-US" b="1" dirty="0"/>
              <a:t>基于可编程网卡的</a:t>
            </a:r>
            <a:br>
              <a:rPr lang="en-US" altLang="zh-CN" b="1" dirty="0"/>
            </a:br>
            <a:r>
              <a:rPr lang="zh-CN" altLang="en-US" b="1" dirty="0"/>
              <a:t>高性能数据中心系统研究</a:t>
            </a:r>
            <a:endParaRPr lang="en-US" sz="2000" dirty="0"/>
          </a:p>
        </p:txBody>
      </p:sp>
      <p:sp>
        <p:nvSpPr>
          <p:cNvPr id="3" name="Text Placeholder 2"/>
          <p:cNvSpPr>
            <a:spLocks noGrp="1"/>
          </p:cNvSpPr>
          <p:nvPr>
            <p:ph type="body" sz="quarter" idx="4294967295"/>
          </p:nvPr>
        </p:nvSpPr>
        <p:spPr>
          <a:xfrm>
            <a:off x="335358" y="3497262"/>
            <a:ext cx="8655845" cy="2474524"/>
          </a:xfrm>
        </p:spPr>
        <p:txBody>
          <a:bodyPr/>
          <a:lstStyle/>
          <a:p>
            <a:pPr marL="0" indent="0" algn="ctr">
              <a:buNone/>
            </a:pPr>
            <a:endParaRPr lang="en-US" altLang="zh-CN" sz="2800" b="1" baseline="30000" dirty="0">
              <a:solidFill>
                <a:schemeClr val="bg1"/>
              </a:solidFill>
            </a:endParaRPr>
          </a:p>
          <a:p>
            <a:pPr marL="0" indent="0" algn="ctr">
              <a:buNone/>
            </a:pPr>
            <a:r>
              <a:rPr lang="zh-CN" altLang="en-US" b="1" baseline="30000" dirty="0">
                <a:solidFill>
                  <a:schemeClr val="bg1"/>
                </a:solidFill>
              </a:rPr>
              <a:t>李博杰</a:t>
            </a:r>
            <a:endParaRPr lang="en-US" altLang="zh-CN" b="1" baseline="30000" dirty="0">
              <a:solidFill>
                <a:schemeClr val="bg1"/>
              </a:solidFill>
            </a:endParaRPr>
          </a:p>
          <a:p>
            <a:pPr marL="0" indent="0" algn="ctr">
              <a:buNone/>
            </a:pPr>
            <a:r>
              <a:rPr lang="zh-CN" altLang="en-US" baseline="30000" dirty="0">
                <a:solidFill>
                  <a:schemeClr val="bg1"/>
                </a:solidFill>
              </a:rPr>
              <a:t>中国科学技术大学计算机科学与技术学院</a:t>
            </a:r>
            <a:endParaRPr lang="en-US" altLang="zh-CN" baseline="30000" dirty="0">
              <a:solidFill>
                <a:schemeClr val="bg1"/>
              </a:solidFill>
            </a:endParaRPr>
          </a:p>
          <a:p>
            <a:pPr marL="0" indent="0" algn="ctr">
              <a:buNone/>
            </a:pPr>
            <a:endParaRPr lang="en-US" baseline="30000" dirty="0">
              <a:solidFill>
                <a:schemeClr val="bg1"/>
              </a:solidFill>
            </a:endParaRPr>
          </a:p>
          <a:p>
            <a:pPr marL="0" indent="0" algn="ctr">
              <a:buNone/>
            </a:pPr>
            <a:r>
              <a:rPr lang="zh-CN" altLang="en-US" baseline="30000" dirty="0">
                <a:solidFill>
                  <a:schemeClr val="bg1"/>
                </a:solidFill>
              </a:rPr>
              <a:t>指导教师：陈恩红教授、张霖涛教授</a:t>
            </a:r>
            <a:endParaRPr lang="en-US" altLang="zh-CN" baseline="30000" dirty="0">
              <a:solidFill>
                <a:schemeClr val="bg1"/>
              </a:solidFill>
            </a:endParaRPr>
          </a:p>
          <a:p>
            <a:pPr marL="0" indent="0" algn="ctr">
              <a:buNone/>
            </a:pPr>
            <a:r>
              <a:rPr lang="en-US" baseline="30000" dirty="0">
                <a:solidFill>
                  <a:schemeClr val="bg1"/>
                </a:solidFill>
              </a:rPr>
              <a:t>2019</a:t>
            </a:r>
            <a:r>
              <a:rPr lang="zh-CN" altLang="en-US" baseline="30000" dirty="0">
                <a:solidFill>
                  <a:schemeClr val="bg1"/>
                </a:solidFill>
              </a:rPr>
              <a:t>年</a:t>
            </a:r>
            <a:r>
              <a:rPr lang="en-US" altLang="zh-CN" baseline="30000" dirty="0">
                <a:solidFill>
                  <a:schemeClr val="bg1"/>
                </a:solidFill>
              </a:rPr>
              <a:t>5</a:t>
            </a:r>
            <a:r>
              <a:rPr lang="zh-CN" altLang="en-US" baseline="30000" dirty="0">
                <a:solidFill>
                  <a:schemeClr val="bg1"/>
                </a:solidFill>
              </a:rPr>
              <a:t>月</a:t>
            </a:r>
            <a:r>
              <a:rPr lang="en-US" altLang="zh-CN" baseline="30000" dirty="0">
                <a:solidFill>
                  <a:schemeClr val="bg1"/>
                </a:solidFill>
              </a:rPr>
              <a:t>26</a:t>
            </a:r>
            <a:r>
              <a:rPr lang="zh-CN" altLang="en-US" baseline="30000" dirty="0">
                <a:solidFill>
                  <a:schemeClr val="bg1"/>
                </a:solidFill>
              </a:rPr>
              <a:t>日</a:t>
            </a:r>
            <a:endParaRPr lang="en-US" baseline="30000" dirty="0">
              <a:solidFill>
                <a:schemeClr val="bg1"/>
              </a:solidFill>
            </a:endParaRPr>
          </a:p>
        </p:txBody>
      </p:sp>
    </p:spTree>
    <p:extLst>
      <p:ext uri="{BB962C8B-B14F-4D97-AF65-F5344CB8AC3E}">
        <p14:creationId xmlns:p14="http://schemas.microsoft.com/office/powerpoint/2010/main" val="40103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83552A8-96F3-4849-ACB6-45812DC42245}"/>
              </a:ext>
            </a:extLst>
          </p:cNvPr>
          <p:cNvSpPr>
            <a:spLocks noGrp="1"/>
          </p:cNvSpPr>
          <p:nvPr>
            <p:ph type="title"/>
          </p:nvPr>
        </p:nvSpPr>
        <p:spPr>
          <a:xfrm>
            <a:off x="274638" y="295277"/>
            <a:ext cx="8777287" cy="917575"/>
          </a:xfrm>
        </p:spPr>
        <p:txBody>
          <a:bodyPr/>
          <a:lstStyle/>
          <a:p>
            <a:r>
              <a:rPr kumimoji="1" lang="zh-CN" altLang="en-US" dirty="0"/>
              <a:t>云存储的概念架构</a:t>
            </a:r>
          </a:p>
        </p:txBody>
      </p:sp>
      <p:sp>
        <p:nvSpPr>
          <p:cNvPr id="4" name="矩形 3">
            <a:extLst>
              <a:ext uri="{FF2B5EF4-FFF2-40B4-BE49-F238E27FC236}">
                <a16:creationId xmlns:a16="http://schemas.microsoft.com/office/drawing/2014/main" id="{C702A847-70B6-7C4B-8DCC-23900C4E68F5}"/>
              </a:ext>
            </a:extLst>
          </p:cNvPr>
          <p:cNvSpPr/>
          <p:nvPr/>
        </p:nvSpPr>
        <p:spPr bwMode="auto">
          <a:xfrm>
            <a:off x="624682" y="1688504"/>
            <a:ext cx="24384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E17F054A-8FFF-DE42-A164-926E48AE4CD8}"/>
              </a:ext>
            </a:extLst>
          </p:cNvPr>
          <p:cNvSpPr/>
          <p:nvPr/>
        </p:nvSpPr>
        <p:spPr bwMode="auto">
          <a:xfrm>
            <a:off x="853282" y="1918805"/>
            <a:ext cx="2057400" cy="4555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客户虚拟机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53B709E6-829B-6D4B-84C2-39CEBEE674E1}"/>
              </a:ext>
            </a:extLst>
          </p:cNvPr>
          <p:cNvSpPr/>
          <p:nvPr/>
        </p:nvSpPr>
        <p:spPr bwMode="auto">
          <a:xfrm>
            <a:off x="853282" y="2679104"/>
            <a:ext cx="2057400"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网络存储软件</a:t>
            </a:r>
          </a:p>
        </p:txBody>
      </p:sp>
      <p:grpSp>
        <p:nvGrpSpPr>
          <p:cNvPr id="8" name="组合 7">
            <a:extLst>
              <a:ext uri="{FF2B5EF4-FFF2-40B4-BE49-F238E27FC236}">
                <a16:creationId xmlns:a16="http://schemas.microsoft.com/office/drawing/2014/main" id="{5CC59700-DCFF-5542-BA7D-50D95F4A724D}"/>
              </a:ext>
            </a:extLst>
          </p:cNvPr>
          <p:cNvGrpSpPr/>
          <p:nvPr/>
        </p:nvGrpSpPr>
        <p:grpSpPr>
          <a:xfrm>
            <a:off x="1369858" y="3515675"/>
            <a:ext cx="1007424" cy="382629"/>
            <a:chOff x="5474805" y="4787345"/>
            <a:chExt cx="1007424" cy="382629"/>
          </a:xfrm>
        </p:grpSpPr>
        <p:sp>
          <p:nvSpPr>
            <p:cNvPr id="9" name="Rectangle 707">
              <a:extLst>
                <a:ext uri="{FF2B5EF4-FFF2-40B4-BE49-F238E27FC236}">
                  <a16:creationId xmlns:a16="http://schemas.microsoft.com/office/drawing/2014/main" id="{F27B5699-4895-924D-AF9D-58C4112BEC7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0" name="Rectangle 708">
              <a:extLst>
                <a:ext uri="{FF2B5EF4-FFF2-40B4-BE49-F238E27FC236}">
                  <a16:creationId xmlns:a16="http://schemas.microsoft.com/office/drawing/2014/main" id="{A5CE8F38-E554-C542-8D71-7A8E23EBA925}"/>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1" name="Rectangle 709">
              <a:extLst>
                <a:ext uri="{FF2B5EF4-FFF2-40B4-BE49-F238E27FC236}">
                  <a16:creationId xmlns:a16="http://schemas.microsoft.com/office/drawing/2014/main" id="{09819BCB-183B-504A-829F-98CF4A6F8ED3}"/>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19" name="文本框 18">
            <a:extLst>
              <a:ext uri="{FF2B5EF4-FFF2-40B4-BE49-F238E27FC236}">
                <a16:creationId xmlns:a16="http://schemas.microsoft.com/office/drawing/2014/main" id="{1AEED88F-F838-4A48-BDE3-0E30A05356AF}"/>
              </a:ext>
            </a:extLst>
          </p:cNvPr>
          <p:cNvSpPr txBox="1"/>
          <p:nvPr/>
        </p:nvSpPr>
        <p:spPr>
          <a:xfrm>
            <a:off x="965917" y="1158655"/>
            <a:ext cx="1755930"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r>
              <a:rPr kumimoji="1" lang="en-US" altLang="zh-CN" sz="2400" dirty="0">
                <a:gradFill>
                  <a:gsLst>
                    <a:gs pos="2917">
                      <a:schemeClr val="tx1"/>
                    </a:gs>
                    <a:gs pos="30000">
                      <a:schemeClr val="tx1"/>
                    </a:gs>
                  </a:gsLst>
                  <a:lin ang="5400000" scaled="0"/>
                </a:gradFill>
              </a:rPr>
              <a:t>1</a:t>
            </a:r>
            <a:endParaRPr kumimoji="1" lang="zh-CN" altLang="en-US" sz="2400" dirty="0">
              <a:gradFill>
                <a:gsLst>
                  <a:gs pos="2917">
                    <a:schemeClr val="tx1"/>
                  </a:gs>
                  <a:gs pos="30000">
                    <a:schemeClr val="tx1"/>
                  </a:gs>
                </a:gsLst>
                <a:lin ang="5400000" scaled="0"/>
              </a:gradFill>
            </a:endParaRPr>
          </a:p>
        </p:txBody>
      </p:sp>
      <p:sp>
        <p:nvSpPr>
          <p:cNvPr id="20" name="矩形 19">
            <a:extLst>
              <a:ext uri="{FF2B5EF4-FFF2-40B4-BE49-F238E27FC236}">
                <a16:creationId xmlns:a16="http://schemas.microsoft.com/office/drawing/2014/main" id="{3B330DEB-369F-E646-A89B-E4963E8ED0F5}"/>
              </a:ext>
            </a:extLst>
          </p:cNvPr>
          <p:cNvSpPr/>
          <p:nvPr/>
        </p:nvSpPr>
        <p:spPr bwMode="auto">
          <a:xfrm>
            <a:off x="5044281" y="1690013"/>
            <a:ext cx="24384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22" name="矩形 21">
            <a:extLst>
              <a:ext uri="{FF2B5EF4-FFF2-40B4-BE49-F238E27FC236}">
                <a16:creationId xmlns:a16="http://schemas.microsoft.com/office/drawing/2014/main" id="{03A95C71-595C-6B4B-B912-2FA804BA0109}"/>
              </a:ext>
            </a:extLst>
          </p:cNvPr>
          <p:cNvSpPr/>
          <p:nvPr/>
        </p:nvSpPr>
        <p:spPr bwMode="auto">
          <a:xfrm>
            <a:off x="5272881" y="2680613"/>
            <a:ext cx="2057400"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23" name="组合 22">
            <a:extLst>
              <a:ext uri="{FF2B5EF4-FFF2-40B4-BE49-F238E27FC236}">
                <a16:creationId xmlns:a16="http://schemas.microsoft.com/office/drawing/2014/main" id="{D84B6A06-6511-4A4E-965D-DA91C4F3B59C}"/>
              </a:ext>
            </a:extLst>
          </p:cNvPr>
          <p:cNvGrpSpPr/>
          <p:nvPr/>
        </p:nvGrpSpPr>
        <p:grpSpPr>
          <a:xfrm>
            <a:off x="5807473" y="3517184"/>
            <a:ext cx="1007424" cy="382629"/>
            <a:chOff x="5474805" y="4787345"/>
            <a:chExt cx="1007424" cy="382629"/>
          </a:xfrm>
        </p:grpSpPr>
        <p:sp>
          <p:nvSpPr>
            <p:cNvPr id="24" name="Rectangle 707">
              <a:extLst>
                <a:ext uri="{FF2B5EF4-FFF2-40B4-BE49-F238E27FC236}">
                  <a16:creationId xmlns:a16="http://schemas.microsoft.com/office/drawing/2014/main" id="{F60672D9-BDB6-4546-81A1-ECCC75D11C84}"/>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5" name="Rectangle 708">
              <a:extLst>
                <a:ext uri="{FF2B5EF4-FFF2-40B4-BE49-F238E27FC236}">
                  <a16:creationId xmlns:a16="http://schemas.microsoft.com/office/drawing/2014/main" id="{839CC9B9-24F5-0749-BA70-E91936EB6B24}"/>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6" name="Rectangle 709">
              <a:extLst>
                <a:ext uri="{FF2B5EF4-FFF2-40B4-BE49-F238E27FC236}">
                  <a16:creationId xmlns:a16="http://schemas.microsoft.com/office/drawing/2014/main" id="{1587223C-821A-594D-9E0B-EDCD33CD18A1}"/>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7" name="文本框 26">
            <a:extLst>
              <a:ext uri="{FF2B5EF4-FFF2-40B4-BE49-F238E27FC236}">
                <a16:creationId xmlns:a16="http://schemas.microsoft.com/office/drawing/2014/main" id="{8C75B603-A86C-2748-9B7A-284329E3C3FE}"/>
              </a:ext>
            </a:extLst>
          </p:cNvPr>
          <p:cNvSpPr txBox="1"/>
          <p:nvPr/>
        </p:nvSpPr>
        <p:spPr>
          <a:xfrm>
            <a:off x="5423616" y="1135062"/>
            <a:ext cx="1755930"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r>
              <a:rPr kumimoji="1" lang="en-US" altLang="zh-CN" sz="2400" dirty="0">
                <a:gradFill>
                  <a:gsLst>
                    <a:gs pos="2917">
                      <a:schemeClr val="tx1"/>
                    </a:gs>
                    <a:gs pos="30000">
                      <a:schemeClr val="tx1"/>
                    </a:gs>
                  </a:gsLst>
                  <a:lin ang="5400000" scaled="0"/>
                </a:gradFill>
              </a:rPr>
              <a:t>1</a:t>
            </a:r>
            <a:endParaRPr kumimoji="1" lang="zh-CN" altLang="en-US" sz="2400" dirty="0">
              <a:gradFill>
                <a:gsLst>
                  <a:gs pos="2917">
                    <a:schemeClr val="tx1"/>
                  </a:gs>
                  <a:gs pos="30000">
                    <a:schemeClr val="tx1"/>
                  </a:gs>
                </a:gsLst>
                <a:lin ang="5400000" scaled="0"/>
              </a:gradFill>
            </a:endParaRPr>
          </a:p>
        </p:txBody>
      </p:sp>
      <p:cxnSp>
        <p:nvCxnSpPr>
          <p:cNvPr id="29" name="直线箭头连接符 28">
            <a:extLst>
              <a:ext uri="{FF2B5EF4-FFF2-40B4-BE49-F238E27FC236}">
                <a16:creationId xmlns:a16="http://schemas.microsoft.com/office/drawing/2014/main" id="{6C4ABA01-7A1B-664E-ACA4-340A8D9D06DD}"/>
              </a:ext>
            </a:extLst>
          </p:cNvPr>
          <p:cNvCxnSpPr>
            <a:endCxn id="7" idx="0"/>
          </p:cNvCxnSpPr>
          <p:nvPr/>
        </p:nvCxnSpPr>
        <p:spPr>
          <a:xfrm>
            <a:off x="1881982" y="2374305"/>
            <a:ext cx="0" cy="30479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线箭头连接符 29">
            <a:extLst>
              <a:ext uri="{FF2B5EF4-FFF2-40B4-BE49-F238E27FC236}">
                <a16:creationId xmlns:a16="http://schemas.microsoft.com/office/drawing/2014/main" id="{D509BA25-18BE-284B-A9CE-87FEA74DA670}"/>
              </a:ext>
            </a:extLst>
          </p:cNvPr>
          <p:cNvCxnSpPr>
            <a:cxnSpLocks/>
            <a:endCxn id="11" idx="0"/>
          </p:cNvCxnSpPr>
          <p:nvPr/>
        </p:nvCxnSpPr>
        <p:spPr>
          <a:xfrm>
            <a:off x="1873570" y="3134604"/>
            <a:ext cx="0" cy="3810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直线箭头连接符 36">
            <a:extLst>
              <a:ext uri="{FF2B5EF4-FFF2-40B4-BE49-F238E27FC236}">
                <a16:creationId xmlns:a16="http://schemas.microsoft.com/office/drawing/2014/main" id="{6F630B55-376C-EC42-9BCE-FEE614F7B8E1}"/>
              </a:ext>
            </a:extLst>
          </p:cNvPr>
          <p:cNvCxnSpPr>
            <a:cxnSpLocks/>
            <a:stCxn id="26" idx="0"/>
            <a:endCxn id="22" idx="2"/>
          </p:cNvCxnSpPr>
          <p:nvPr/>
        </p:nvCxnSpPr>
        <p:spPr>
          <a:xfrm flipH="1" flipV="1">
            <a:off x="6301581" y="3141593"/>
            <a:ext cx="9604" cy="37559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D37A446C-E522-4441-B46F-BB677F29D3FD}"/>
              </a:ext>
            </a:extLst>
          </p:cNvPr>
          <p:cNvCxnSpPr>
            <a:cxnSpLocks/>
            <a:stCxn id="22" idx="0"/>
          </p:cNvCxnSpPr>
          <p:nvPr/>
        </p:nvCxnSpPr>
        <p:spPr>
          <a:xfrm flipV="1">
            <a:off x="6301581" y="2375814"/>
            <a:ext cx="0" cy="30479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圆柱体 60">
            <a:extLst>
              <a:ext uri="{FF2B5EF4-FFF2-40B4-BE49-F238E27FC236}">
                <a16:creationId xmlns:a16="http://schemas.microsoft.com/office/drawing/2014/main" id="{A539B02D-A5FE-664C-9056-1C3A01C3096F}"/>
              </a:ext>
            </a:extLst>
          </p:cNvPr>
          <p:cNvSpPr/>
          <p:nvPr/>
        </p:nvSpPr>
        <p:spPr bwMode="auto">
          <a:xfrm>
            <a:off x="5523154" y="1796538"/>
            <a:ext cx="1523999" cy="585924"/>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62" name="矩形 61">
            <a:extLst>
              <a:ext uri="{FF2B5EF4-FFF2-40B4-BE49-F238E27FC236}">
                <a16:creationId xmlns:a16="http://schemas.microsoft.com/office/drawing/2014/main" id="{2E298E96-DDD8-F041-923D-FA1916A0DFD4}"/>
              </a:ext>
            </a:extLst>
          </p:cNvPr>
          <p:cNvSpPr/>
          <p:nvPr/>
        </p:nvSpPr>
        <p:spPr bwMode="auto">
          <a:xfrm>
            <a:off x="5044281" y="4564062"/>
            <a:ext cx="24384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63" name="矩形 62">
            <a:extLst>
              <a:ext uri="{FF2B5EF4-FFF2-40B4-BE49-F238E27FC236}">
                <a16:creationId xmlns:a16="http://schemas.microsoft.com/office/drawing/2014/main" id="{3595891F-94B6-AD4D-892E-BEBAE7933399}"/>
              </a:ext>
            </a:extLst>
          </p:cNvPr>
          <p:cNvSpPr/>
          <p:nvPr/>
        </p:nvSpPr>
        <p:spPr bwMode="auto">
          <a:xfrm>
            <a:off x="5272881" y="5554662"/>
            <a:ext cx="2057400"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64" name="组合 63">
            <a:extLst>
              <a:ext uri="{FF2B5EF4-FFF2-40B4-BE49-F238E27FC236}">
                <a16:creationId xmlns:a16="http://schemas.microsoft.com/office/drawing/2014/main" id="{86205BDB-2476-874B-AB35-895FAE26D9F5}"/>
              </a:ext>
            </a:extLst>
          </p:cNvPr>
          <p:cNvGrpSpPr/>
          <p:nvPr/>
        </p:nvGrpSpPr>
        <p:grpSpPr>
          <a:xfrm>
            <a:off x="5807473" y="6391233"/>
            <a:ext cx="1007424" cy="382629"/>
            <a:chOff x="5474805" y="4787345"/>
            <a:chExt cx="1007424" cy="382629"/>
          </a:xfrm>
        </p:grpSpPr>
        <p:sp>
          <p:nvSpPr>
            <p:cNvPr id="65" name="Rectangle 707">
              <a:extLst>
                <a:ext uri="{FF2B5EF4-FFF2-40B4-BE49-F238E27FC236}">
                  <a16:creationId xmlns:a16="http://schemas.microsoft.com/office/drawing/2014/main" id="{ACC909FE-4029-224E-9BE3-F7B177F79379}"/>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66" name="Rectangle 708">
              <a:extLst>
                <a:ext uri="{FF2B5EF4-FFF2-40B4-BE49-F238E27FC236}">
                  <a16:creationId xmlns:a16="http://schemas.microsoft.com/office/drawing/2014/main" id="{7547C849-5A65-6D49-A7D2-B932C255B869}"/>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67" name="Rectangle 709">
              <a:extLst>
                <a:ext uri="{FF2B5EF4-FFF2-40B4-BE49-F238E27FC236}">
                  <a16:creationId xmlns:a16="http://schemas.microsoft.com/office/drawing/2014/main" id="{95A71B66-FF8C-BF4B-AA14-8BE3F47EBCAE}"/>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68" name="文本框 67">
            <a:extLst>
              <a:ext uri="{FF2B5EF4-FFF2-40B4-BE49-F238E27FC236}">
                <a16:creationId xmlns:a16="http://schemas.microsoft.com/office/drawing/2014/main" id="{CE3417AE-BEA9-3C43-944C-E2A3F0219C3F}"/>
              </a:ext>
            </a:extLst>
          </p:cNvPr>
          <p:cNvSpPr txBox="1"/>
          <p:nvPr/>
        </p:nvSpPr>
        <p:spPr>
          <a:xfrm>
            <a:off x="5407188" y="4009111"/>
            <a:ext cx="1755930"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r>
              <a:rPr kumimoji="1" lang="en-US" altLang="zh-CN" sz="2400" dirty="0">
                <a:gradFill>
                  <a:gsLst>
                    <a:gs pos="2917">
                      <a:schemeClr val="tx1"/>
                    </a:gs>
                    <a:gs pos="30000">
                      <a:schemeClr val="tx1"/>
                    </a:gs>
                  </a:gsLst>
                  <a:lin ang="5400000" scaled="0"/>
                </a:gradFill>
              </a:rPr>
              <a:t>2</a:t>
            </a:r>
            <a:endParaRPr kumimoji="1" lang="zh-CN" altLang="en-US" sz="2400" dirty="0">
              <a:gradFill>
                <a:gsLst>
                  <a:gs pos="2917">
                    <a:schemeClr val="tx1"/>
                  </a:gs>
                  <a:gs pos="30000">
                    <a:schemeClr val="tx1"/>
                  </a:gs>
                </a:gsLst>
                <a:lin ang="5400000" scaled="0"/>
              </a:gradFill>
            </a:endParaRPr>
          </a:p>
        </p:txBody>
      </p:sp>
      <p:cxnSp>
        <p:nvCxnSpPr>
          <p:cNvPr id="69" name="直线箭头连接符 68">
            <a:extLst>
              <a:ext uri="{FF2B5EF4-FFF2-40B4-BE49-F238E27FC236}">
                <a16:creationId xmlns:a16="http://schemas.microsoft.com/office/drawing/2014/main" id="{C54CD8F9-82A9-5B41-A47B-B749EB265D4B}"/>
              </a:ext>
            </a:extLst>
          </p:cNvPr>
          <p:cNvCxnSpPr>
            <a:cxnSpLocks/>
            <a:stCxn id="67" idx="0"/>
            <a:endCxn id="63" idx="2"/>
          </p:cNvCxnSpPr>
          <p:nvPr/>
        </p:nvCxnSpPr>
        <p:spPr>
          <a:xfrm flipH="1" flipV="1">
            <a:off x="6301581" y="6015642"/>
            <a:ext cx="9604" cy="37559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 name="直线箭头连接符 69">
            <a:extLst>
              <a:ext uri="{FF2B5EF4-FFF2-40B4-BE49-F238E27FC236}">
                <a16:creationId xmlns:a16="http://schemas.microsoft.com/office/drawing/2014/main" id="{682AE549-6C1E-6B49-A4C4-E9456565D798}"/>
              </a:ext>
            </a:extLst>
          </p:cNvPr>
          <p:cNvCxnSpPr>
            <a:cxnSpLocks/>
            <a:stCxn id="63" idx="0"/>
          </p:cNvCxnSpPr>
          <p:nvPr/>
        </p:nvCxnSpPr>
        <p:spPr>
          <a:xfrm flipV="1">
            <a:off x="6301581" y="5249863"/>
            <a:ext cx="0" cy="30479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1" name="圆柱体 70">
            <a:extLst>
              <a:ext uri="{FF2B5EF4-FFF2-40B4-BE49-F238E27FC236}">
                <a16:creationId xmlns:a16="http://schemas.microsoft.com/office/drawing/2014/main" id="{C1EA714E-A193-9544-A661-C1C03B0D70FB}"/>
              </a:ext>
            </a:extLst>
          </p:cNvPr>
          <p:cNvSpPr/>
          <p:nvPr/>
        </p:nvSpPr>
        <p:spPr bwMode="auto">
          <a:xfrm>
            <a:off x="5523154" y="4670587"/>
            <a:ext cx="1523999" cy="585924"/>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84" name="矩形 83">
            <a:extLst>
              <a:ext uri="{FF2B5EF4-FFF2-40B4-BE49-F238E27FC236}">
                <a16:creationId xmlns:a16="http://schemas.microsoft.com/office/drawing/2014/main" id="{34116233-4076-DE4B-AB21-80FBB6B109DB}"/>
              </a:ext>
            </a:extLst>
          </p:cNvPr>
          <p:cNvSpPr/>
          <p:nvPr/>
        </p:nvSpPr>
        <p:spPr bwMode="auto">
          <a:xfrm>
            <a:off x="624682" y="4565029"/>
            <a:ext cx="2438400" cy="22860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85" name="矩形 84">
            <a:extLst>
              <a:ext uri="{FF2B5EF4-FFF2-40B4-BE49-F238E27FC236}">
                <a16:creationId xmlns:a16="http://schemas.microsoft.com/office/drawing/2014/main" id="{C7DA6FE6-87FE-3240-9203-828BC416CC94}"/>
              </a:ext>
            </a:extLst>
          </p:cNvPr>
          <p:cNvSpPr/>
          <p:nvPr/>
        </p:nvSpPr>
        <p:spPr bwMode="auto">
          <a:xfrm>
            <a:off x="853282" y="4795330"/>
            <a:ext cx="2057400" cy="4555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客户虚拟机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86" name="矩形 85">
            <a:extLst>
              <a:ext uri="{FF2B5EF4-FFF2-40B4-BE49-F238E27FC236}">
                <a16:creationId xmlns:a16="http://schemas.microsoft.com/office/drawing/2014/main" id="{56624128-C0FD-B040-B0FB-903C9A8C2E54}"/>
              </a:ext>
            </a:extLst>
          </p:cNvPr>
          <p:cNvSpPr/>
          <p:nvPr/>
        </p:nvSpPr>
        <p:spPr bwMode="auto">
          <a:xfrm>
            <a:off x="853282" y="5555629"/>
            <a:ext cx="2057400"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网络存储软件</a:t>
            </a:r>
          </a:p>
        </p:txBody>
      </p:sp>
      <p:grpSp>
        <p:nvGrpSpPr>
          <p:cNvPr id="87" name="组合 86">
            <a:extLst>
              <a:ext uri="{FF2B5EF4-FFF2-40B4-BE49-F238E27FC236}">
                <a16:creationId xmlns:a16="http://schemas.microsoft.com/office/drawing/2014/main" id="{BCA8F1F5-FE03-4540-970C-1663085B6009}"/>
              </a:ext>
            </a:extLst>
          </p:cNvPr>
          <p:cNvGrpSpPr/>
          <p:nvPr/>
        </p:nvGrpSpPr>
        <p:grpSpPr>
          <a:xfrm>
            <a:off x="1369858" y="6392200"/>
            <a:ext cx="1007424" cy="382629"/>
            <a:chOff x="5474805" y="4787345"/>
            <a:chExt cx="1007424" cy="382629"/>
          </a:xfrm>
        </p:grpSpPr>
        <p:sp>
          <p:nvSpPr>
            <p:cNvPr id="88" name="Rectangle 707">
              <a:extLst>
                <a:ext uri="{FF2B5EF4-FFF2-40B4-BE49-F238E27FC236}">
                  <a16:creationId xmlns:a16="http://schemas.microsoft.com/office/drawing/2014/main" id="{03D3E966-AECF-A44A-AF9C-BB4836D5AC9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9" name="Rectangle 708">
              <a:extLst>
                <a:ext uri="{FF2B5EF4-FFF2-40B4-BE49-F238E27FC236}">
                  <a16:creationId xmlns:a16="http://schemas.microsoft.com/office/drawing/2014/main" id="{A5FC863D-78B3-2342-B07E-B6F084121AF8}"/>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9">
              <a:extLst>
                <a:ext uri="{FF2B5EF4-FFF2-40B4-BE49-F238E27FC236}">
                  <a16:creationId xmlns:a16="http://schemas.microsoft.com/office/drawing/2014/main" id="{CCE26FA6-F695-C045-9FFB-DC4A2DA8E19F}"/>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1" name="文本框 90">
            <a:extLst>
              <a:ext uri="{FF2B5EF4-FFF2-40B4-BE49-F238E27FC236}">
                <a16:creationId xmlns:a16="http://schemas.microsoft.com/office/drawing/2014/main" id="{F474A0DE-FB1C-2743-BB7F-4C9B7124F6BB}"/>
              </a:ext>
            </a:extLst>
          </p:cNvPr>
          <p:cNvSpPr txBox="1"/>
          <p:nvPr/>
        </p:nvSpPr>
        <p:spPr>
          <a:xfrm>
            <a:off x="965917" y="4035180"/>
            <a:ext cx="1755930"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r>
              <a:rPr kumimoji="1" lang="en-US" altLang="zh-CN" sz="2400" dirty="0">
                <a:gradFill>
                  <a:gsLst>
                    <a:gs pos="2917">
                      <a:schemeClr val="tx1"/>
                    </a:gs>
                    <a:gs pos="30000">
                      <a:schemeClr val="tx1"/>
                    </a:gs>
                  </a:gsLst>
                  <a:lin ang="5400000" scaled="0"/>
                </a:gradFill>
              </a:rPr>
              <a:t>2</a:t>
            </a:r>
            <a:endParaRPr kumimoji="1" lang="zh-CN" altLang="en-US" sz="2400" dirty="0">
              <a:gradFill>
                <a:gsLst>
                  <a:gs pos="2917">
                    <a:schemeClr val="tx1"/>
                  </a:gs>
                  <a:gs pos="30000">
                    <a:schemeClr val="tx1"/>
                  </a:gs>
                </a:gsLst>
                <a:lin ang="5400000" scaled="0"/>
              </a:gradFill>
            </a:endParaRPr>
          </a:p>
        </p:txBody>
      </p:sp>
      <p:cxnSp>
        <p:nvCxnSpPr>
          <p:cNvPr id="92" name="直线箭头连接符 91">
            <a:extLst>
              <a:ext uri="{FF2B5EF4-FFF2-40B4-BE49-F238E27FC236}">
                <a16:creationId xmlns:a16="http://schemas.microsoft.com/office/drawing/2014/main" id="{D62BD2AE-5EB9-0A43-BAEA-02ABFF7840C3}"/>
              </a:ext>
            </a:extLst>
          </p:cNvPr>
          <p:cNvCxnSpPr>
            <a:endCxn id="86" idx="0"/>
          </p:cNvCxnSpPr>
          <p:nvPr/>
        </p:nvCxnSpPr>
        <p:spPr>
          <a:xfrm>
            <a:off x="1881982" y="5250830"/>
            <a:ext cx="0" cy="30479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3" name="直线箭头连接符 92">
            <a:extLst>
              <a:ext uri="{FF2B5EF4-FFF2-40B4-BE49-F238E27FC236}">
                <a16:creationId xmlns:a16="http://schemas.microsoft.com/office/drawing/2014/main" id="{C5B6E735-F2D5-5D46-A2F7-22EA7CD35EB0}"/>
              </a:ext>
            </a:extLst>
          </p:cNvPr>
          <p:cNvCxnSpPr>
            <a:cxnSpLocks/>
            <a:endCxn id="90" idx="0"/>
          </p:cNvCxnSpPr>
          <p:nvPr/>
        </p:nvCxnSpPr>
        <p:spPr>
          <a:xfrm>
            <a:off x="1873570" y="6011129"/>
            <a:ext cx="0" cy="3810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5" name="直线箭头连接符 94">
            <a:extLst>
              <a:ext uri="{FF2B5EF4-FFF2-40B4-BE49-F238E27FC236}">
                <a16:creationId xmlns:a16="http://schemas.microsoft.com/office/drawing/2014/main" id="{4F6FD394-2F81-F84A-842F-1FB2C3C11406}"/>
              </a:ext>
            </a:extLst>
          </p:cNvPr>
          <p:cNvCxnSpPr>
            <a:stCxn id="11" idx="3"/>
          </p:cNvCxnSpPr>
          <p:nvPr/>
        </p:nvCxnSpPr>
        <p:spPr>
          <a:xfrm>
            <a:off x="2377282" y="3675103"/>
            <a:ext cx="3430191" cy="3188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7" name="直线箭头连接符 96">
            <a:extLst>
              <a:ext uri="{FF2B5EF4-FFF2-40B4-BE49-F238E27FC236}">
                <a16:creationId xmlns:a16="http://schemas.microsoft.com/office/drawing/2014/main" id="{F35BE198-DF41-AB48-914E-52FA2DC3E424}"/>
              </a:ext>
            </a:extLst>
          </p:cNvPr>
          <p:cNvCxnSpPr>
            <a:endCxn id="67" idx="1"/>
          </p:cNvCxnSpPr>
          <p:nvPr/>
        </p:nvCxnSpPr>
        <p:spPr>
          <a:xfrm>
            <a:off x="2377282" y="3683997"/>
            <a:ext cx="3430191" cy="286666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8" name="直线箭头连接符 97">
            <a:extLst>
              <a:ext uri="{FF2B5EF4-FFF2-40B4-BE49-F238E27FC236}">
                <a16:creationId xmlns:a16="http://schemas.microsoft.com/office/drawing/2014/main" id="{62A95229-74D7-8145-AA48-3F9F1389A54B}"/>
              </a:ext>
            </a:extLst>
          </p:cNvPr>
          <p:cNvCxnSpPr>
            <a:cxnSpLocks/>
            <a:stCxn id="90" idx="3"/>
            <a:endCxn id="67" idx="1"/>
          </p:cNvCxnSpPr>
          <p:nvPr/>
        </p:nvCxnSpPr>
        <p:spPr>
          <a:xfrm flipV="1">
            <a:off x="2377282" y="6550661"/>
            <a:ext cx="3430191" cy="96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1" name="直线箭头连接符 100">
            <a:extLst>
              <a:ext uri="{FF2B5EF4-FFF2-40B4-BE49-F238E27FC236}">
                <a16:creationId xmlns:a16="http://schemas.microsoft.com/office/drawing/2014/main" id="{BA26D017-1DD2-9044-A53B-530627A40F72}"/>
              </a:ext>
            </a:extLst>
          </p:cNvPr>
          <p:cNvCxnSpPr>
            <a:cxnSpLocks/>
            <a:stCxn id="90" idx="3"/>
            <a:endCxn id="26" idx="1"/>
          </p:cNvCxnSpPr>
          <p:nvPr/>
        </p:nvCxnSpPr>
        <p:spPr>
          <a:xfrm flipV="1">
            <a:off x="2377282" y="3676612"/>
            <a:ext cx="3430191" cy="2875016"/>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780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ACE569C-CC07-2140-8E8E-E95F5470891E}"/>
              </a:ext>
            </a:extLst>
          </p:cNvPr>
          <p:cNvSpPr>
            <a:spLocks noGrp="1"/>
          </p:cNvSpPr>
          <p:nvPr>
            <p:ph type="body" sz="quarter" idx="10"/>
          </p:nvPr>
        </p:nvSpPr>
        <p:spPr>
          <a:xfrm>
            <a:off x="274638" y="1212850"/>
            <a:ext cx="8777288" cy="5829288"/>
          </a:xfrm>
        </p:spPr>
        <p:txBody>
          <a:bodyPr/>
          <a:lstStyle/>
          <a:p>
            <a:r>
              <a:rPr kumimoji="1" lang="en-US" altLang="zh-CN" dirty="0"/>
              <a:t>CPU</a:t>
            </a:r>
            <a:r>
              <a:rPr kumimoji="1" lang="zh-CN" altLang="en-US" dirty="0"/>
              <a:t> 并行度的限制</a:t>
            </a:r>
            <a:endParaRPr kumimoji="1" lang="en-US" altLang="zh-CN" dirty="0"/>
          </a:p>
          <a:p>
            <a:endParaRPr kumimoji="1" lang="en-US" altLang="zh-CN" dirty="0"/>
          </a:p>
          <a:p>
            <a:endParaRPr kumimoji="1" lang="en-US" altLang="zh-CN" dirty="0"/>
          </a:p>
          <a:p>
            <a:endParaRPr kumimoji="1" lang="en-US" altLang="zh-CN" dirty="0"/>
          </a:p>
          <a:p>
            <a:endParaRPr kumimoji="1" lang="en-US" altLang="zh-CN" sz="2000" dirty="0">
              <a:gradFill>
                <a:gsLst>
                  <a:gs pos="2917">
                    <a:schemeClr val="tx1"/>
                  </a:gs>
                  <a:gs pos="30000">
                    <a:schemeClr val="tx1"/>
                  </a:gs>
                </a:gsLst>
                <a:lin ang="5400000" scaled="0"/>
              </a:gradFill>
            </a:endParaRPr>
          </a:p>
          <a:p>
            <a:pPr marL="342900" indent="-342900">
              <a:buFont typeface="Arial" panose="020B0604020202020204" pitchFamily="34" charset="0"/>
              <a:buChar char="•"/>
            </a:pPr>
            <a:r>
              <a:rPr kumimoji="1" lang="zh-CN" altLang="en-US" sz="2000" dirty="0">
                <a:gradFill>
                  <a:gsLst>
                    <a:gs pos="2917">
                      <a:schemeClr val="tx1"/>
                    </a:gs>
                    <a:gs pos="30000">
                      <a:schemeClr val="tx1"/>
                    </a:gs>
                  </a:gsLst>
                  <a:lin ang="5400000" scaled="0"/>
                </a:gradFill>
              </a:rPr>
              <a:t>同时计算和随机访存时，</a:t>
            </a:r>
            <a:r>
              <a:rPr kumimoji="1" lang="en-US" altLang="zh-CN" sz="2000" dirty="0">
                <a:gradFill>
                  <a:gsLst>
                    <a:gs pos="2917">
                      <a:schemeClr val="tx1"/>
                    </a:gs>
                    <a:gs pos="30000">
                      <a:schemeClr val="tx1"/>
                    </a:gs>
                  </a:gsLst>
                  <a:lin ang="5400000" scaled="0"/>
                </a:gradFill>
              </a:rPr>
              <a:t>CPU </a:t>
            </a:r>
            <a:r>
              <a:rPr kumimoji="1" lang="zh-CN" altLang="en-US" sz="2000" dirty="0">
                <a:gradFill>
                  <a:gsLst>
                    <a:gs pos="2917">
                      <a:schemeClr val="tx1"/>
                    </a:gs>
                    <a:gs pos="30000">
                      <a:schemeClr val="tx1"/>
                    </a:gs>
                  </a:gsLst>
                  <a:lin ang="5400000" scaled="0"/>
                </a:gradFill>
              </a:rPr>
              <a:t>每个核每秒仅能处理 </a:t>
            </a:r>
            <a:r>
              <a:rPr kumimoji="1" lang="en-US" altLang="zh-CN" sz="2000" dirty="0">
                <a:gradFill>
                  <a:gsLst>
                    <a:gs pos="2917">
                      <a:schemeClr val="tx1"/>
                    </a:gs>
                    <a:gs pos="30000">
                      <a:schemeClr val="tx1"/>
                    </a:gs>
                  </a:gsLst>
                  <a:lin ang="5400000" scaled="0"/>
                </a:gradFill>
              </a:rPr>
              <a:t>5M </a:t>
            </a:r>
            <a:r>
              <a:rPr kumimoji="1" lang="zh-CN" altLang="en-US" sz="2000" dirty="0">
                <a:gradFill>
                  <a:gsLst>
                    <a:gs pos="2917">
                      <a:schemeClr val="tx1"/>
                    </a:gs>
                    <a:gs pos="30000">
                      <a:schemeClr val="tx1"/>
                    </a:gs>
                  </a:gsLst>
                  <a:lin ang="5400000" scaled="0"/>
                </a:gradFill>
              </a:rPr>
              <a:t>次键值操作</a:t>
            </a:r>
            <a:endParaRPr kumimoji="1" lang="en-US" altLang="zh-CN" sz="2000" dirty="0">
              <a:gradFill>
                <a:gsLst>
                  <a:gs pos="2917">
                    <a:schemeClr val="tx1"/>
                  </a:gs>
                  <a:gs pos="30000">
                    <a:schemeClr val="tx1"/>
                  </a:gs>
                </a:gsLst>
                <a:lin ang="5400000" scaled="0"/>
              </a:gradFill>
            </a:endParaRPr>
          </a:p>
          <a:p>
            <a:pPr marL="342900" indent="-342900">
              <a:buFont typeface="Arial" panose="020B0604020202020204" pitchFamily="34" charset="0"/>
              <a:buChar char="•"/>
            </a:pPr>
            <a:r>
              <a:rPr kumimoji="1" lang="zh-CN" altLang="en-US" sz="2000" dirty="0">
                <a:gradFill>
                  <a:gsLst>
                    <a:gs pos="2917">
                      <a:schemeClr val="tx1"/>
                    </a:gs>
                    <a:gs pos="30000">
                      <a:schemeClr val="tx1"/>
                    </a:gs>
                  </a:gsLst>
                  <a:lin ang="5400000" scaled="0"/>
                </a:gradFill>
              </a:rPr>
              <a:t>对比：仅随机访存时，</a:t>
            </a:r>
            <a:r>
              <a:rPr kumimoji="1" lang="en-US" altLang="zh-CN" sz="2000" dirty="0">
                <a:gradFill>
                  <a:gsLst>
                    <a:gs pos="2917">
                      <a:schemeClr val="tx1"/>
                    </a:gs>
                    <a:gs pos="30000">
                      <a:schemeClr val="tx1"/>
                    </a:gs>
                  </a:gsLst>
                  <a:lin ang="5400000" scaled="0"/>
                </a:gradFill>
              </a:rPr>
              <a:t>8 </a:t>
            </a:r>
            <a:r>
              <a:rPr kumimoji="1" lang="zh-CN" altLang="en-US" sz="2000" dirty="0">
                <a:gradFill>
                  <a:gsLst>
                    <a:gs pos="2917">
                      <a:schemeClr val="tx1"/>
                    </a:gs>
                    <a:gs pos="30000">
                      <a:schemeClr val="tx1"/>
                    </a:gs>
                  </a:gsLst>
                  <a:lin ang="5400000" scaled="0"/>
                </a:gradFill>
              </a:rPr>
              <a:t>个 </a:t>
            </a:r>
            <a:r>
              <a:rPr kumimoji="1" lang="en-US" altLang="zh-CN" sz="2000" dirty="0">
                <a:gradFill>
                  <a:gsLst>
                    <a:gs pos="2917">
                      <a:schemeClr val="tx1"/>
                    </a:gs>
                    <a:gs pos="30000">
                      <a:schemeClr val="tx1"/>
                    </a:gs>
                  </a:gsLst>
                  <a:lin ang="5400000" scaled="0"/>
                </a:gradFill>
              </a:rPr>
              <a:t>DDR4 </a:t>
            </a:r>
            <a:r>
              <a:rPr kumimoji="1" lang="zh-CN" altLang="en-US" sz="2000" dirty="0">
                <a:gradFill>
                  <a:gsLst>
                    <a:gs pos="2917">
                      <a:schemeClr val="tx1"/>
                    </a:gs>
                    <a:gs pos="30000">
                      <a:schemeClr val="tx1"/>
                    </a:gs>
                  </a:gsLst>
                  <a:lin ang="5400000" scaled="0"/>
                </a:gradFill>
              </a:rPr>
              <a:t>内存通道每秒可达 </a:t>
            </a:r>
            <a:r>
              <a:rPr kumimoji="1" lang="en-US" altLang="zh-CN" sz="2000" dirty="0">
                <a:gradFill>
                  <a:gsLst>
                    <a:gs pos="2917">
                      <a:schemeClr val="tx1"/>
                    </a:gs>
                    <a:gs pos="30000">
                      <a:schemeClr val="tx1"/>
                    </a:gs>
                  </a:gsLst>
                  <a:lin ang="5400000" scaled="0"/>
                </a:gradFill>
              </a:rPr>
              <a:t>850 M </a:t>
            </a:r>
            <a:r>
              <a:rPr kumimoji="1" lang="zh-CN" altLang="en-US" sz="2000" dirty="0">
                <a:gradFill>
                  <a:gsLst>
                    <a:gs pos="2917">
                      <a:schemeClr val="tx1"/>
                    </a:gs>
                    <a:gs pos="30000">
                      <a:schemeClr val="tx1"/>
                    </a:gs>
                  </a:gsLst>
                  <a:lin ang="5400000" scaled="0"/>
                </a:gradFill>
              </a:rPr>
              <a:t>次</a:t>
            </a:r>
            <a:endParaRPr kumimoji="1" lang="en-US" altLang="zh-CN" sz="2000" dirty="0">
              <a:gradFill>
                <a:gsLst>
                  <a:gs pos="2917">
                    <a:schemeClr val="tx1"/>
                  </a:gs>
                  <a:gs pos="30000">
                    <a:schemeClr val="tx1"/>
                  </a:gs>
                </a:gsLst>
                <a:lin ang="5400000" scaled="0"/>
              </a:gradFill>
            </a:endParaRPr>
          </a:p>
          <a:p>
            <a:pPr marL="342900" indent="-342900">
              <a:buFont typeface="Arial" panose="020B0604020202020204" pitchFamily="34" charset="0"/>
              <a:buChar char="•"/>
            </a:pPr>
            <a:r>
              <a:rPr kumimoji="1" lang="zh-CN" altLang="en-US" sz="2000" dirty="0">
                <a:gradFill>
                  <a:gsLst>
                    <a:gs pos="2917">
                      <a:schemeClr val="tx1"/>
                    </a:gs>
                    <a:gs pos="30000">
                      <a:schemeClr val="tx1"/>
                    </a:gs>
                  </a:gsLst>
                  <a:lin ang="5400000" scaled="0"/>
                </a:gradFill>
              </a:rPr>
              <a:t>软件数据结构处理仅利用了 </a:t>
            </a:r>
            <a:r>
              <a:rPr kumimoji="1" lang="en-US" altLang="zh-CN" sz="2000" dirty="0">
                <a:gradFill>
                  <a:gsLst>
                    <a:gs pos="2917">
                      <a:schemeClr val="tx1"/>
                    </a:gs>
                    <a:gs pos="30000">
                      <a:schemeClr val="tx1"/>
                    </a:gs>
                  </a:gsLst>
                  <a:lin ang="5400000" scaled="0"/>
                </a:gradFill>
              </a:rPr>
              <a:t>37% </a:t>
            </a:r>
            <a:r>
              <a:rPr kumimoji="1" lang="zh-CN" altLang="en-US" sz="2000" dirty="0">
                <a:gradFill>
                  <a:gsLst>
                    <a:gs pos="2917">
                      <a:schemeClr val="tx1"/>
                    </a:gs>
                    <a:gs pos="30000">
                      <a:schemeClr val="tx1"/>
                    </a:gs>
                  </a:gsLst>
                  <a:lin ang="5400000" scaled="0"/>
                </a:gradFill>
              </a:rPr>
              <a:t>的内存带宽。</a:t>
            </a:r>
            <a:endParaRPr kumimoji="1" lang="en-US" altLang="zh-CN" sz="2000" dirty="0"/>
          </a:p>
          <a:p>
            <a:r>
              <a:rPr kumimoji="1" lang="zh-CN" altLang="en-US" dirty="0"/>
              <a:t>多核负载均衡的难题</a:t>
            </a:r>
            <a:endParaRPr kumimoji="1" lang="en-US" altLang="zh-CN" dirty="0"/>
          </a:p>
          <a:p>
            <a:pPr marL="342900" indent="-342900">
              <a:buFont typeface="Arial" panose="020B0604020202020204" pitchFamily="34" charset="0"/>
              <a:buChar char="•"/>
            </a:pPr>
            <a:r>
              <a:rPr kumimoji="1" lang="zh-CN" altLang="en-US" sz="2000" dirty="0">
                <a:gradFill>
                  <a:gsLst>
                    <a:gs pos="2917">
                      <a:schemeClr val="tx1"/>
                    </a:gs>
                    <a:gs pos="30000">
                      <a:schemeClr val="tx1"/>
                    </a:gs>
                  </a:gsLst>
                  <a:lin ang="5400000" scaled="0"/>
                </a:gradFill>
              </a:rPr>
              <a:t>每个键根据哈希映射到固定的 </a:t>
            </a:r>
            <a:r>
              <a:rPr kumimoji="1" lang="en-US" altLang="zh-CN" sz="2000" dirty="0">
                <a:gradFill>
                  <a:gsLst>
                    <a:gs pos="2917">
                      <a:schemeClr val="tx1"/>
                    </a:gs>
                    <a:gs pos="30000">
                      <a:schemeClr val="tx1"/>
                    </a:gs>
                  </a:gsLst>
                  <a:lin ang="5400000" scaled="0"/>
                </a:gradFill>
              </a:rPr>
              <a:t>CPU </a:t>
            </a:r>
            <a:r>
              <a:rPr kumimoji="1" lang="zh-CN" altLang="en-US" sz="2000" dirty="0">
                <a:gradFill>
                  <a:gsLst>
                    <a:gs pos="2917">
                      <a:schemeClr val="tx1"/>
                    </a:gs>
                    <a:gs pos="30000">
                      <a:schemeClr val="tx1"/>
                    </a:gs>
                  </a:gsLst>
                  <a:lin ang="5400000" scaled="0"/>
                </a:gradFill>
              </a:rPr>
              <a:t>核</a:t>
            </a:r>
            <a:endParaRPr kumimoji="1" lang="en-US" altLang="zh-CN" sz="2000" dirty="0">
              <a:gradFill>
                <a:gsLst>
                  <a:gs pos="2917">
                    <a:schemeClr val="tx1"/>
                  </a:gs>
                  <a:gs pos="30000">
                    <a:schemeClr val="tx1"/>
                  </a:gs>
                </a:gsLst>
                <a:lin ang="5400000" scaled="0"/>
              </a:gradFill>
            </a:endParaRPr>
          </a:p>
          <a:p>
            <a:pPr marL="342900" indent="-342900">
              <a:buFont typeface="Arial" panose="020B0604020202020204" pitchFamily="34" charset="0"/>
              <a:buChar char="•"/>
            </a:pPr>
            <a:r>
              <a:rPr kumimoji="1" lang="zh-CN" altLang="en-US" sz="2000" dirty="0">
                <a:gradFill>
                  <a:gsLst>
                    <a:gs pos="2917">
                      <a:schemeClr val="tx1"/>
                    </a:gs>
                    <a:gs pos="30000">
                      <a:schemeClr val="tx1"/>
                    </a:gs>
                  </a:gsLst>
                  <a:lin ang="5400000" scaled="0"/>
                </a:gradFill>
              </a:rPr>
              <a:t>由于不同键的访问频率不均，</a:t>
            </a:r>
            <a:r>
              <a:rPr kumimoji="1" lang="en-US" altLang="zh-CN" sz="2000" dirty="0">
                <a:gradFill>
                  <a:gsLst>
                    <a:gs pos="2917">
                      <a:schemeClr val="tx1"/>
                    </a:gs>
                    <a:gs pos="30000">
                      <a:schemeClr val="tx1"/>
                    </a:gs>
                  </a:gsLst>
                  <a:lin ang="5400000" scaled="0"/>
                </a:gradFill>
              </a:rPr>
              <a:t>CPU </a:t>
            </a:r>
            <a:r>
              <a:rPr kumimoji="1" lang="zh-CN" altLang="en-US" sz="2000" dirty="0">
                <a:gradFill>
                  <a:gsLst>
                    <a:gs pos="2917">
                      <a:schemeClr val="tx1"/>
                    </a:gs>
                    <a:gs pos="30000">
                      <a:schemeClr val="tx1"/>
                    </a:gs>
                  </a:gsLst>
                  <a:lin ang="5400000" scaled="0"/>
                </a:gradFill>
              </a:rPr>
              <a:t>核的负载也不均衡</a:t>
            </a:r>
            <a:endParaRPr kumimoji="1" lang="en-US" altLang="zh-CN" sz="2000" dirty="0">
              <a:gradFill>
                <a:gsLst>
                  <a:gs pos="2917">
                    <a:schemeClr val="tx1"/>
                  </a:gs>
                  <a:gs pos="30000">
                    <a:schemeClr val="tx1"/>
                  </a:gs>
                </a:gsLst>
                <a:lin ang="5400000" scaled="0"/>
              </a:gradFill>
            </a:endParaRPr>
          </a:p>
          <a:p>
            <a:pPr marL="342900" indent="-342900">
              <a:buFont typeface="Arial" panose="020B0604020202020204" pitchFamily="34" charset="0"/>
              <a:buChar char="•"/>
            </a:pPr>
            <a:r>
              <a:rPr kumimoji="1" lang="en-US" altLang="zh-CN" sz="2000" dirty="0">
                <a:gradFill>
                  <a:gsLst>
                    <a:gs pos="2917">
                      <a:schemeClr val="tx1"/>
                    </a:gs>
                    <a:gs pos="30000">
                      <a:schemeClr val="tx1"/>
                    </a:gs>
                  </a:gsLst>
                  <a:lin ang="5400000" scaled="0"/>
                </a:gradFill>
              </a:rPr>
              <a:t>CPU </a:t>
            </a:r>
            <a:r>
              <a:rPr kumimoji="1" lang="zh-CN" altLang="en-US" sz="2000" dirty="0">
                <a:gradFill>
                  <a:gsLst>
                    <a:gs pos="2917">
                      <a:schemeClr val="tx1"/>
                    </a:gs>
                    <a:gs pos="30000">
                      <a:schemeClr val="tx1"/>
                    </a:gs>
                  </a:gsLst>
                  <a:lin ang="5400000" scaled="0"/>
                </a:gradFill>
              </a:rPr>
              <a:t>核数越多，负载越不均衡：在 </a:t>
            </a:r>
            <a:r>
              <a:rPr kumimoji="1" lang="en-US" altLang="zh-CN" sz="2000" dirty="0">
                <a:gradFill>
                  <a:gsLst>
                    <a:gs pos="2917">
                      <a:schemeClr val="tx1"/>
                    </a:gs>
                    <a:gs pos="30000">
                      <a:schemeClr val="tx1"/>
                    </a:gs>
                  </a:gsLst>
                  <a:lin ang="5400000" scaled="0"/>
                </a:gradFill>
              </a:rPr>
              <a:t>YCSB </a:t>
            </a:r>
            <a:r>
              <a:rPr kumimoji="1" lang="zh-CN" altLang="en-US" sz="2000" dirty="0">
                <a:gradFill>
                  <a:gsLst>
                    <a:gs pos="2917">
                      <a:schemeClr val="tx1"/>
                    </a:gs>
                    <a:gs pos="30000">
                      <a:schemeClr val="tx1"/>
                    </a:gs>
                  </a:gsLst>
                  <a:lin ang="5400000" scaled="0"/>
                </a:gradFill>
              </a:rPr>
              <a:t>长尾负载下，</a:t>
            </a:r>
            <a:r>
              <a:rPr kumimoji="1" lang="en-US" altLang="zh-CN" sz="2000" dirty="0">
                <a:gradFill>
                  <a:gsLst>
                    <a:gs pos="2917">
                      <a:schemeClr val="tx1"/>
                    </a:gs>
                    <a:gs pos="30000">
                      <a:schemeClr val="tx1"/>
                    </a:gs>
                  </a:gsLst>
                  <a:lin ang="5400000" scaled="0"/>
                </a:gradFill>
              </a:rPr>
              <a:t>64 </a:t>
            </a:r>
            <a:r>
              <a:rPr kumimoji="1" lang="zh-CN" altLang="en-US" sz="2000" dirty="0">
                <a:gradFill>
                  <a:gsLst>
                    <a:gs pos="2917">
                      <a:schemeClr val="tx1"/>
                    </a:gs>
                    <a:gs pos="30000">
                      <a:schemeClr val="tx1"/>
                    </a:gs>
                  </a:gsLst>
                  <a:lin ang="5400000" scaled="0"/>
                </a:gradFill>
              </a:rPr>
              <a:t>核的最高负载是平均值的 </a:t>
            </a:r>
            <a:r>
              <a:rPr kumimoji="1" lang="en-US" altLang="zh-CN" sz="2000" dirty="0">
                <a:gradFill>
                  <a:gsLst>
                    <a:gs pos="2917">
                      <a:schemeClr val="tx1"/>
                    </a:gs>
                    <a:gs pos="30000">
                      <a:schemeClr val="tx1"/>
                    </a:gs>
                  </a:gsLst>
                  <a:lin ang="5400000" scaled="0"/>
                </a:gradFill>
              </a:rPr>
              <a:t>5.5 </a:t>
            </a:r>
            <a:r>
              <a:rPr kumimoji="1" lang="zh-CN" altLang="en-US" sz="2000" dirty="0">
                <a:gradFill>
                  <a:gsLst>
                    <a:gs pos="2917">
                      <a:schemeClr val="tx1"/>
                    </a:gs>
                    <a:gs pos="30000">
                      <a:schemeClr val="tx1"/>
                    </a:gs>
                  </a:gsLst>
                  <a:lin ang="5400000" scaled="0"/>
                </a:gradFill>
              </a:rPr>
              <a:t>倍，</a:t>
            </a:r>
            <a:r>
              <a:rPr kumimoji="1" lang="en-US" altLang="zh-CN" sz="2000" dirty="0">
                <a:gradFill>
                  <a:gsLst>
                    <a:gs pos="2917">
                      <a:schemeClr val="tx1"/>
                    </a:gs>
                    <a:gs pos="30000">
                      <a:schemeClr val="tx1"/>
                    </a:gs>
                  </a:gsLst>
                  <a:lin ang="5400000" scaled="0"/>
                </a:gradFill>
              </a:rPr>
              <a:t>10 </a:t>
            </a:r>
            <a:r>
              <a:rPr kumimoji="1" lang="zh-CN" altLang="en-US" sz="2000" dirty="0">
                <a:gradFill>
                  <a:gsLst>
                    <a:gs pos="2917">
                      <a:schemeClr val="tx1"/>
                    </a:gs>
                    <a:gs pos="30000">
                      <a:schemeClr val="tx1"/>
                    </a:gs>
                  </a:gsLst>
                  <a:lin ang="5400000" scaled="0"/>
                </a:gradFill>
              </a:rPr>
              <a:t>核的最高负载只是均值的 </a:t>
            </a:r>
            <a:r>
              <a:rPr kumimoji="1" lang="en-US" altLang="zh-CN" sz="2000" dirty="0">
                <a:gradFill>
                  <a:gsLst>
                    <a:gs pos="2917">
                      <a:schemeClr val="tx1"/>
                    </a:gs>
                    <a:gs pos="30000">
                      <a:schemeClr val="tx1"/>
                    </a:gs>
                  </a:gsLst>
                  <a:lin ang="5400000" scaled="0"/>
                </a:gradFill>
              </a:rPr>
              <a:t>1.5 </a:t>
            </a:r>
            <a:r>
              <a:rPr kumimoji="1" lang="zh-CN" altLang="en-US" sz="2000" dirty="0">
                <a:gradFill>
                  <a:gsLst>
                    <a:gs pos="2917">
                      <a:schemeClr val="tx1"/>
                    </a:gs>
                    <a:gs pos="30000">
                      <a:schemeClr val="tx1"/>
                    </a:gs>
                  </a:gsLst>
                  <a:lin ang="5400000" scaled="0"/>
                </a:gradFill>
              </a:rPr>
              <a:t>倍。</a:t>
            </a:r>
            <a:endParaRPr kumimoji="1" lang="en-US" altLang="zh-CN" sz="2000" dirty="0">
              <a:gradFill>
                <a:gsLst>
                  <a:gs pos="2917">
                    <a:schemeClr val="tx1"/>
                  </a:gs>
                  <a:gs pos="30000">
                    <a:schemeClr val="tx1"/>
                  </a:gs>
                </a:gsLst>
                <a:lin ang="5400000" scaled="0"/>
              </a:gradFill>
            </a:endParaRPr>
          </a:p>
        </p:txBody>
      </p:sp>
      <p:sp>
        <p:nvSpPr>
          <p:cNvPr id="3" name="标题 2">
            <a:extLst>
              <a:ext uri="{FF2B5EF4-FFF2-40B4-BE49-F238E27FC236}">
                <a16:creationId xmlns:a16="http://schemas.microsoft.com/office/drawing/2014/main" id="{7E196F2B-41D9-4B45-9DBF-A2F8D028E035}"/>
              </a:ext>
            </a:extLst>
          </p:cNvPr>
          <p:cNvSpPr>
            <a:spLocks noGrp="1"/>
          </p:cNvSpPr>
          <p:nvPr>
            <p:ph type="title"/>
          </p:nvPr>
        </p:nvSpPr>
        <p:spPr/>
        <p:txBody>
          <a:bodyPr/>
          <a:lstStyle/>
          <a:p>
            <a:r>
              <a:rPr kumimoji="1" lang="zh-CN" altLang="en-US" dirty="0"/>
              <a:t>软件数据结构处理的性能问题</a:t>
            </a:r>
          </a:p>
        </p:txBody>
      </p:sp>
      <p:pic>
        <p:nvPicPr>
          <p:cNvPr id="4" name="Picture 3">
            <a:extLst>
              <a:ext uri="{FF2B5EF4-FFF2-40B4-BE49-F238E27FC236}">
                <a16:creationId xmlns:a16="http://schemas.microsoft.com/office/drawing/2014/main" id="{F26F0157-3A92-4493-A08D-9324EB76D50F}"/>
              </a:ext>
            </a:extLst>
          </p:cNvPr>
          <p:cNvPicPr>
            <a:picLocks noChangeAspect="1"/>
          </p:cNvPicPr>
          <p:nvPr/>
        </p:nvPicPr>
        <p:blipFill>
          <a:blip r:embed="rId2"/>
          <a:stretch>
            <a:fillRect/>
          </a:stretch>
        </p:blipFill>
        <p:spPr>
          <a:xfrm>
            <a:off x="853280" y="1820862"/>
            <a:ext cx="4724401" cy="2110903"/>
          </a:xfrm>
          <a:prstGeom prst="rect">
            <a:avLst/>
          </a:prstGeom>
        </p:spPr>
      </p:pic>
    </p:spTree>
    <p:extLst>
      <p:ext uri="{BB962C8B-B14F-4D97-AF65-F5344CB8AC3E}">
        <p14:creationId xmlns:p14="http://schemas.microsoft.com/office/powerpoint/2010/main" val="26158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t>背景</a:t>
            </a:r>
            <a:endParaRPr lang="en-US" altLang="zh-CN" dirty="0"/>
          </a:p>
          <a:p>
            <a:pPr marL="342900" indent="-342900">
              <a:buFont typeface="Arial" panose="020B0604020202020204" pitchFamily="34" charset="0"/>
              <a:buChar char="•"/>
            </a:pPr>
            <a:r>
              <a:rPr lang="zh-CN" altLang="en-US" sz="2400" dirty="0">
                <a:solidFill>
                  <a:schemeClr val="bg1">
                    <a:lumMod val="65000"/>
                  </a:schemeClr>
                </a:solidFill>
              </a:rPr>
              <a:t>软件网络功能和数据结构处理的性能瓶颈</a:t>
            </a:r>
            <a:endParaRPr lang="en-US" altLang="zh-CN" sz="2400" dirty="0">
              <a:solidFill>
                <a:schemeClr val="bg1">
                  <a:lumMod val="65000"/>
                </a:schemeClr>
              </a:solidFill>
            </a:endParaRPr>
          </a:p>
          <a:p>
            <a:pPr marL="342900" indent="-342900">
              <a:buFont typeface="Arial" panose="020B0604020202020204" pitchFamily="34" charset="0"/>
              <a:buChar char="•"/>
            </a:pPr>
            <a:r>
              <a:rPr lang="zh-CN" altLang="en-US" sz="2400" dirty="0">
                <a:solidFill>
                  <a:schemeClr val="tx1">
                    <a:lumMod val="75000"/>
                  </a:schemeClr>
                </a:solidFill>
              </a:rPr>
              <a:t>可编程网卡在数据中心内的部署</a:t>
            </a:r>
            <a:endParaRPr lang="en-US" dirty="0"/>
          </a:p>
          <a:p>
            <a:r>
              <a:rPr lang="zh-CN" altLang="en-US" dirty="0">
                <a:solidFill>
                  <a:schemeClr val="bg1">
                    <a:lumMod val="65000"/>
                  </a:schemeClr>
                </a:solidFill>
              </a:rPr>
              <a:t>研究内容</a:t>
            </a:r>
            <a:endParaRPr lang="en-US" altLang="zh-CN" dirty="0">
              <a:solidFill>
                <a:schemeClr val="bg1">
                  <a:lumMod val="65000"/>
                </a:schemeClr>
              </a:solidFill>
            </a:endParaRPr>
          </a:p>
          <a:p>
            <a:pPr marL="342900" indent="-342900">
              <a:buFont typeface="Arial" pitchFamily="34" charset="0"/>
              <a:buChar char="•"/>
            </a:pPr>
            <a:r>
              <a:rPr lang="zh-CN" altLang="en-US" sz="2400" dirty="0">
                <a:solidFill>
                  <a:schemeClr val="bg1">
                    <a:lumMod val="65000"/>
                  </a:schemeClr>
                </a:solidFill>
                <a:latin typeface="Segoe UI"/>
              </a:rPr>
              <a:t>基于可编程网卡的数据中心系统</a:t>
            </a:r>
            <a:endParaRPr lang="en-US" altLang="zh-CN" sz="2400" dirty="0">
              <a:solidFill>
                <a:schemeClr val="bg1">
                  <a:lumMod val="65000"/>
                </a:schemeClr>
              </a:solidFill>
              <a:latin typeface="Segoe UI"/>
            </a:endParaRPr>
          </a:p>
          <a:p>
            <a:pPr marL="342900" indent="-342900">
              <a:buFont typeface="Arial" pitchFamily="34" charset="0"/>
              <a:buChar char="•"/>
            </a:pPr>
            <a:r>
              <a:rPr lang="zh-CN" altLang="en-US" sz="2400" dirty="0">
                <a:solidFill>
                  <a:schemeClr val="bg1">
                    <a:lumMod val="65000"/>
                  </a:schemeClr>
                </a:solidFill>
                <a:latin typeface="Segoe UI"/>
              </a:rPr>
              <a:t>网络功能加速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ClickNP</a:t>
            </a:r>
            <a:endParaRPr lang="en-US" altLang="zh-CN" sz="2400" dirty="0">
              <a:solidFill>
                <a:schemeClr val="bg1">
                  <a:lumMod val="65000"/>
                </a:schemeClr>
              </a:solidFill>
              <a:latin typeface="Segoe UI"/>
            </a:endParaRPr>
          </a:p>
          <a:p>
            <a:pPr marL="342900" lvl="0" indent="-342900">
              <a:buFont typeface="Arial" panose="020B0604020202020204" pitchFamily="34" charset="0"/>
              <a:buChar char="•"/>
            </a:pPr>
            <a:r>
              <a:rPr lang="zh-CN" altLang="en-US" sz="2400" dirty="0">
                <a:solidFill>
                  <a:schemeClr val="bg1">
                    <a:lumMod val="65000"/>
                  </a:schemeClr>
                </a:solidFill>
                <a:latin typeface="Segoe UI"/>
              </a:rPr>
              <a:t>数据结构加速 </a:t>
            </a:r>
            <a:r>
              <a:rPr lang="en-US" altLang="zh-CN" sz="2400" dirty="0">
                <a:solidFill>
                  <a:schemeClr val="bg1">
                    <a:lumMod val="65000"/>
                  </a:schemeClr>
                </a:solidFill>
                <a:latin typeface="Segoe UI"/>
              </a:rPr>
              <a:t>– KV-Direct</a:t>
            </a:r>
          </a:p>
          <a:p>
            <a:pPr marL="342900" lvl="0" indent="-342900">
              <a:buFont typeface="Arial" panose="020B0604020202020204" pitchFamily="34" charset="0"/>
              <a:buChar char="•"/>
            </a:pPr>
            <a:r>
              <a:rPr lang="zh-CN" altLang="en-US" sz="2400" dirty="0">
                <a:solidFill>
                  <a:schemeClr val="bg1">
                    <a:lumMod val="65000"/>
                  </a:schemeClr>
                </a:solidFill>
                <a:latin typeface="Segoe UI"/>
              </a:rPr>
              <a:t>通信原语加速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SocksDirect</a:t>
            </a:r>
            <a:endParaRPr lang="en-US" altLang="zh-CN" sz="2400" dirty="0">
              <a:solidFill>
                <a:schemeClr val="bg1">
                  <a:lumMod val="65000"/>
                </a:schemeClr>
              </a:solidFill>
              <a:latin typeface="Segoe UI"/>
            </a:endParaRPr>
          </a:p>
          <a:p>
            <a:pPr lvl="0"/>
            <a:r>
              <a:rPr lang="zh-CN" altLang="en-US" dirty="0">
                <a:solidFill>
                  <a:schemeClr val="bg1">
                    <a:lumMod val="65000"/>
                  </a:schemeClr>
                </a:solidFill>
              </a:rPr>
              <a:t>报告总结</a:t>
            </a:r>
            <a:endParaRPr lang="en-US" altLang="zh-CN" dirty="0">
              <a:solidFill>
                <a:schemeClr val="bg1">
                  <a:lumMod val="65000"/>
                </a:schemeClr>
              </a:soli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306896748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3FA6F2EF-38F0-44C4-80F3-3EA0AAA7E1E9}"/>
              </a:ext>
            </a:extLst>
          </p:cNvPr>
          <p:cNvGraphicFramePr>
            <a:graphicFrameLocks noGrp="1"/>
          </p:cNvGraphicFramePr>
          <p:nvPr>
            <p:ph idx="4294967295"/>
            <p:extLst>
              <p:ext uri="{D42A27DB-BD31-4B8C-83A1-F6EECF244321}">
                <p14:modId xmlns:p14="http://schemas.microsoft.com/office/powerpoint/2010/main" val="3241280664"/>
              </p:ext>
            </p:extLst>
          </p:nvPr>
        </p:nvGraphicFramePr>
        <p:xfrm>
          <a:off x="622418" y="1212852"/>
          <a:ext cx="804416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2AB9A08-3C1D-4743-8393-5A65F19FEDA3}"/>
              </a:ext>
            </a:extLst>
          </p:cNvPr>
          <p:cNvSpPr>
            <a:spLocks noGrp="1"/>
          </p:cNvSpPr>
          <p:nvPr>
            <p:ph type="title"/>
          </p:nvPr>
        </p:nvSpPr>
        <p:spPr>
          <a:xfrm>
            <a:off x="274638" y="295277"/>
            <a:ext cx="8960643" cy="917575"/>
          </a:xfrm>
        </p:spPr>
        <p:txBody>
          <a:bodyPr/>
          <a:lstStyle/>
          <a:p>
            <a:r>
              <a:rPr lang="zh-CN" altLang="en-US" dirty="0"/>
              <a:t>异构计算的兴起</a:t>
            </a:r>
            <a:endParaRPr lang="en-US" dirty="0"/>
          </a:p>
        </p:txBody>
      </p:sp>
      <p:sp>
        <p:nvSpPr>
          <p:cNvPr id="6" name="Arrow: Right 5">
            <a:extLst>
              <a:ext uri="{FF2B5EF4-FFF2-40B4-BE49-F238E27FC236}">
                <a16:creationId xmlns:a16="http://schemas.microsoft.com/office/drawing/2014/main" id="{2B84D228-A6E9-403D-AFB6-139FD8B8F429}"/>
              </a:ext>
            </a:extLst>
          </p:cNvPr>
          <p:cNvSpPr/>
          <p:nvPr/>
        </p:nvSpPr>
        <p:spPr>
          <a:xfrm rot="5400000" flipH="1">
            <a:off x="723174" y="3528229"/>
            <a:ext cx="1814309" cy="338818"/>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77" dirty="0"/>
              <a:t>LOG SCALE</a:t>
            </a:r>
          </a:p>
        </p:txBody>
      </p:sp>
      <p:cxnSp>
        <p:nvCxnSpPr>
          <p:cNvPr id="4" name="Straight Connector 3"/>
          <p:cNvCxnSpPr/>
          <p:nvPr/>
        </p:nvCxnSpPr>
        <p:spPr>
          <a:xfrm flipV="1">
            <a:off x="1539081" y="3006916"/>
            <a:ext cx="6859962" cy="1671192"/>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2946" y="3268662"/>
            <a:ext cx="2057400" cy="960263"/>
          </a:xfrm>
          <a:prstGeom prst="rect">
            <a:avLst/>
          </a:prstGeom>
          <a:noFill/>
        </p:spPr>
        <p:txBody>
          <a:bodyPr wrap="square" lIns="182880" tIns="146304" rIns="182880" bIns="146304" rtlCol="0">
            <a:spAutoFit/>
          </a:bodyPr>
          <a:lstStyle/>
          <a:p>
            <a:pPr>
              <a:lnSpc>
                <a:spcPct val="90000"/>
              </a:lnSpc>
              <a:spcAft>
                <a:spcPts val="600"/>
              </a:spcAft>
            </a:pPr>
            <a:r>
              <a:rPr lang="zh-CN" altLang="en-US" sz="1600" dirty="0">
                <a:gradFill>
                  <a:gsLst>
                    <a:gs pos="2917">
                      <a:schemeClr val="tx1"/>
                    </a:gs>
                    <a:gs pos="30000">
                      <a:schemeClr val="tx1"/>
                    </a:gs>
                  </a:gsLst>
                  <a:lin ang="5400000" scaled="0"/>
                </a:gradFill>
              </a:rPr>
              <a:t>重定义摩尔定律：</a:t>
            </a:r>
            <a:br>
              <a:rPr lang="en-US" altLang="zh-CN"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定制硬件的性能</a:t>
            </a:r>
            <a:br>
              <a:rPr lang="en-US" altLang="zh-CN"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每 </a:t>
            </a:r>
            <a:r>
              <a:rPr lang="en-US" altLang="zh-CN" sz="1600" dirty="0">
                <a:gradFill>
                  <a:gsLst>
                    <a:gs pos="2917">
                      <a:schemeClr val="tx1"/>
                    </a:gs>
                    <a:gs pos="30000">
                      <a:schemeClr val="tx1"/>
                    </a:gs>
                  </a:gsLst>
                  <a:lin ang="5400000" scaled="0"/>
                </a:gradFill>
              </a:rPr>
              <a:t>18 </a:t>
            </a:r>
            <a:r>
              <a:rPr lang="zh-CN" altLang="en-US" sz="1600" dirty="0">
                <a:gradFill>
                  <a:gsLst>
                    <a:gs pos="2917">
                      <a:schemeClr val="tx1"/>
                    </a:gs>
                    <a:gs pos="30000">
                      <a:schemeClr val="tx1"/>
                    </a:gs>
                  </a:gsLst>
                  <a:lin ang="5400000" scaled="0"/>
                </a:gradFill>
              </a:rPr>
              <a:t>个月翻番</a:t>
            </a:r>
            <a:endParaRPr lang="en-US" sz="1600" dirty="0">
              <a:gradFill>
                <a:gsLst>
                  <a:gs pos="2917">
                    <a:schemeClr val="tx1"/>
                  </a:gs>
                  <a:gs pos="30000">
                    <a:schemeClr val="tx1"/>
                  </a:gs>
                </a:gsLst>
                <a:lin ang="5400000" scaled="0"/>
              </a:gradFill>
            </a:endParaRPr>
          </a:p>
        </p:txBody>
      </p:sp>
      <p:sp>
        <p:nvSpPr>
          <p:cNvPr id="10" name="矩形 9"/>
          <p:cNvSpPr/>
          <p:nvPr/>
        </p:nvSpPr>
        <p:spPr>
          <a:xfrm>
            <a:off x="1920081" y="4901593"/>
            <a:ext cx="3945824" cy="313932"/>
          </a:xfrm>
          <a:prstGeom prst="rect">
            <a:avLst/>
          </a:prstGeom>
        </p:spPr>
        <p:txBody>
          <a:bodyPr wrap="none">
            <a:spAutoFit/>
          </a:bodyPr>
          <a:lstStyle/>
          <a:p>
            <a:pPr>
              <a:lnSpc>
                <a:spcPct val="90000"/>
              </a:lnSpc>
              <a:spcAft>
                <a:spcPts val="600"/>
              </a:spcAft>
            </a:pPr>
            <a:r>
              <a:rPr lang="zh-CN" altLang="en-US" sz="1600" dirty="0"/>
              <a:t>通用处理器：频率和</a:t>
            </a:r>
            <a:r>
              <a:rPr lang="en-US" sz="1600" dirty="0"/>
              <a:t> Dennard </a:t>
            </a:r>
            <a:r>
              <a:rPr lang="zh-CN" altLang="en-US" sz="1600" dirty="0"/>
              <a:t>缩放的终结</a:t>
            </a:r>
            <a:endParaRPr lang="en-US" sz="1600" dirty="0"/>
          </a:p>
        </p:txBody>
      </p:sp>
    </p:spTree>
    <p:extLst>
      <p:ext uri="{BB962C8B-B14F-4D97-AF65-F5344CB8AC3E}">
        <p14:creationId xmlns:p14="http://schemas.microsoft.com/office/powerpoint/2010/main" val="1568311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8" grpId="0" uiExpand="1"/>
      <p:bldP spid="10" grpId="0" uiExpan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witch network"/>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46590" y="1130488"/>
            <a:ext cx="1487628" cy="13195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zh-CN" altLang="en-US" dirty="0"/>
              <a:t>用什么异构硬件加速？</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6238063"/>
              </p:ext>
            </p:extLst>
          </p:nvPr>
        </p:nvGraphicFramePr>
        <p:xfrm>
          <a:off x="274638" y="2357066"/>
          <a:ext cx="8777287" cy="3480437"/>
        </p:xfrm>
        <a:graphic>
          <a:graphicData uri="http://schemas.openxmlformats.org/drawingml/2006/table">
            <a:tbl>
              <a:tblPr firstRow="1" bandRow="1">
                <a:tableStyleId>{2D5ABB26-0587-4C30-8999-92F81FD0307C}</a:tableStyleId>
              </a:tblPr>
              <a:tblGrid>
                <a:gridCol w="1813904">
                  <a:extLst>
                    <a:ext uri="{9D8B030D-6E8A-4147-A177-3AD203B41FA5}">
                      <a16:colId xmlns:a16="http://schemas.microsoft.com/office/drawing/2014/main" val="20000"/>
                    </a:ext>
                  </a:extLst>
                </a:gridCol>
                <a:gridCol w="1380457">
                  <a:extLst>
                    <a:ext uri="{9D8B030D-6E8A-4147-A177-3AD203B41FA5}">
                      <a16:colId xmlns:a16="http://schemas.microsoft.com/office/drawing/2014/main" val="20001"/>
                    </a:ext>
                  </a:extLst>
                </a:gridCol>
                <a:gridCol w="1511929">
                  <a:extLst>
                    <a:ext uri="{9D8B030D-6E8A-4147-A177-3AD203B41FA5}">
                      <a16:colId xmlns:a16="http://schemas.microsoft.com/office/drawing/2014/main" val="470561695"/>
                    </a:ext>
                  </a:extLst>
                </a:gridCol>
                <a:gridCol w="977753">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569244">
                  <a:extLst>
                    <a:ext uri="{9D8B030D-6E8A-4147-A177-3AD203B41FA5}">
                      <a16:colId xmlns:a16="http://schemas.microsoft.com/office/drawing/2014/main" val="20005"/>
                    </a:ext>
                  </a:extLst>
                </a:gridCol>
              </a:tblGrid>
              <a:tr h="673681">
                <a:tc>
                  <a:txBody>
                    <a:bodyPr/>
                    <a:lstStyle/>
                    <a:p>
                      <a:endParaRPr lang="en-US" sz="2100" dirty="0"/>
                    </a:p>
                  </a:txBody>
                  <a:tcPr marL="68584" marR="68584" marT="34292" marB="34292">
                    <a:lnB w="12700" cap="flat" cmpd="sng" algn="ctr">
                      <a:solidFill>
                        <a:schemeClr val="tx1"/>
                      </a:solidFill>
                      <a:prstDash val="solid"/>
                      <a:round/>
                      <a:headEnd type="none" w="med" len="med"/>
                      <a:tailEnd type="none" w="med" len="med"/>
                    </a:lnB>
                  </a:tcPr>
                </a:tc>
                <a:tc>
                  <a:txBody>
                    <a:bodyPr/>
                    <a:lstStyle/>
                    <a:p>
                      <a:pPr algn="l"/>
                      <a:r>
                        <a:rPr lang="en-US" altLang="zh-CN" sz="2100" dirty="0"/>
                        <a:t>C</a:t>
                      </a:r>
                      <a:r>
                        <a:rPr lang="en-US" sz="2100" dirty="0"/>
                        <a:t>PU</a:t>
                      </a:r>
                    </a:p>
                  </a:txBody>
                  <a:tcPr marL="68584" marR="68584" marT="34292" marB="34292">
                    <a:lnB w="12700" cap="flat" cmpd="sng" algn="ctr">
                      <a:solidFill>
                        <a:schemeClr val="tx1"/>
                      </a:solidFill>
                      <a:prstDash val="solid"/>
                      <a:round/>
                      <a:headEnd type="none" w="med" len="med"/>
                      <a:tailEnd type="none" w="med" len="med"/>
                    </a:lnB>
                  </a:tcPr>
                </a:tc>
                <a:tc>
                  <a:txBody>
                    <a:bodyPr/>
                    <a:lstStyle/>
                    <a:p>
                      <a:pPr algn="l"/>
                      <a:r>
                        <a:rPr lang="en-US" altLang="zh-CN" sz="2100" dirty="0"/>
                        <a:t>GPU</a:t>
                      </a:r>
                      <a:endParaRPr lang="en-US" sz="2100" dirty="0"/>
                    </a:p>
                  </a:txBody>
                  <a:tcPr marL="68584" marR="68584" marT="34292" marB="34292">
                    <a:lnB w="12700" cap="flat" cmpd="sng" algn="ctr">
                      <a:solidFill>
                        <a:schemeClr val="tx1"/>
                      </a:solidFill>
                      <a:prstDash val="solid"/>
                      <a:round/>
                      <a:headEnd type="none" w="med" len="med"/>
                      <a:tailEnd type="none" w="med" len="med"/>
                    </a:lnB>
                  </a:tcPr>
                </a:tc>
                <a:tc>
                  <a:txBody>
                    <a:bodyPr/>
                    <a:lstStyle/>
                    <a:p>
                      <a:pPr algn="l"/>
                      <a:r>
                        <a:rPr lang="en-US" altLang="zh-CN" sz="2100" dirty="0"/>
                        <a:t>FPGA</a:t>
                      </a:r>
                      <a:endParaRPr lang="en-US" sz="2100" dirty="0"/>
                    </a:p>
                  </a:txBody>
                  <a:tcPr marL="68584" marR="68584" marT="34292" marB="34292">
                    <a:lnB w="12700" cap="flat" cmpd="sng" algn="ctr">
                      <a:solidFill>
                        <a:schemeClr val="tx1"/>
                      </a:solidFill>
                      <a:prstDash val="solid"/>
                      <a:round/>
                      <a:headEnd type="none" w="med" len="med"/>
                      <a:tailEnd type="none" w="med" len="med"/>
                    </a:lnB>
                  </a:tcPr>
                </a:tc>
                <a:tc>
                  <a:txBody>
                    <a:bodyPr/>
                    <a:lstStyle/>
                    <a:p>
                      <a:pPr algn="l"/>
                      <a:r>
                        <a:rPr lang="zh-CN" altLang="en-US" sz="2100" dirty="0"/>
                        <a:t>网络处理器（</a:t>
                      </a:r>
                      <a:r>
                        <a:rPr lang="en-US" altLang="zh-CN" sz="2100" dirty="0"/>
                        <a:t>NP</a:t>
                      </a:r>
                      <a:r>
                        <a:rPr lang="zh-CN" altLang="en-US" sz="2100" dirty="0"/>
                        <a:t>）</a:t>
                      </a:r>
                      <a:endParaRPr lang="en-US" sz="2100" dirty="0"/>
                    </a:p>
                  </a:txBody>
                  <a:tcPr marL="68584" marR="68584" marT="34292" marB="34292">
                    <a:lnB w="12700" cap="flat" cmpd="sng" algn="ctr">
                      <a:solidFill>
                        <a:schemeClr val="tx1"/>
                      </a:solidFill>
                      <a:prstDash val="solid"/>
                      <a:round/>
                      <a:headEnd type="none" w="med" len="med"/>
                      <a:tailEnd type="none" w="med" len="med"/>
                    </a:lnB>
                  </a:tcPr>
                </a:tc>
                <a:tc>
                  <a:txBody>
                    <a:bodyPr/>
                    <a:lstStyle/>
                    <a:p>
                      <a:pPr algn="l"/>
                      <a:r>
                        <a:rPr lang="zh-CN" altLang="en-US" sz="2100" dirty="0"/>
                        <a:t>网络交换机（</a:t>
                      </a:r>
                      <a:r>
                        <a:rPr lang="en-US" altLang="zh-CN" sz="2100" dirty="0" err="1"/>
                        <a:t>ToR</a:t>
                      </a:r>
                      <a:r>
                        <a:rPr lang="zh-CN" altLang="en-US" sz="2100" dirty="0"/>
                        <a:t>）</a:t>
                      </a:r>
                      <a:endParaRPr lang="en-US" sz="2100" dirty="0"/>
                    </a:p>
                  </a:txBody>
                  <a:tcPr marL="68584" marR="68584" marT="34292" marB="3429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9440">
                <a:tc>
                  <a:txBody>
                    <a:bodyPr/>
                    <a:lstStyle/>
                    <a:p>
                      <a:r>
                        <a:rPr lang="zh-CN" altLang="en-US" sz="2100" dirty="0"/>
                        <a:t>吞吐量</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chemeClr val="tx1"/>
                          </a:solidFill>
                        </a:rPr>
                        <a:t>低</a:t>
                      </a:r>
                      <a:endParaRPr lang="en-US" sz="2100" dirty="0">
                        <a:solidFill>
                          <a:schemeClr val="tx1"/>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高</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高</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高</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很高</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9440">
                <a:tc>
                  <a:txBody>
                    <a:bodyPr/>
                    <a:lstStyle/>
                    <a:p>
                      <a:r>
                        <a:rPr lang="zh-CN" altLang="en-US" sz="2100" dirty="0"/>
                        <a:t>延迟</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chemeClr val="tx1"/>
                          </a:solidFill>
                        </a:rPr>
                        <a:t>高</a:t>
                      </a:r>
                      <a:endParaRPr lang="en-US" sz="2100" dirty="0">
                        <a:solidFill>
                          <a:schemeClr val="tx1"/>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chemeClr val="tx1"/>
                          </a:solidFill>
                        </a:rPr>
                        <a:t>很高</a:t>
                      </a:r>
                      <a:endParaRPr lang="en-US" sz="2100" dirty="0">
                        <a:solidFill>
                          <a:schemeClr val="tx1"/>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低</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低</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低</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69440">
                <a:tc>
                  <a:txBody>
                    <a:bodyPr/>
                    <a:lstStyle/>
                    <a:p>
                      <a:r>
                        <a:rPr lang="zh-CN" altLang="en-US" sz="2100" dirty="0"/>
                        <a:t>功耗</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t>高</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t>高</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低</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低</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低</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73681">
                <a:tc>
                  <a:txBody>
                    <a:bodyPr/>
                    <a:lstStyle/>
                    <a:p>
                      <a:r>
                        <a:rPr lang="zh-CN" altLang="en-US" sz="2100" dirty="0"/>
                        <a:t>大规模部署</a:t>
                      </a:r>
                      <a:endParaRPr lang="en-US" altLang="zh-CN" sz="2100" dirty="0"/>
                    </a:p>
                    <a:p>
                      <a:r>
                        <a:rPr lang="zh-CN" altLang="en-US" sz="2100" dirty="0"/>
                        <a:t>价格</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t>高</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t>很高</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低</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低</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低</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507342"/>
                  </a:ext>
                </a:extLst>
              </a:tr>
              <a:tr h="369440">
                <a:tc>
                  <a:txBody>
                    <a:bodyPr/>
                    <a:lstStyle/>
                    <a:p>
                      <a:r>
                        <a:rPr lang="zh-CN" altLang="en-US" sz="2100" dirty="0"/>
                        <a:t>可编程性</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很高</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高</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高</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高</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chemeClr val="tx1"/>
                          </a:solidFill>
                          <a:latin typeface="+mn-lt"/>
                          <a:ea typeface="+mn-ea"/>
                          <a:cs typeface="+mn-cs"/>
                        </a:rPr>
                        <a:t>低</a:t>
                      </a:r>
                      <a:endParaRPr lang="en-US" sz="2100" kern="1200" dirty="0">
                        <a:solidFill>
                          <a:schemeClr val="tx1"/>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08613">
                <a:tc>
                  <a:txBody>
                    <a:bodyPr/>
                    <a:lstStyle/>
                    <a:p>
                      <a:r>
                        <a:rPr lang="zh-CN" altLang="en-US" sz="2100" dirty="0"/>
                        <a:t>通用性</a:t>
                      </a:r>
                      <a:endParaRPr lang="en-US" sz="2100" dirty="0"/>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高</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rgbClr val="C00000"/>
                          </a:solidFill>
                          <a:latin typeface="+mn-lt"/>
                          <a:ea typeface="+mn-ea"/>
                          <a:cs typeface="+mn-cs"/>
                        </a:rPr>
                        <a:t>高</a:t>
                      </a:r>
                      <a:endParaRPr lang="en-US" sz="2100" kern="1200" dirty="0">
                        <a:solidFill>
                          <a:srgbClr val="C00000"/>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dirty="0">
                          <a:solidFill>
                            <a:srgbClr val="C00000"/>
                          </a:solidFill>
                        </a:rPr>
                        <a:t>高</a:t>
                      </a:r>
                      <a:endParaRPr lang="en-US" sz="2100" dirty="0">
                        <a:solidFill>
                          <a:srgbClr val="C00000"/>
                        </a:solidFill>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chemeClr val="tx1"/>
                          </a:solidFill>
                          <a:latin typeface="+mn-lt"/>
                          <a:ea typeface="+mn-ea"/>
                          <a:cs typeface="+mn-cs"/>
                        </a:rPr>
                        <a:t>低</a:t>
                      </a:r>
                      <a:endParaRPr lang="en-US" sz="2100" kern="1200" dirty="0">
                        <a:solidFill>
                          <a:schemeClr val="tx1"/>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CN" altLang="en-US" sz="2100" kern="1200" dirty="0">
                          <a:solidFill>
                            <a:schemeClr val="tx1"/>
                          </a:solidFill>
                          <a:latin typeface="+mn-lt"/>
                          <a:ea typeface="+mn-ea"/>
                          <a:cs typeface="+mn-cs"/>
                        </a:rPr>
                        <a:t>低</a:t>
                      </a:r>
                      <a:endParaRPr lang="en-US" sz="2100" kern="1200" dirty="0">
                        <a:solidFill>
                          <a:schemeClr val="tx1"/>
                        </a:solidFill>
                        <a:latin typeface="+mn-lt"/>
                        <a:ea typeface="+mn-ea"/>
                        <a:cs typeface="+mn-cs"/>
                      </a:endParaRPr>
                    </a:p>
                  </a:txBody>
                  <a:tcPr marL="68584" marR="68584" marT="34292" marB="34292">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5" name="Picture 4"/>
          <p:cNvPicPr>
            <a:picLocks noChangeAspect="1"/>
          </p:cNvPicPr>
          <p:nvPr/>
        </p:nvPicPr>
        <p:blipFill>
          <a:blip r:embed="rId4"/>
          <a:stretch>
            <a:fillRect/>
          </a:stretch>
        </p:blipFill>
        <p:spPr>
          <a:xfrm>
            <a:off x="6034881" y="1058862"/>
            <a:ext cx="1311403" cy="1269099"/>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1392" y="1102074"/>
            <a:ext cx="1199374" cy="1185153"/>
          </a:xfrm>
          <a:prstGeom prst="rect">
            <a:avLst/>
          </a:prstGeom>
        </p:spPr>
      </p:pic>
      <p:pic>
        <p:nvPicPr>
          <p:cNvPr id="5126" name="Picture 6" descr="Image result for CPU">
            <a:extLst>
              <a:ext uri="{FF2B5EF4-FFF2-40B4-BE49-F238E27FC236}">
                <a16:creationId xmlns:a16="http://schemas.microsoft.com/office/drawing/2014/main" id="{8B1473C0-8468-44AC-89AF-9FA71B484D53}"/>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27723" y="1341038"/>
            <a:ext cx="1682112" cy="94618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gigaom.com/wp-content/uploads/sites/1/2010/11/tesla1.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09835" y="1374924"/>
            <a:ext cx="1415470" cy="98214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箭头连接符 5"/>
          <p:cNvCxnSpPr/>
          <p:nvPr/>
        </p:nvCxnSpPr>
        <p:spPr>
          <a:xfrm>
            <a:off x="3109835" y="6392862"/>
            <a:ext cx="254404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257862" y="6075842"/>
            <a:ext cx="190821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通用处理器</a:t>
            </a:r>
          </a:p>
        </p:txBody>
      </p:sp>
      <p:sp>
        <p:nvSpPr>
          <p:cNvPr id="12" name="文本框 11"/>
          <p:cNvSpPr txBox="1"/>
          <p:nvPr/>
        </p:nvSpPr>
        <p:spPr>
          <a:xfrm>
            <a:off x="5653881" y="6075842"/>
            <a:ext cx="190821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专用处理器</a:t>
            </a:r>
          </a:p>
        </p:txBody>
      </p:sp>
    </p:spTree>
    <p:extLst>
      <p:ext uri="{BB962C8B-B14F-4D97-AF65-F5344CB8AC3E}">
        <p14:creationId xmlns:p14="http://schemas.microsoft.com/office/powerpoint/2010/main" val="18473588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5F5EC79-FD6B-0445-92A5-B3221700BDA8}"/>
              </a:ext>
            </a:extLst>
          </p:cNvPr>
          <p:cNvSpPr>
            <a:spLocks noGrp="1"/>
          </p:cNvSpPr>
          <p:nvPr>
            <p:ph type="body" sz="quarter" idx="10"/>
          </p:nvPr>
        </p:nvSpPr>
        <p:spPr>
          <a:xfrm>
            <a:off x="274638" y="1212850"/>
            <a:ext cx="8777288" cy="4404283"/>
          </a:xfrm>
        </p:spPr>
        <p:txBody>
          <a:bodyPr/>
          <a:lstStyle/>
          <a:p>
            <a:pPr lvl="1" defTabSz="932742">
              <a:spcAft>
                <a:spcPts val="600"/>
              </a:spcAft>
            </a:pPr>
            <a:r>
              <a:rPr lang="zh-CN" altLang="en-US" sz="3200" dirty="0">
                <a:solidFill>
                  <a:srgbClr val="007ADB"/>
                </a:solidFill>
              </a:rPr>
              <a:t>高并行性</a:t>
            </a:r>
            <a:endParaRPr lang="en-US" altLang="zh-CN" sz="3200" dirty="0">
              <a:solidFill>
                <a:srgbClr val="007ADB"/>
              </a:solidFill>
            </a:endParaRPr>
          </a:p>
          <a:p>
            <a:pPr marL="342900" lvl="1" indent="-342900" defTabSz="932742">
              <a:spcBef>
                <a:spcPts val="0"/>
              </a:spcBef>
              <a:buFont typeface="Arial" panose="020B0604020202020204" pitchFamily="34" charset="0"/>
              <a:buChar char="•"/>
            </a:pPr>
            <a:r>
              <a:rPr lang="zh-CN" altLang="en-US" sz="2400" dirty="0">
                <a:gradFill>
                  <a:gsLst>
                    <a:gs pos="2917">
                      <a:schemeClr val="tx1"/>
                    </a:gs>
                    <a:gs pos="30000">
                      <a:schemeClr val="tx1"/>
                    </a:gs>
                  </a:gsLst>
                  <a:lin ang="5400000" scaled="0"/>
                </a:gradFill>
              </a:rPr>
              <a:t>数以十万计的逻辑单元（包含逻辑门和寄存器）</a:t>
            </a:r>
            <a:endParaRPr lang="en-US" altLang="zh-CN" sz="2400" dirty="0">
              <a:gradFill>
                <a:gsLst>
                  <a:gs pos="2917">
                    <a:schemeClr val="tx1"/>
                  </a:gs>
                  <a:gs pos="30000">
                    <a:schemeClr val="tx1"/>
                  </a:gs>
                </a:gsLst>
                <a:lin ang="5400000" scaled="0"/>
              </a:gradFill>
            </a:endParaRPr>
          </a:p>
          <a:p>
            <a:pPr marL="342900" lvl="1" indent="-342900" defTabSz="932742">
              <a:spcBef>
                <a:spcPts val="0"/>
              </a:spcBef>
              <a:buFont typeface="Arial" panose="020B0604020202020204" pitchFamily="34" charset="0"/>
              <a:buChar char="•"/>
            </a:pPr>
            <a:r>
              <a:rPr lang="zh-CN" altLang="en-US" sz="2400" dirty="0">
                <a:gradFill>
                  <a:gsLst>
                    <a:gs pos="2917">
                      <a:schemeClr val="tx1"/>
                    </a:gs>
                    <a:gs pos="30000">
                      <a:schemeClr val="tx1"/>
                    </a:gs>
                  </a:gsLst>
                  <a:lin ang="5400000" scaled="0"/>
                </a:gradFill>
              </a:rPr>
              <a:t>数以千计的内存块（</a:t>
            </a:r>
            <a:r>
              <a:rPr lang="en-US" altLang="zh-CN" sz="2400" dirty="0">
                <a:gradFill>
                  <a:gsLst>
                    <a:gs pos="2917">
                      <a:schemeClr val="tx1"/>
                    </a:gs>
                    <a:gs pos="30000">
                      <a:schemeClr val="tx1"/>
                    </a:gs>
                  </a:gsLst>
                  <a:lin ang="5400000" scaled="0"/>
                </a:gradFill>
              </a:rPr>
              <a:t>BRAM</a:t>
            </a:r>
            <a:r>
              <a:rPr lang="zh-CN" altLang="en-US" sz="2400" dirty="0">
                <a:gradFill>
                  <a:gsLst>
                    <a:gs pos="2917">
                      <a:schemeClr val="tx1"/>
                    </a:gs>
                    <a:gs pos="30000">
                      <a:schemeClr val="tx1"/>
                    </a:gs>
                  </a:gsLst>
                  <a:lin ang="5400000" scaled="0"/>
                </a:gradFill>
              </a:rPr>
              <a:t>）：总容量数 </a:t>
            </a:r>
            <a:r>
              <a:rPr lang="en-US" altLang="zh-CN" sz="2400" dirty="0">
                <a:gradFill>
                  <a:gsLst>
                    <a:gs pos="2917">
                      <a:schemeClr val="tx1"/>
                    </a:gs>
                    <a:gs pos="30000">
                      <a:schemeClr val="tx1"/>
                    </a:gs>
                  </a:gsLst>
                  <a:lin ang="5400000" scaled="0"/>
                </a:gradFill>
              </a:rPr>
              <a:t>MB</a:t>
            </a:r>
            <a:r>
              <a:rPr lang="zh-CN" altLang="en-US" sz="2400" dirty="0">
                <a:gradFill>
                  <a:gsLst>
                    <a:gs pos="2917">
                      <a:schemeClr val="tx1"/>
                    </a:gs>
                    <a:gs pos="30000">
                      <a:schemeClr val="tx1"/>
                    </a:gs>
                  </a:gsLst>
                  <a:lin ang="5400000" scaled="0"/>
                </a:gradFill>
              </a:rPr>
              <a:t>，总带宽数 </a:t>
            </a:r>
            <a:r>
              <a:rPr lang="en-US" altLang="zh-CN" sz="2400" dirty="0">
                <a:gradFill>
                  <a:gsLst>
                    <a:gs pos="2917">
                      <a:schemeClr val="tx1"/>
                    </a:gs>
                    <a:gs pos="30000">
                      <a:schemeClr val="tx1"/>
                    </a:gs>
                  </a:gsLst>
                  <a:lin ang="5400000" scaled="0"/>
                </a:gradFill>
              </a:rPr>
              <a:t>TB/s</a:t>
            </a:r>
          </a:p>
          <a:p>
            <a:pPr marL="342900" lvl="1" indent="-342900" defTabSz="932742">
              <a:spcBef>
                <a:spcPts val="0"/>
              </a:spcBef>
              <a:buFont typeface="Arial" panose="020B0604020202020204" pitchFamily="34" charset="0"/>
              <a:buChar char="•"/>
            </a:pPr>
            <a:r>
              <a:rPr lang="zh-CN" altLang="en-US" sz="2400" dirty="0">
                <a:gradFill>
                  <a:gsLst>
                    <a:gs pos="2917">
                      <a:schemeClr val="tx1"/>
                    </a:gs>
                    <a:gs pos="30000">
                      <a:schemeClr val="tx1"/>
                    </a:gs>
                  </a:gsLst>
                  <a:lin ang="5400000" scaled="0"/>
                </a:gradFill>
              </a:rPr>
              <a:t>数以千计的 </a:t>
            </a:r>
            <a:r>
              <a:rPr lang="en-US" altLang="zh-CN" sz="2400" dirty="0">
                <a:gradFill>
                  <a:gsLst>
                    <a:gs pos="2917">
                      <a:schemeClr val="tx1"/>
                    </a:gs>
                    <a:gs pos="30000">
                      <a:schemeClr val="tx1"/>
                    </a:gs>
                  </a:gsLst>
                  <a:lin ang="5400000" scaled="0"/>
                </a:gradFill>
              </a:rPr>
              <a:t>DSP</a:t>
            </a:r>
            <a:r>
              <a:rPr lang="zh-CN" altLang="en-US" sz="2400" dirty="0">
                <a:gradFill>
                  <a:gsLst>
                    <a:gs pos="2917">
                      <a:schemeClr val="tx1"/>
                    </a:gs>
                    <a:gs pos="30000">
                      <a:schemeClr val="tx1"/>
                    </a:gs>
                  </a:gsLst>
                  <a:lin ang="5400000" scaled="0"/>
                </a:gradFill>
              </a:rPr>
              <a:t> 乘法计算单元</a:t>
            </a:r>
            <a:endParaRPr lang="en-US" altLang="zh-CN" sz="2400" dirty="0">
              <a:gradFill>
                <a:gsLst>
                  <a:gs pos="2917">
                    <a:schemeClr val="tx1"/>
                  </a:gs>
                  <a:gs pos="30000">
                    <a:schemeClr val="tx1"/>
                  </a:gs>
                </a:gsLst>
                <a:lin ang="5400000" scaled="0"/>
              </a:gradFill>
            </a:endParaRPr>
          </a:p>
          <a:p>
            <a:pPr marL="342900" lvl="1" indent="-342900" defTabSz="932742">
              <a:spcBef>
                <a:spcPts val="0"/>
              </a:spcBef>
              <a:buFont typeface="Arial" panose="020B0604020202020204" pitchFamily="34" charset="0"/>
              <a:buChar char="•"/>
            </a:pPr>
            <a:r>
              <a:rPr lang="zh-CN" altLang="en-US" sz="2400" dirty="0">
                <a:gradFill>
                  <a:gsLst>
                    <a:gs pos="2917">
                      <a:schemeClr val="tx1"/>
                    </a:gs>
                    <a:gs pos="30000">
                      <a:schemeClr val="tx1"/>
                    </a:gs>
                  </a:gsLst>
                  <a:lin ang="5400000" scaled="0"/>
                </a:gradFill>
              </a:rPr>
              <a:t>上述逻辑单元、内存块、</a:t>
            </a:r>
            <a:r>
              <a:rPr lang="en-US" altLang="zh-CN" sz="2400" dirty="0">
                <a:gradFill>
                  <a:gsLst>
                    <a:gs pos="2917">
                      <a:schemeClr val="tx1"/>
                    </a:gs>
                    <a:gs pos="30000">
                      <a:schemeClr val="tx1"/>
                    </a:gs>
                  </a:gsLst>
                  <a:lin ang="5400000" scaled="0"/>
                </a:gradFill>
              </a:rPr>
              <a:t>DSP</a:t>
            </a:r>
            <a:r>
              <a:rPr lang="zh-CN" altLang="en-US" sz="2400" dirty="0">
                <a:gradFill>
                  <a:gsLst>
                    <a:gs pos="2917">
                      <a:schemeClr val="tx1"/>
                    </a:gs>
                    <a:gs pos="30000">
                      <a:schemeClr val="tx1"/>
                    </a:gs>
                  </a:gsLst>
                  <a:lin ang="5400000" scaled="0"/>
                </a:gradFill>
              </a:rPr>
              <a:t> 间可以灵活互连</a:t>
            </a:r>
            <a:endParaRPr lang="en-US" altLang="zh-CN" sz="2400" dirty="0">
              <a:gradFill>
                <a:gsLst>
                  <a:gs pos="2917">
                    <a:schemeClr val="tx1"/>
                  </a:gs>
                  <a:gs pos="30000">
                    <a:schemeClr val="tx1"/>
                  </a:gs>
                </a:gsLst>
                <a:lin ang="5400000" scaled="0"/>
              </a:gradFill>
            </a:endParaRPr>
          </a:p>
          <a:p>
            <a:pPr lvl="1" defTabSz="932742">
              <a:spcAft>
                <a:spcPts val="600"/>
              </a:spcAft>
            </a:pPr>
            <a:r>
              <a:rPr lang="zh-CN" altLang="en-US" sz="3200" dirty="0">
                <a:solidFill>
                  <a:srgbClr val="007ADB"/>
                </a:solidFill>
              </a:rPr>
              <a:t>高速互连</a:t>
            </a:r>
            <a:endParaRPr lang="en-US" altLang="zh-CN" sz="3200" dirty="0">
              <a:solidFill>
                <a:srgbClr val="007ADB"/>
              </a:solidFill>
            </a:endParaRPr>
          </a:p>
          <a:p>
            <a:pPr marL="342900" lvl="1" indent="-342900" defTabSz="932742">
              <a:spcBef>
                <a:spcPts val="0"/>
              </a:spcBef>
              <a:buFont typeface="Arial" panose="020B0604020202020204" pitchFamily="34" charset="0"/>
              <a:buChar char="•"/>
            </a:pPr>
            <a:r>
              <a:rPr lang="en-US" altLang="zh-CN" sz="2400" dirty="0">
                <a:gradFill>
                  <a:gsLst>
                    <a:gs pos="2917">
                      <a:schemeClr val="tx1"/>
                    </a:gs>
                    <a:gs pos="30000">
                      <a:schemeClr val="tx1"/>
                    </a:gs>
                  </a:gsLst>
                  <a:lin ang="5400000" scaled="0"/>
                </a:gradFill>
              </a:rPr>
              <a:t>FPGA</a:t>
            </a:r>
            <a:r>
              <a:rPr lang="zh-CN" altLang="en-US" sz="2400" dirty="0">
                <a:gradFill>
                  <a:gsLst>
                    <a:gs pos="2917">
                      <a:schemeClr val="tx1"/>
                    </a:gs>
                    <a:gs pos="30000">
                      <a:schemeClr val="tx1"/>
                    </a:gs>
                  </a:gsLst>
                  <a:lin ang="5400000" scaled="0"/>
                </a:gradFill>
              </a:rPr>
              <a:t> 硬核（</a:t>
            </a:r>
            <a:r>
              <a:rPr lang="en-US" altLang="zh-CN" sz="2400" dirty="0">
                <a:gradFill>
                  <a:gsLst>
                    <a:gs pos="2917">
                      <a:schemeClr val="tx1"/>
                    </a:gs>
                    <a:gs pos="30000">
                      <a:schemeClr val="tx1"/>
                    </a:gs>
                  </a:gsLst>
                  <a:lin ang="5400000" scaled="0"/>
                </a:gradFill>
              </a:rPr>
              <a:t>hard</a:t>
            </a:r>
            <a:r>
              <a:rPr lang="zh-CN" altLang="en-US" sz="2400" dirty="0">
                <a:gradFill>
                  <a:gsLst>
                    <a:gs pos="2917">
                      <a:schemeClr val="tx1"/>
                    </a:gs>
                    <a:gs pos="30000">
                      <a:schemeClr val="tx1"/>
                    </a:gs>
                  </a:gsLst>
                  <a:lin ang="5400000" scaled="0"/>
                </a:gradFill>
              </a:rPr>
              <a:t> </a:t>
            </a:r>
            <a:r>
              <a:rPr lang="en-US" altLang="zh-CN" sz="2400" dirty="0">
                <a:gradFill>
                  <a:gsLst>
                    <a:gs pos="2917">
                      <a:schemeClr val="tx1"/>
                    </a:gs>
                    <a:gs pos="30000">
                      <a:schemeClr val="tx1"/>
                    </a:gs>
                  </a:gsLst>
                  <a:lin ang="5400000" scaled="0"/>
                </a:gradFill>
              </a:rPr>
              <a:t>IP</a:t>
            </a:r>
            <a:r>
              <a:rPr lang="zh-CN" altLang="en-US" sz="2400" dirty="0">
                <a:gradFill>
                  <a:gsLst>
                    <a:gs pos="2917">
                      <a:schemeClr val="tx1"/>
                    </a:gs>
                    <a:gs pos="30000">
                      <a:schemeClr val="tx1"/>
                    </a:gs>
                  </a:gsLst>
                  <a:lin ang="5400000" scaled="0"/>
                </a:gradFill>
              </a:rPr>
              <a:t>）可连接网络、</a:t>
            </a:r>
            <a:r>
              <a:rPr lang="en-US" altLang="zh-CN" sz="2400" dirty="0">
                <a:gradFill>
                  <a:gsLst>
                    <a:gs pos="2917">
                      <a:schemeClr val="tx1"/>
                    </a:gs>
                    <a:gs pos="30000">
                      <a:schemeClr val="tx1"/>
                    </a:gs>
                  </a:gsLst>
                  <a:lin ang="5400000" scaled="0"/>
                </a:gradFill>
              </a:rPr>
              <a:t>PCIe</a:t>
            </a:r>
            <a:r>
              <a:rPr lang="zh-CN" altLang="en-US" sz="2400" dirty="0">
                <a:gradFill>
                  <a:gsLst>
                    <a:gs pos="2917">
                      <a:schemeClr val="tx1"/>
                    </a:gs>
                    <a:gs pos="30000">
                      <a:schemeClr val="tx1"/>
                    </a:gs>
                  </a:gsLst>
                  <a:lin ang="5400000" scaled="0"/>
                </a:gradFill>
              </a:rPr>
              <a:t>、板上 </a:t>
            </a:r>
            <a:r>
              <a:rPr lang="en-US" altLang="zh-CN" sz="2400" dirty="0">
                <a:gradFill>
                  <a:gsLst>
                    <a:gs pos="2917">
                      <a:schemeClr val="tx1"/>
                    </a:gs>
                    <a:gs pos="30000">
                      <a:schemeClr val="tx1"/>
                    </a:gs>
                  </a:gsLst>
                  <a:lin ang="5400000" scaled="0"/>
                </a:gradFill>
              </a:rPr>
              <a:t>DRAM</a:t>
            </a:r>
            <a:r>
              <a:rPr lang="zh-CN" altLang="en-US" sz="2400" dirty="0">
                <a:gradFill>
                  <a:gsLst>
                    <a:gs pos="2917">
                      <a:schemeClr val="tx1"/>
                    </a:gs>
                    <a:gs pos="30000">
                      <a:schemeClr val="tx1"/>
                    </a:gs>
                  </a:gsLst>
                  <a:lin ang="5400000" scaled="0"/>
                </a:gradFill>
              </a:rPr>
              <a:t> 等</a:t>
            </a:r>
            <a:endParaRPr lang="en-US" altLang="zh-CN" sz="2400" dirty="0">
              <a:gradFill>
                <a:gsLst>
                  <a:gs pos="2917">
                    <a:schemeClr val="tx1"/>
                  </a:gs>
                  <a:gs pos="30000">
                    <a:schemeClr val="tx1"/>
                  </a:gs>
                </a:gsLst>
                <a:lin ang="5400000" scaled="0"/>
              </a:gradFill>
            </a:endParaRPr>
          </a:p>
          <a:p>
            <a:pPr marL="342900" lvl="1" indent="-342900" defTabSz="932742">
              <a:spcBef>
                <a:spcPts val="0"/>
              </a:spcBef>
              <a:buFont typeface="Arial" panose="020B0604020202020204" pitchFamily="34" charset="0"/>
              <a:buChar char="•"/>
            </a:pPr>
            <a:r>
              <a:rPr lang="zh-CN" altLang="en-US" sz="2400" dirty="0">
                <a:gradFill>
                  <a:gsLst>
                    <a:gs pos="2917">
                      <a:schemeClr val="tx1"/>
                    </a:gs>
                    <a:gs pos="30000">
                      <a:schemeClr val="tx1"/>
                    </a:gs>
                  </a:gsLst>
                  <a:lin ang="5400000" scaled="0"/>
                </a:gradFill>
              </a:rPr>
              <a:t>延迟 </a:t>
            </a:r>
            <a:r>
              <a:rPr lang="en-US" altLang="zh-CN" sz="2400" dirty="0">
                <a:gradFill>
                  <a:gsLst>
                    <a:gs pos="2917">
                      <a:schemeClr val="tx1"/>
                    </a:gs>
                    <a:gs pos="30000">
                      <a:schemeClr val="tx1"/>
                    </a:gs>
                  </a:gsLst>
                  <a:lin ang="5400000" scaled="0"/>
                </a:gradFill>
              </a:rPr>
              <a:t>1</a:t>
            </a:r>
            <a:r>
              <a:rPr lang="zh-CN" altLang="en-US" sz="2400" dirty="0">
                <a:gradFill>
                  <a:gsLst>
                    <a:gs pos="2917">
                      <a:schemeClr val="tx1"/>
                    </a:gs>
                    <a:gs pos="30000">
                      <a:schemeClr val="tx1"/>
                    </a:gs>
                  </a:gsLst>
                  <a:lin ang="5400000" scaled="0"/>
                </a:gradFill>
              </a:rPr>
              <a:t> </a:t>
            </a:r>
            <a:r>
              <a:rPr lang="en-US" altLang="zh-CN" sz="2400" dirty="0">
                <a:gradFill>
                  <a:gsLst>
                    <a:gs pos="2917">
                      <a:schemeClr val="tx1"/>
                    </a:gs>
                    <a:gs pos="30000">
                      <a:schemeClr val="tx1"/>
                    </a:gs>
                  </a:gsLst>
                  <a:lin ang="5400000" scaled="0"/>
                </a:gradFill>
              </a:rPr>
              <a:t>us</a:t>
            </a:r>
            <a:r>
              <a:rPr lang="zh-CN" altLang="en-US" sz="2400" dirty="0">
                <a:gradFill>
                  <a:gsLst>
                    <a:gs pos="2917">
                      <a:schemeClr val="tx1"/>
                    </a:gs>
                    <a:gs pos="30000">
                      <a:schemeClr val="tx1"/>
                    </a:gs>
                  </a:gsLst>
                  <a:lin ang="5400000" scaled="0"/>
                </a:gradFill>
              </a:rPr>
              <a:t> 以下，带宽数十 </a:t>
            </a:r>
            <a:r>
              <a:rPr lang="en-US" altLang="zh-CN" sz="2400" dirty="0">
                <a:gradFill>
                  <a:gsLst>
                    <a:gs pos="2917">
                      <a:schemeClr val="tx1"/>
                    </a:gs>
                    <a:gs pos="30000">
                      <a:schemeClr val="tx1"/>
                    </a:gs>
                  </a:gsLst>
                  <a:lin ang="5400000" scaled="0"/>
                </a:gradFill>
              </a:rPr>
              <a:t>GB/s</a:t>
            </a:r>
          </a:p>
          <a:p>
            <a:pPr lvl="1" defTabSz="932742">
              <a:spcAft>
                <a:spcPts val="600"/>
              </a:spcAft>
            </a:pPr>
            <a:r>
              <a:rPr lang="zh-CN" altLang="en-US" sz="3200" dirty="0">
                <a:solidFill>
                  <a:srgbClr val="007ADB"/>
                </a:solidFill>
              </a:rPr>
              <a:t>编程困难</a:t>
            </a:r>
            <a:endParaRPr lang="en-US" altLang="zh-CN" sz="3200" dirty="0">
              <a:solidFill>
                <a:srgbClr val="007ADB"/>
              </a:solidFill>
            </a:endParaRPr>
          </a:p>
          <a:p>
            <a:pPr marL="342900" lvl="1" indent="-342900" defTabSz="932742">
              <a:spcBef>
                <a:spcPts val="0"/>
              </a:spcBef>
              <a:buFont typeface="Arial" panose="020B0604020202020204" pitchFamily="34" charset="0"/>
              <a:buChar char="•"/>
            </a:pPr>
            <a:r>
              <a:rPr lang="zh-CN" altLang="en-US" sz="2400" dirty="0">
                <a:gradFill>
                  <a:gsLst>
                    <a:gs pos="2917">
                      <a:schemeClr val="tx1"/>
                    </a:gs>
                    <a:gs pos="30000">
                      <a:schemeClr val="tx1"/>
                    </a:gs>
                  </a:gsLst>
                  <a:lin ang="5400000" scaled="0"/>
                </a:gradFill>
              </a:rPr>
              <a:t>传统上使用 </a:t>
            </a:r>
            <a:r>
              <a:rPr lang="en-US" altLang="zh-CN" sz="2400" dirty="0">
                <a:gradFill>
                  <a:gsLst>
                    <a:gs pos="2917">
                      <a:schemeClr val="tx1"/>
                    </a:gs>
                    <a:gs pos="30000">
                      <a:schemeClr val="tx1"/>
                    </a:gs>
                  </a:gsLst>
                  <a:lin ang="5400000" scaled="0"/>
                </a:gradFill>
              </a:rPr>
              <a:t>Verilog</a:t>
            </a:r>
            <a:r>
              <a:rPr lang="zh-CN" altLang="en-US" sz="2400" dirty="0">
                <a:gradFill>
                  <a:gsLst>
                    <a:gs pos="2917">
                      <a:schemeClr val="tx1"/>
                    </a:gs>
                    <a:gs pos="30000">
                      <a:schemeClr val="tx1"/>
                    </a:gs>
                  </a:gsLst>
                  <a:lin ang="5400000" scaled="0"/>
                </a:gradFill>
              </a:rPr>
              <a:t>、</a:t>
            </a:r>
            <a:r>
              <a:rPr lang="en-US" altLang="zh-CN" sz="2400" dirty="0">
                <a:gradFill>
                  <a:gsLst>
                    <a:gs pos="2917">
                      <a:schemeClr val="tx1"/>
                    </a:gs>
                    <a:gs pos="30000">
                      <a:schemeClr val="tx1"/>
                    </a:gs>
                  </a:gsLst>
                  <a:lin ang="5400000" scaled="0"/>
                </a:gradFill>
              </a:rPr>
              <a:t>VHDL</a:t>
            </a:r>
            <a:r>
              <a:rPr lang="zh-CN" altLang="en-US" sz="2400" dirty="0">
                <a:gradFill>
                  <a:gsLst>
                    <a:gs pos="2917">
                      <a:schemeClr val="tx1"/>
                    </a:gs>
                    <a:gs pos="30000">
                      <a:schemeClr val="tx1"/>
                    </a:gs>
                  </a:gsLst>
                  <a:lin ang="5400000" scaled="0"/>
                </a:gradFill>
              </a:rPr>
              <a:t> 等硬件描述语言编程</a:t>
            </a:r>
            <a:endParaRPr lang="en-US" altLang="zh-CN" sz="2400" dirty="0">
              <a:gradFill>
                <a:gsLst>
                  <a:gs pos="2917">
                    <a:schemeClr val="tx1"/>
                  </a:gs>
                  <a:gs pos="30000">
                    <a:schemeClr val="tx1"/>
                  </a:gs>
                </a:gsLst>
                <a:lin ang="5400000" scaled="0"/>
              </a:gradFill>
            </a:endParaRPr>
          </a:p>
        </p:txBody>
      </p:sp>
      <p:sp>
        <p:nvSpPr>
          <p:cNvPr id="3" name="标题 2">
            <a:extLst>
              <a:ext uri="{FF2B5EF4-FFF2-40B4-BE49-F238E27FC236}">
                <a16:creationId xmlns:a16="http://schemas.microsoft.com/office/drawing/2014/main" id="{4D3B86E1-DF51-6D4B-A346-9375D313C6A9}"/>
              </a:ext>
            </a:extLst>
          </p:cNvPr>
          <p:cNvSpPr>
            <a:spLocks noGrp="1"/>
          </p:cNvSpPr>
          <p:nvPr>
            <p:ph type="title"/>
          </p:nvPr>
        </p:nvSpPr>
        <p:spPr/>
        <p:txBody>
          <a:bodyPr/>
          <a:lstStyle/>
          <a:p>
            <a:r>
              <a:rPr kumimoji="1" lang="en-US" altLang="zh-CN" dirty="0"/>
              <a:t>FPGA</a:t>
            </a:r>
            <a:r>
              <a:rPr kumimoji="1" lang="zh-CN" altLang="en-US" dirty="0"/>
              <a:t> 可重构硬件</a:t>
            </a:r>
          </a:p>
        </p:txBody>
      </p:sp>
    </p:spTree>
    <p:extLst>
      <p:ext uri="{BB962C8B-B14F-4D97-AF65-F5344CB8AC3E}">
        <p14:creationId xmlns:p14="http://schemas.microsoft.com/office/powerpoint/2010/main" val="28529623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zh-CN" altLang="en-US" dirty="0"/>
              <a:t>微软 </a:t>
            </a:r>
            <a:r>
              <a:rPr kumimoji="1" lang="en-US" altLang="zh-CN" dirty="0"/>
              <a:t>Azure </a:t>
            </a:r>
            <a:r>
              <a:rPr kumimoji="1" lang="zh-CN" altLang="en-US" dirty="0"/>
              <a:t>云的 </a:t>
            </a:r>
            <a:r>
              <a:rPr kumimoji="1" lang="en-US" altLang="zh-CN" dirty="0"/>
              <a:t>FPGA </a:t>
            </a:r>
            <a:r>
              <a:rPr kumimoji="1" lang="zh-CN" altLang="en-US" dirty="0"/>
              <a:t>部署</a:t>
            </a:r>
            <a:endParaRPr lang="en-US" dirty="0"/>
          </a:p>
        </p:txBody>
      </p:sp>
      <p:sp>
        <p:nvSpPr>
          <p:cNvPr id="775" name="文本框 774"/>
          <p:cNvSpPr txBox="1"/>
          <p:nvPr/>
        </p:nvSpPr>
        <p:spPr>
          <a:xfrm>
            <a:off x="274638" y="6316662"/>
            <a:ext cx="6312497" cy="947952"/>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200" dirty="0">
                <a:gradFill>
                  <a:gsLst>
                    <a:gs pos="2917">
                      <a:schemeClr val="tx1"/>
                    </a:gs>
                    <a:gs pos="30000">
                      <a:schemeClr val="tx1"/>
                    </a:gs>
                  </a:gsLst>
                  <a:lin ang="5400000" scaled="0"/>
                </a:gradFill>
              </a:rPr>
              <a:t>来源：</a:t>
            </a:r>
            <a:r>
              <a:rPr kumimoji="1" lang="en-US" altLang="zh-CN" sz="1200" dirty="0">
                <a:gradFill>
                  <a:gsLst>
                    <a:gs pos="2917">
                      <a:schemeClr val="tx1"/>
                    </a:gs>
                    <a:gs pos="30000">
                      <a:schemeClr val="tx1"/>
                    </a:gs>
                  </a:gsLst>
                  <a:lin ang="5400000" scaled="0"/>
                </a:gradFill>
              </a:rPr>
              <a:t>A Reconfigurable Fabric for Accelerating Large-Scale Datacenter Services, ISCA’14</a:t>
            </a:r>
          </a:p>
          <a:p>
            <a:pPr>
              <a:lnSpc>
                <a:spcPct val="90000"/>
              </a:lnSpc>
              <a:spcAft>
                <a:spcPts val="600"/>
              </a:spcAft>
            </a:pPr>
            <a:r>
              <a:rPr lang="en-US" altLang="zh-CN" sz="1200" dirty="0"/>
              <a:t>           A Cloud-Scale Acceleration Architecture, MICRO’16</a:t>
            </a:r>
            <a:endParaRPr kumimoji="1" lang="en-US" altLang="zh-CN" sz="1200" dirty="0">
              <a:gradFill>
                <a:gsLst>
                  <a:gs pos="2917">
                    <a:schemeClr val="tx1"/>
                  </a:gs>
                  <a:gs pos="30000">
                    <a:schemeClr val="tx1"/>
                  </a:gs>
                </a:gsLst>
                <a:lin ang="5400000" scaled="0"/>
              </a:gradFill>
            </a:endParaRPr>
          </a:p>
          <a:p>
            <a:pPr>
              <a:lnSpc>
                <a:spcPct val="90000"/>
              </a:lnSpc>
              <a:spcAft>
                <a:spcPts val="600"/>
              </a:spcAft>
            </a:pPr>
            <a:endParaRPr kumimoji="1" lang="zh-CN" altLang="en-US" sz="1200" dirty="0">
              <a:gradFill>
                <a:gsLst>
                  <a:gs pos="2917">
                    <a:schemeClr val="tx1"/>
                  </a:gs>
                  <a:gs pos="30000">
                    <a:schemeClr val="tx1"/>
                  </a:gs>
                </a:gsLst>
                <a:lin ang="5400000" scaled="0"/>
              </a:gradFill>
            </a:endParaRPr>
          </a:p>
        </p:txBody>
      </p:sp>
      <p:grpSp>
        <p:nvGrpSpPr>
          <p:cNvPr id="873" name="Group 1"/>
          <p:cNvGrpSpPr/>
          <p:nvPr/>
        </p:nvGrpSpPr>
        <p:grpSpPr>
          <a:xfrm>
            <a:off x="249048" y="2811462"/>
            <a:ext cx="8859713" cy="3257284"/>
            <a:chOff x="249048" y="3128803"/>
            <a:chExt cx="8859713" cy="3257284"/>
          </a:xfrm>
        </p:grpSpPr>
        <p:sp>
          <p:nvSpPr>
            <p:cNvPr id="874" name="Rectangle 698"/>
            <p:cNvSpPr/>
            <p:nvPr/>
          </p:nvSpPr>
          <p:spPr bwMode="auto">
            <a:xfrm>
              <a:off x="5230414" y="3128803"/>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75" name="Group 357"/>
            <p:cNvGrpSpPr/>
            <p:nvPr/>
          </p:nvGrpSpPr>
          <p:grpSpPr>
            <a:xfrm>
              <a:off x="977042" y="4380464"/>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1523" name="Oval 358"/>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4" name="Oval 359"/>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5" name="Oval 360"/>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6" name="Oval 361"/>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7" name="Oval 362"/>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8" name="Oval 363"/>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9" name="Oval 364"/>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0" name="Oval 365"/>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1" name="Oval 366"/>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2" name="Oval 367"/>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3" name="Oval 368"/>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4" name="Oval 369"/>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5" name="Oval 370"/>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6" name="Oval 371"/>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7" name="Oval 372"/>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8" name="Oval 373"/>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39" name="Oval 374"/>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0" name="Oval 375"/>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1" name="Oval 376"/>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2" name="Oval 377"/>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3" name="Oval 378"/>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4" name="Oval 379"/>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5" name="Oval 380"/>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6" name="Oval 381"/>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7" name="Oval 382"/>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8" name="Oval 383"/>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9" name="Oval 384"/>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0" name="Oval 385"/>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1" name="Oval 38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2" name="Oval 38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3" name="Oval 38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4" name="Oval 38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5" name="Oval 39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6" name="Oval 39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7" name="Oval 39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8" name="Oval 393"/>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59" name="Oval 394"/>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0" name="Oval 395"/>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1" name="Oval 396"/>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2" name="Oval 397"/>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3" name="Oval 398"/>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4" name="Oval 399"/>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5" name="Oval 400"/>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6" name="Oval 514"/>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7" name="Oval 515"/>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8" name="Oval 516"/>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69" name="Oval 517"/>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0" name="Oval 518"/>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1" name="Oval 519"/>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2" name="Oval 52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3" name="Oval 52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4" name="Oval 52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5" name="Oval 52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6" name="Oval 52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7" name="Oval 52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8" name="Oval 52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79" name="Oval 527"/>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0" name="Oval 528"/>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1" name="Oval 529"/>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2" name="Oval 530"/>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3" name="Oval 531"/>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4" name="Oval 532"/>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5" name="Oval 533"/>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6" name="Oval 534"/>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7" name="Oval 535"/>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8" name="Oval 536"/>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89" name="Oval 537"/>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0" name="Oval 538"/>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1" name="Oval 539"/>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2" name="Oval 540"/>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3" name="Oval 541"/>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4" name="Oval 542"/>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5" name="Oval 543"/>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6" name="Oval 544"/>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7" name="Oval 545"/>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8" name="Oval 546"/>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99" name="Oval 547"/>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0" name="Oval 548"/>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1" name="Oval 549"/>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2" name="Oval 550"/>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3" name="Oval 551"/>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4" name="Oval 552"/>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5" name="Oval 553"/>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6" name="Oval 554"/>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7" name="Oval 555"/>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8" name="Oval 556"/>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09" name="Oval 557"/>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0" name="Oval 558"/>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1" name="Oval 559"/>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2" name="Oval 560"/>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3" name="Oval 561"/>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4" name="Oval 562"/>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5" name="Oval 563"/>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6" name="Oval 564"/>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7" name="Oval 565"/>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8" name="Oval 566"/>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19" name="Oval 567"/>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0" name="Oval 568"/>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1" name="Oval 569"/>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2" name="Oval 570"/>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3" name="Oval 571"/>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4" name="Oval 572"/>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5" name="Oval 573"/>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6" name="Oval 574"/>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7" name="Oval 575"/>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8" name="Oval 576"/>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29" name="Oval 577"/>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30" name="Oval 578"/>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31" name="Oval 579"/>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32" name="Oval 580"/>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33" name="Oval 581"/>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34" name="Oval 582"/>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76" name="Group 132"/>
            <p:cNvGrpSpPr/>
            <p:nvPr/>
          </p:nvGrpSpPr>
          <p:grpSpPr>
            <a:xfrm>
              <a:off x="337159" y="4728867"/>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1411" name="Oval 3"/>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2" name="Oval 4"/>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3" name="Oval 5"/>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4" name="Oval 6"/>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5" name="Oval 7"/>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6" name="Oval 8"/>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7" name="Oval 9"/>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8" name="Oval 1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9" name="Oval 1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0" name="Oval 1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1" name="Oval 1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2" name="Oval 1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3" name="Oval 1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4" name="Oval 1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5" name="Oval 20"/>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6" name="Oval 21"/>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7" name="Oval 22"/>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8" name="Oval 23"/>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29" name="Oval 24"/>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0" name="Oval 25"/>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1" name="Oval 26"/>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2" name="Oval 28"/>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3" name="Oval 29"/>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4" name="Oval 30"/>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5" name="Oval 31"/>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6" name="Oval 32"/>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7" name="Oval 33"/>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8" name="Oval 34"/>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39" name="Oval 3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0" name="Oval 3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1" name="Oval 3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2" name="Oval 3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3" name="Oval 4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4" name="Oval 4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5" name="Oval 4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6" name="Oval 44"/>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7" name="Oval 45"/>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8" name="Oval 46"/>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49" name="Oval 47"/>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0" name="Oval 48"/>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1" name="Oval 49"/>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2" name="Oval 50"/>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3" name="Oval 52"/>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4" name="Oval 53"/>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5" name="Oval 54"/>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6" name="Oval 55"/>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7" name="Oval 56"/>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8" name="Oval 57"/>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59" name="Oval 58"/>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0" name="Oval 6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1" name="Oval 6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2" name="Oval 6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3" name="Oval 6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4" name="Oval 6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5" name="Oval 6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6" name="Oval 6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7" name="Oval 6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8" name="Oval 6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69" name="Oval 7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0" name="Oval 7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1" name="Oval 7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2" name="Oval 7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3" name="Oval 7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4" name="Oval 76"/>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5" name="Oval 77"/>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6" name="Oval 78"/>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7" name="Oval 79"/>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8" name="Oval 80"/>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79" name="Oval 81"/>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0" name="Oval 82"/>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1" name="Oval 84"/>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2" name="Oval 85"/>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3" name="Oval 86"/>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4" name="Oval 87"/>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5" name="Oval 88"/>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6" name="Oval 89"/>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7" name="Oval 90"/>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8" name="Oval 9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89" name="Oval 9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0" name="Oval 9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1" name="Oval 9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2" name="Oval 9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3" name="Oval 9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4" name="Oval 9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5" name="Oval 100"/>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6" name="Oval 101"/>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7" name="Oval 102"/>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8" name="Oval 103"/>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99" name="Oval 104"/>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0" name="Oval 105"/>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1" name="Oval 106"/>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2" name="Oval 108"/>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3" name="Oval 109"/>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4" name="Oval 110"/>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5" name="Oval 111"/>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6" name="Oval 112"/>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7" name="Oval 113"/>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8" name="Oval 114"/>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09" name="Oval 116"/>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0" name="Oval 117"/>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1" name="Oval 118"/>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2" name="Oval 119"/>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3" name="Oval 120"/>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4" name="Oval 121"/>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5" name="Oval 122"/>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6" name="Oval 124"/>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7" name="Oval 125"/>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8" name="Oval 126"/>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19" name="Oval 127"/>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0" name="Oval 128"/>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1" name="Oval 129"/>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22" name="Oval 130"/>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77" name="Group 138"/>
            <p:cNvGrpSpPr/>
            <p:nvPr/>
          </p:nvGrpSpPr>
          <p:grpSpPr>
            <a:xfrm>
              <a:off x="328654" y="5586045"/>
              <a:ext cx="3037801" cy="373667"/>
              <a:chOff x="949094" y="5630862"/>
              <a:chExt cx="4323576" cy="531825"/>
            </a:xfrm>
          </p:grpSpPr>
          <p:sp>
            <p:nvSpPr>
              <p:cNvPr id="1406" name="Freeform 111"/>
              <p:cNvSpPr>
                <a:spLocks noChangeAspect="1"/>
              </p:cNvSpPr>
              <p:nvPr/>
            </p:nvSpPr>
            <p:spPr bwMode="black">
              <a:xfrm>
                <a:off x="94909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7" name="Freeform 111"/>
              <p:cNvSpPr>
                <a:spLocks noChangeAspect="1"/>
              </p:cNvSpPr>
              <p:nvPr/>
            </p:nvSpPr>
            <p:spPr bwMode="black">
              <a:xfrm>
                <a:off x="1824141"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8" name="Freeform 111"/>
              <p:cNvSpPr>
                <a:spLocks noChangeAspect="1"/>
              </p:cNvSpPr>
              <p:nvPr/>
            </p:nvSpPr>
            <p:spPr bwMode="black">
              <a:xfrm>
                <a:off x="2699188"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9" name="Freeform 111"/>
              <p:cNvSpPr>
                <a:spLocks noChangeAspect="1"/>
              </p:cNvSpPr>
              <p:nvPr/>
            </p:nvSpPr>
            <p:spPr bwMode="black">
              <a:xfrm>
                <a:off x="3574235"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10" name="Freeform 111"/>
              <p:cNvSpPr>
                <a:spLocks noChangeAspect="1"/>
              </p:cNvSpPr>
              <p:nvPr/>
            </p:nvSpPr>
            <p:spPr bwMode="black">
              <a:xfrm>
                <a:off x="444928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pic>
          <p:nvPicPr>
            <p:cNvPr id="878" name="Picture 87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0216" y="4550155"/>
              <a:ext cx="192025" cy="662941"/>
            </a:xfrm>
            <a:prstGeom prst="rect">
              <a:avLst/>
            </a:prstGeom>
          </p:spPr>
        </p:pic>
        <p:sp>
          <p:nvSpPr>
            <p:cNvPr id="879" name="Rectangle 140"/>
            <p:cNvSpPr/>
            <p:nvPr/>
          </p:nvSpPr>
          <p:spPr>
            <a:xfrm>
              <a:off x="249048" y="5975783"/>
              <a:ext cx="2989921" cy="286232"/>
            </a:xfrm>
            <a:prstGeom prst="rect">
              <a:avLst/>
            </a:prstGeom>
          </p:spPr>
          <p:txBody>
            <a:bodyPr wrap="none">
              <a:spAutoFit/>
            </a:bodyPr>
            <a:lstStyle/>
            <a:p>
              <a:pPr defTabSz="699491">
                <a:lnSpc>
                  <a:spcPct val="90000"/>
                </a:lnSpc>
                <a:spcAft>
                  <a:spcPts val="440"/>
                </a:spcAft>
                <a:defRPr/>
              </a:pPr>
              <a:r>
                <a:rPr lang="en-US" altLang="zh-CN" sz="1400" dirty="0">
                  <a:solidFill>
                    <a:srgbClr val="505050">
                      <a:lumMod val="75000"/>
                    </a:srgbClr>
                  </a:solidFill>
                  <a:latin typeface="Segoe UI Semilight"/>
                </a:rPr>
                <a:t>CPU/GPU/TPU</a:t>
              </a:r>
              <a:r>
                <a:rPr lang="zh-CN" altLang="en-US" sz="1400" dirty="0">
                  <a:solidFill>
                    <a:srgbClr val="505050">
                      <a:lumMod val="75000"/>
                    </a:srgbClr>
                  </a:solidFill>
                  <a:latin typeface="Segoe UI Semilight"/>
                </a:rPr>
                <a:t> 计算 </a:t>
              </a:r>
              <a:r>
                <a:rPr lang="en-US" altLang="zh-CN" sz="1400" dirty="0">
                  <a:solidFill>
                    <a:srgbClr val="505050">
                      <a:lumMod val="75000"/>
                    </a:srgbClr>
                  </a:solidFill>
                  <a:latin typeface="Segoe UI Semilight"/>
                </a:rPr>
                <a:t>+</a:t>
              </a:r>
              <a:r>
                <a:rPr lang="zh-CN" altLang="en-US" sz="1400" dirty="0">
                  <a:solidFill>
                    <a:srgbClr val="505050">
                      <a:lumMod val="75000"/>
                    </a:srgbClr>
                  </a:solidFill>
                  <a:latin typeface="Segoe UI Semilight"/>
                </a:rPr>
                <a:t> </a:t>
              </a:r>
              <a:r>
                <a:rPr lang="en-US" altLang="zh-CN" sz="1400" dirty="0" err="1">
                  <a:solidFill>
                    <a:srgbClr val="505050">
                      <a:lumMod val="75000"/>
                    </a:srgbClr>
                  </a:solidFill>
                  <a:latin typeface="Segoe UI Semilight"/>
                </a:rPr>
                <a:t>NVMe</a:t>
              </a:r>
              <a:r>
                <a:rPr lang="zh-CN" altLang="en-US" sz="1400" dirty="0">
                  <a:solidFill>
                    <a:srgbClr val="505050">
                      <a:lumMod val="75000"/>
                    </a:srgbClr>
                  </a:solidFill>
                  <a:latin typeface="Segoe UI Semilight"/>
                </a:rPr>
                <a:t> </a:t>
              </a:r>
              <a:r>
                <a:rPr lang="en-US" altLang="zh-CN" sz="1400" dirty="0">
                  <a:solidFill>
                    <a:srgbClr val="505050">
                      <a:lumMod val="75000"/>
                    </a:srgbClr>
                  </a:solidFill>
                  <a:latin typeface="Segoe UI Semilight"/>
                </a:rPr>
                <a:t>SSD</a:t>
              </a:r>
              <a:r>
                <a:rPr lang="zh-CN" altLang="en-US" sz="1400" dirty="0">
                  <a:solidFill>
                    <a:srgbClr val="505050">
                      <a:lumMod val="75000"/>
                    </a:srgbClr>
                  </a:solidFill>
                  <a:latin typeface="Segoe UI Semilight"/>
                </a:rPr>
                <a:t> 存储</a:t>
              </a:r>
              <a:endParaRPr lang="en-US" sz="1400" dirty="0">
                <a:solidFill>
                  <a:srgbClr val="505050">
                    <a:lumMod val="75000"/>
                  </a:srgbClr>
                </a:solidFill>
                <a:latin typeface="Segoe UI Semilight"/>
              </a:endParaRPr>
            </a:p>
          </p:txBody>
        </p:sp>
        <p:sp>
          <p:nvSpPr>
            <p:cNvPr id="880" name="Arrow: Up-Down 10"/>
            <p:cNvSpPr/>
            <p:nvPr/>
          </p:nvSpPr>
          <p:spPr bwMode="auto">
            <a:xfrm>
              <a:off x="811339"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1" name="Parallelogram 583"/>
            <p:cNvSpPr/>
            <p:nvPr/>
          </p:nvSpPr>
          <p:spPr bwMode="auto">
            <a:xfrm rot="9060000">
              <a:off x="3183729" y="5244247"/>
              <a:ext cx="1650886" cy="349520"/>
            </a:xfrm>
            <a:custGeom>
              <a:avLst/>
              <a:gdLst>
                <a:gd name="connsiteX0" fmla="*/ 0 w 2180576"/>
                <a:gd name="connsiteY0" fmla="*/ 454401 h 454401"/>
                <a:gd name="connsiteX1" fmla="*/ 259427 w 2180576"/>
                <a:gd name="connsiteY1" fmla="*/ 0 h 454401"/>
                <a:gd name="connsiteX2" fmla="*/ 2180576 w 2180576"/>
                <a:gd name="connsiteY2" fmla="*/ 0 h 454401"/>
                <a:gd name="connsiteX3" fmla="*/ 1921149 w 2180576"/>
                <a:gd name="connsiteY3" fmla="*/ 454401 h 454401"/>
                <a:gd name="connsiteX4" fmla="*/ 0 w 2180576"/>
                <a:gd name="connsiteY4" fmla="*/ 454401 h 454401"/>
                <a:gd name="connsiteX0" fmla="*/ 0 w 2201368"/>
                <a:gd name="connsiteY0" fmla="*/ 436762 h 454401"/>
                <a:gd name="connsiteX1" fmla="*/ 280219 w 2201368"/>
                <a:gd name="connsiteY1" fmla="*/ 0 h 454401"/>
                <a:gd name="connsiteX2" fmla="*/ 2201368 w 2201368"/>
                <a:gd name="connsiteY2" fmla="*/ 0 h 454401"/>
                <a:gd name="connsiteX3" fmla="*/ 1941941 w 2201368"/>
                <a:gd name="connsiteY3" fmla="*/ 454401 h 454401"/>
                <a:gd name="connsiteX4" fmla="*/ 0 w 2201368"/>
                <a:gd name="connsiteY4" fmla="*/ 436762 h 454401"/>
                <a:gd name="connsiteX0" fmla="*/ 0 w 2201368"/>
                <a:gd name="connsiteY0" fmla="*/ 440650 h 458289"/>
                <a:gd name="connsiteX1" fmla="*/ 273203 w 2201368"/>
                <a:gd name="connsiteY1" fmla="*/ 0 h 458289"/>
                <a:gd name="connsiteX2" fmla="*/ 2201368 w 2201368"/>
                <a:gd name="connsiteY2" fmla="*/ 3888 h 458289"/>
                <a:gd name="connsiteX3" fmla="*/ 1941941 w 2201368"/>
                <a:gd name="connsiteY3" fmla="*/ 458289 h 458289"/>
                <a:gd name="connsiteX4" fmla="*/ 0 w 2201368"/>
                <a:gd name="connsiteY4" fmla="*/ 440650 h 458289"/>
                <a:gd name="connsiteX0" fmla="*/ 0 w 2201368"/>
                <a:gd name="connsiteY0" fmla="*/ 444539 h 462178"/>
                <a:gd name="connsiteX1" fmla="*/ 266187 w 2201368"/>
                <a:gd name="connsiteY1" fmla="*/ 0 h 462178"/>
                <a:gd name="connsiteX2" fmla="*/ 2201368 w 2201368"/>
                <a:gd name="connsiteY2" fmla="*/ 7777 h 462178"/>
                <a:gd name="connsiteX3" fmla="*/ 1941941 w 2201368"/>
                <a:gd name="connsiteY3" fmla="*/ 462178 h 462178"/>
                <a:gd name="connsiteX4" fmla="*/ 0 w 2201368"/>
                <a:gd name="connsiteY4" fmla="*/ 444539 h 462178"/>
                <a:gd name="connsiteX0" fmla="*/ 0 w 2201368"/>
                <a:gd name="connsiteY0" fmla="*/ 449724 h 467363"/>
                <a:gd name="connsiteX1" fmla="*/ 256834 w 2201368"/>
                <a:gd name="connsiteY1" fmla="*/ 0 h 467363"/>
                <a:gd name="connsiteX2" fmla="*/ 2201368 w 2201368"/>
                <a:gd name="connsiteY2" fmla="*/ 12962 h 467363"/>
                <a:gd name="connsiteX3" fmla="*/ 1941941 w 2201368"/>
                <a:gd name="connsiteY3" fmla="*/ 467363 h 467363"/>
                <a:gd name="connsiteX4" fmla="*/ 0 w 2201368"/>
                <a:gd name="connsiteY4" fmla="*/ 449724 h 467363"/>
                <a:gd name="connsiteX0" fmla="*/ 0 w 2201368"/>
                <a:gd name="connsiteY0" fmla="*/ 448428 h 466067"/>
                <a:gd name="connsiteX1" fmla="*/ 259172 w 2201368"/>
                <a:gd name="connsiteY1" fmla="*/ 0 h 466067"/>
                <a:gd name="connsiteX2" fmla="*/ 2201368 w 2201368"/>
                <a:gd name="connsiteY2" fmla="*/ 11666 h 466067"/>
                <a:gd name="connsiteX3" fmla="*/ 1941941 w 2201368"/>
                <a:gd name="connsiteY3" fmla="*/ 466067 h 466067"/>
                <a:gd name="connsiteX4" fmla="*/ 0 w 2201368"/>
                <a:gd name="connsiteY4" fmla="*/ 448428 h 46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68" h="466067">
                  <a:moveTo>
                    <a:pt x="0" y="448428"/>
                  </a:moveTo>
                  <a:lnTo>
                    <a:pt x="259172" y="0"/>
                  </a:lnTo>
                  <a:lnTo>
                    <a:pt x="2201368" y="11666"/>
                  </a:lnTo>
                  <a:lnTo>
                    <a:pt x="1941941" y="466067"/>
                  </a:lnTo>
                  <a:lnTo>
                    <a:pt x="0" y="44842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82" name="Group 156"/>
            <p:cNvGrpSpPr/>
            <p:nvPr/>
          </p:nvGrpSpPr>
          <p:grpSpPr>
            <a:xfrm>
              <a:off x="322872" y="3787375"/>
              <a:ext cx="4323620" cy="1638132"/>
              <a:chOff x="636585" y="3384832"/>
              <a:chExt cx="5765317" cy="2184362"/>
            </a:xfrm>
          </p:grpSpPr>
          <p:grpSp>
            <p:nvGrpSpPr>
              <p:cNvPr id="1180" name="Group 584"/>
              <p:cNvGrpSpPr/>
              <p:nvPr/>
            </p:nvGrpSpPr>
            <p:grpSpPr>
              <a:xfrm>
                <a:off x="1522524" y="3384832"/>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1294" name="Oval 585"/>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5" name="Oval 586"/>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6" name="Oval 587"/>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7" name="Oval 588"/>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8" name="Oval 589"/>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9" name="Oval 590"/>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0" name="Oval 591"/>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1" name="Oval 59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2" name="Oval 59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3" name="Oval 59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4" name="Oval 59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5" name="Oval 59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6" name="Oval 59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7" name="Oval 59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8" name="Oval 599"/>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9" name="Oval 600"/>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0" name="Oval 601"/>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1" name="Oval 602"/>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2" name="Oval 603"/>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3" name="Oval 604"/>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4" name="Oval 605"/>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5" name="Oval 60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6" name="Oval 60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7" name="Oval 60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8" name="Oval 60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9" name="Oval 61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0" name="Oval 61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1" name="Oval 61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2" name="Oval 61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3" name="Oval 61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4" name="Oval 61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5" name="Oval 61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6" name="Oval 61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7" name="Oval 61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8" name="Oval 61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29" name="Oval 62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0" name="Oval 62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1" name="Oval 62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2" name="Oval 62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3" name="Oval 62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4" name="Oval 62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5" name="Oval 62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6" name="Oval 62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7" name="Oval 62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8" name="Oval 62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39" name="Oval 63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0" name="Oval 63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1" name="Oval 63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2" name="Oval 63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3" name="Oval 63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4" name="Oval 63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5" name="Oval 63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6" name="Oval 63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7" name="Oval 63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8" name="Oval 63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49" name="Oval 64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0" name="Oval 64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1" name="Oval 64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2" name="Oval 64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3" name="Oval 64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4" name="Oval 64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5" name="Oval 64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6" name="Oval 64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7" name="Oval 64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8" name="Oval 64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9" name="Oval 65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0" name="Oval 65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1" name="Oval 65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2" name="Oval 65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3" name="Oval 65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4" name="Oval 65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5" name="Oval 65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6" name="Oval 65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7" name="Oval 65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8" name="Oval 65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9" name="Oval 66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0" name="Oval 66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1" name="Oval 66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2" name="Oval 66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3" name="Oval 66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4" name="Oval 66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5" name="Oval 66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6" name="Oval 66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7" name="Oval 66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8" name="Oval 66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9" name="Oval 67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0" name="Oval 67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1" name="Oval 67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2" name="Oval 67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3" name="Oval 67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4" name="Oval 67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5" name="Oval 67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6" name="Oval 67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7" name="Oval 67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8" name="Oval 67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9" name="Oval 68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0" name="Oval 68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1" name="Oval 68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2" name="Oval 68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3" name="Oval 68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4" name="Oval 68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5" name="Oval 68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6" name="Oval 68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7" name="Oval 68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8" name="Oval 68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99" name="Oval 69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0" name="Oval 69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1" name="Oval 69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2" name="Oval 69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3" name="Oval 69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4" name="Oval 69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05" name="Oval 69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181" name="Group 401"/>
              <p:cNvGrpSpPr/>
              <p:nvPr/>
            </p:nvGrpSpPr>
            <p:grpSpPr>
              <a:xfrm>
                <a:off x="636585" y="3840409"/>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1182" name="Oval 402"/>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3" name="Oval 403"/>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4" name="Oval 404"/>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5" name="Oval 40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6" name="Oval 40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7" name="Oval 40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8" name="Oval 408"/>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9" name="Oval 409"/>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0" name="Oval 410"/>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1" name="Oval 411"/>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2" name="Oval 41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3" name="Oval 41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4" name="Oval 41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5" name="Oval 415"/>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6" name="Oval 416"/>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7" name="Oval 417"/>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8" name="Oval 418"/>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9" name="Oval 41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0" name="Oval 42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1" name="Oval 42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2" name="Oval 42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3" name="Oval 42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4" name="Oval 42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5" name="Oval 42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6" name="Oval 42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7" name="Oval 42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8" name="Oval 42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9" name="Oval 42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0" name="Oval 43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1" name="Oval 43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2" name="Oval 43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3" name="Oval 43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4" name="Oval 43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5" name="Oval 43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6" name="Oval 43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7" name="Oval 43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8" name="Oval 43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9" name="Oval 43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0" name="Oval 44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1" name="Oval 44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2" name="Oval 44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3" name="Oval 44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4" name="Oval 44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5" name="Oval 44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6" name="Oval 44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7" name="Oval 44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8" name="Oval 44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9" name="Oval 44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0" name="Oval 45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1" name="Oval 45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2" name="Oval 45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3" name="Oval 45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4" name="Oval 45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5" name="Oval 45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6" name="Oval 45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7" name="Oval 45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8" name="Oval 45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9" name="Oval 45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0" name="Oval 46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1" name="Oval 46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2" name="Oval 46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3" name="Oval 46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4" name="Oval 46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5" name="Oval 46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6" name="Oval 46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7" name="Oval 46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8" name="Oval 46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49" name="Oval 46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0" name="Oval 47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1" name="Oval 47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2" name="Oval 47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3" name="Oval 47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4" name="Oval 47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5" name="Oval 47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6" name="Oval 47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7" name="Oval 47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8" name="Oval 47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9" name="Oval 47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0" name="Oval 48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1" name="Oval 48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2" name="Oval 48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3" name="Oval 48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4" name="Oval 48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5" name="Oval 48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6" name="Oval 48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7" name="Oval 48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8" name="Oval 48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9" name="Oval 48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0" name="Oval 49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1" name="Oval 49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2" name="Oval 49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3" name="Oval 49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4" name="Oval 49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5" name="Oval 49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6" name="Oval 49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7" name="Oval 49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8" name="Oval 49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9" name="Oval 49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0" name="Oval 50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1" name="Oval 50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2" name="Oval 50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3" name="Oval 50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4" name="Oval 50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5" name="Oval 50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6" name="Oval 50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7" name="Oval 50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8" name="Oval 50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9" name="Oval 50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0" name="Oval 51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1" name="Oval 51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2" name="Oval 51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3" name="Oval 51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883" name="Rectangle 699"/>
            <p:cNvSpPr/>
            <p:nvPr/>
          </p:nvSpPr>
          <p:spPr bwMode="auto">
            <a:xfrm>
              <a:off x="6223255" y="4158001"/>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884" name="Rectangle: Rounded Corners 701"/>
            <p:cNvSpPr/>
            <p:nvPr/>
          </p:nvSpPr>
          <p:spPr bwMode="auto">
            <a:xfrm>
              <a:off x="5480260"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85" name="Rectangle: Rounded Corners 702"/>
            <p:cNvSpPr/>
            <p:nvPr/>
          </p:nvSpPr>
          <p:spPr bwMode="auto">
            <a:xfrm>
              <a:off x="7306134"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86" name="Rectangle 703"/>
            <p:cNvSpPr/>
            <p:nvPr/>
          </p:nvSpPr>
          <p:spPr bwMode="auto">
            <a:xfrm>
              <a:off x="5762083" y="3722664"/>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7" name="Rectangle 704"/>
            <p:cNvSpPr/>
            <p:nvPr/>
          </p:nvSpPr>
          <p:spPr bwMode="auto">
            <a:xfrm>
              <a:off x="7584874" y="372266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88" name="Group 706"/>
            <p:cNvGrpSpPr/>
            <p:nvPr/>
          </p:nvGrpSpPr>
          <p:grpSpPr>
            <a:xfrm>
              <a:off x="5474805" y="5104686"/>
              <a:ext cx="1007424" cy="382629"/>
              <a:chOff x="332945" y="2365067"/>
              <a:chExt cx="953623" cy="395653"/>
            </a:xfrm>
            <a:solidFill>
              <a:schemeClr val="bg1">
                <a:lumMod val="50000"/>
              </a:schemeClr>
            </a:solidFill>
          </p:grpSpPr>
          <p:sp>
            <p:nvSpPr>
              <p:cNvPr id="1177" name="Rectangle 707"/>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178" name="Rectangle 708"/>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179" name="Rectangle 709"/>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889" name="Rectangle 710"/>
            <p:cNvSpPr/>
            <p:nvPr/>
          </p:nvSpPr>
          <p:spPr bwMode="auto">
            <a:xfrm>
              <a:off x="5751544" y="4569987"/>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0" name="Freeform 73"/>
            <p:cNvSpPr>
              <a:spLocks noChangeAspect="1" noEditPoints="1"/>
            </p:cNvSpPr>
            <p:nvPr/>
          </p:nvSpPr>
          <p:spPr bwMode="black">
            <a:xfrm>
              <a:off x="5604287"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grpSp>
          <p:nvGrpSpPr>
            <p:cNvPr id="891" name="highlighted CPUs"/>
            <p:cNvGrpSpPr/>
            <p:nvPr/>
          </p:nvGrpSpPr>
          <p:grpSpPr>
            <a:xfrm>
              <a:off x="322039" y="4125283"/>
              <a:ext cx="3659222" cy="1296479"/>
              <a:chOff x="655637" y="4106862"/>
              <a:chExt cx="4879378" cy="1728785"/>
            </a:xfrm>
            <a:noFill/>
            <a:scene3d>
              <a:camera prst="orthographicFront">
                <a:rot lat="17099985" lon="21599989" rev="0"/>
              </a:camera>
              <a:lightRig rig="threePt" dir="t"/>
            </a:scene3d>
          </p:grpSpPr>
          <p:sp>
            <p:nvSpPr>
              <p:cNvPr id="1065" name="Oval 17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6" name="Oval 17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7" name="Oval 17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8" name="Oval 17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9" name="Oval 17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0" name="Oval 17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1" name="Oval 17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2" name="Oval 17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3" name="Oval 18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4" name="Oval 18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5" name="Oval 18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6" name="Oval 18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7" name="Oval 18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8" name="Oval 18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9" name="Oval 18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0" name="Oval 18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1" name="Oval 18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2" name="Oval 18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3" name="Oval 19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4" name="Oval 19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5" name="Oval 19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6" name="Oval 19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7" name="Oval 19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8" name="Oval 19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89" name="Oval 19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0" name="Oval 19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1" name="Oval 19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2" name="Oval 19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3" name="Oval 20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4" name="Oval 20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5" name="Oval 20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6" name="Oval 20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7" name="Oval 20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8" name="Oval 20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9" name="Oval 20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0" name="Oval 20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1" name="Oval 20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2" name="Oval 20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3" name="Oval 21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4" name="Oval 21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5" name="Oval 21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6" name="Oval 21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7" name="Oval 21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8" name="Oval 21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9" name="Oval 21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0" name="Oval 21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1" name="Oval 21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2" name="Oval 21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3" name="Oval 22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4" name="Oval 22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5" name="Oval 22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6" name="Oval 22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7" name="Oval 22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8" name="Oval 22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9" name="Oval 22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0" name="Oval 22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1" name="Oval 22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2" name="Oval 22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3" name="Oval 23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4" name="Oval 23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5" name="Oval 23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6" name="Oval 23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7" name="Oval 23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8" name="Oval 23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9" name="Oval 23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0" name="Oval 23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1" name="Oval 23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2" name="Oval 23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3" name="Oval 24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4" name="Oval 24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5" name="Oval 24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6" name="Oval 24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7" name="Oval 24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8" name="Oval 24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9" name="Oval 24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0" name="Oval 24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1" name="Oval 24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2" name="Oval 24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3" name="Oval 25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4" name="Oval 25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5" name="Oval 25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6" name="Oval 25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7" name="Oval 25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8" name="Oval 25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9" name="Oval 25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0" name="Oval 25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1" name="Oval 25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2" name="Oval 25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3" name="Oval 26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4" name="Oval 26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5" name="Oval 26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6" name="Oval 26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7" name="Oval 26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8" name="Oval 26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9" name="Oval 26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0" name="Oval 26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1" name="Oval 26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2" name="Oval 26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3" name="Oval 27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4" name="Oval 27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5" name="Oval 27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6" name="Oval 27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7" name="Oval 27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8" name="Oval 27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69" name="Oval 27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0" name="Oval 27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1" name="Oval 27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2" name="Oval 27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3" name="Oval 28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4" name="Oval 28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5" name="Oval 28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6" name="Oval 28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cxnSp>
          <p:nvCxnSpPr>
            <p:cNvPr id="892" name="Connector: Elbow 143"/>
            <p:cNvCxnSpPr>
              <a:cxnSpLocks/>
              <a:stCxn id="874" idx="1"/>
            </p:cNvCxnSpPr>
            <p:nvPr/>
          </p:nvCxnSpPr>
          <p:spPr>
            <a:xfrm rot="10800000" flipV="1">
              <a:off x="4083382" y="4548082"/>
              <a:ext cx="1147033" cy="311158"/>
            </a:xfrm>
            <a:prstGeom prst="bentConnector3">
              <a:avLst>
                <a:gd name="adj1" fmla="val 50000"/>
              </a:avLst>
            </a:prstGeom>
            <a:ln w="28575">
              <a:solidFill>
                <a:schemeClr val="tx2">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93" name="Freeform: Shape 753"/>
            <p:cNvSpPr/>
            <p:nvPr/>
          </p:nvSpPr>
          <p:spPr bwMode="auto">
            <a:xfrm>
              <a:off x="5874120" y="5412252"/>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894" name="TextBox 751"/>
            <p:cNvSpPr txBox="1"/>
            <p:nvPr/>
          </p:nvSpPr>
          <p:spPr>
            <a:xfrm>
              <a:off x="6279352" y="605022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895" name="Freeform: Shape 755"/>
            <p:cNvSpPr/>
            <p:nvPr/>
          </p:nvSpPr>
          <p:spPr bwMode="auto">
            <a:xfrm>
              <a:off x="7804035" y="5412252"/>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896" name="Rounded Rectangle 94"/>
            <p:cNvSpPr/>
            <p:nvPr/>
          </p:nvSpPr>
          <p:spPr bwMode="auto">
            <a:xfrm>
              <a:off x="8706726" y="6089704"/>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zh-CN" altLang="en-US" sz="1176" dirty="0">
                  <a:solidFill>
                    <a:srgbClr val="0078D7"/>
                  </a:solidFill>
                  <a:latin typeface="Segoe UI Semilight"/>
                </a:rPr>
                <a:t>网络</a:t>
              </a:r>
              <a:endParaRPr lang="en-US" sz="1470" dirty="0">
                <a:solidFill>
                  <a:srgbClr val="0078D7"/>
                </a:solidFill>
                <a:latin typeface="Segoe UI Semilight"/>
              </a:endParaRPr>
            </a:p>
          </p:txBody>
        </p:sp>
        <p:sp>
          <p:nvSpPr>
            <p:cNvPr id="897" name="TextBox 757"/>
            <p:cNvSpPr txBox="1"/>
            <p:nvPr/>
          </p:nvSpPr>
          <p:spPr>
            <a:xfrm>
              <a:off x="5495158" y="467876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898" name="Rectangle 758"/>
            <p:cNvSpPr/>
            <p:nvPr/>
          </p:nvSpPr>
          <p:spPr bwMode="auto">
            <a:xfrm>
              <a:off x="7582933" y="4565178"/>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9" name="TextBox 759"/>
            <p:cNvSpPr txBox="1"/>
            <p:nvPr/>
          </p:nvSpPr>
          <p:spPr>
            <a:xfrm>
              <a:off x="7326547" y="4673952"/>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900" name="Group 151"/>
            <p:cNvGrpSpPr/>
            <p:nvPr/>
          </p:nvGrpSpPr>
          <p:grpSpPr>
            <a:xfrm>
              <a:off x="7137430" y="4963446"/>
              <a:ext cx="1371484" cy="801630"/>
              <a:chOff x="9723437" y="4953059"/>
              <a:chExt cx="1828800" cy="1068931"/>
            </a:xfrm>
          </p:grpSpPr>
          <p:sp>
            <p:nvSpPr>
              <p:cNvPr id="1038" name="Rectangle 145"/>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9" name="Rectangle 756"/>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040" name="Group 83"/>
              <p:cNvGrpSpPr/>
              <p:nvPr/>
            </p:nvGrpSpPr>
            <p:grpSpPr>
              <a:xfrm>
                <a:off x="9903591" y="5121199"/>
                <a:ext cx="810446" cy="792926"/>
                <a:chOff x="10157218" y="5167111"/>
                <a:chExt cx="793750" cy="776592"/>
              </a:xfrm>
            </p:grpSpPr>
            <p:grpSp>
              <p:nvGrpSpPr>
                <p:cNvPr id="1042" name="Group 67"/>
                <p:cNvGrpSpPr/>
                <p:nvPr/>
              </p:nvGrpSpPr>
              <p:grpSpPr>
                <a:xfrm>
                  <a:off x="10157218" y="5167111"/>
                  <a:ext cx="793750" cy="776592"/>
                  <a:chOff x="6061147" y="1903843"/>
                  <a:chExt cx="1459325" cy="1427779"/>
                </a:xfrm>
                <a:solidFill>
                  <a:schemeClr val="tx2">
                    <a:lumMod val="75000"/>
                  </a:schemeClr>
                </a:solidFill>
              </p:grpSpPr>
              <p:sp>
                <p:nvSpPr>
                  <p:cNvPr id="1044" name="Rectangle 35"/>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1045" name="Picture 198" descr="Azure automation.png"/>
                  <p:cNvPicPr>
                    <a:picLocks noChangeAspect="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46" name="Rectangle 43"/>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7" name="Rectangle 731"/>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8" name="Rectangle 732"/>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9" name="Rectangle 733"/>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050" name="Group 51"/>
                  <p:cNvGrpSpPr/>
                  <p:nvPr/>
                </p:nvGrpSpPr>
                <p:grpSpPr>
                  <a:xfrm>
                    <a:off x="6405900" y="3172387"/>
                    <a:ext cx="767675" cy="159235"/>
                    <a:chOff x="6558300" y="2056243"/>
                    <a:chExt cx="767675" cy="159235"/>
                  </a:xfrm>
                  <a:grpFill/>
                </p:grpSpPr>
                <p:sp>
                  <p:nvSpPr>
                    <p:cNvPr id="1061" name="Rectangle 734"/>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2" name="Rectangle 735"/>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3" name="Rectangle 736"/>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4" name="Rectangle 737"/>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51" name="Group 59"/>
                  <p:cNvGrpSpPr/>
                  <p:nvPr/>
                </p:nvGrpSpPr>
                <p:grpSpPr>
                  <a:xfrm rot="5400000">
                    <a:off x="7057017" y="2555039"/>
                    <a:ext cx="767675" cy="159235"/>
                    <a:chOff x="6558300" y="2056243"/>
                    <a:chExt cx="767675" cy="159235"/>
                  </a:xfrm>
                  <a:grpFill/>
                </p:grpSpPr>
                <p:sp>
                  <p:nvSpPr>
                    <p:cNvPr id="1057" name="Rectangle 738"/>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8" name="Rectangle 739"/>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9" name="Rectangle 740"/>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0" name="Rectangle 741"/>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052" name="Group 742"/>
                  <p:cNvGrpSpPr/>
                  <p:nvPr/>
                </p:nvGrpSpPr>
                <p:grpSpPr>
                  <a:xfrm rot="5400000">
                    <a:off x="5756927" y="2549314"/>
                    <a:ext cx="767675" cy="159235"/>
                    <a:chOff x="6558300" y="2056243"/>
                    <a:chExt cx="767675" cy="159235"/>
                  </a:xfrm>
                  <a:grpFill/>
                </p:grpSpPr>
                <p:sp>
                  <p:nvSpPr>
                    <p:cNvPr id="1053" name="Rectangle 743"/>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4" name="Rectangle 744"/>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5" name="Rectangle 745"/>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6" name="Rectangle 746"/>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1043" name="TextBox 75"/>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1041"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901" name="Freeform 73"/>
            <p:cNvSpPr>
              <a:spLocks noChangeAspect="1" noEditPoints="1"/>
            </p:cNvSpPr>
            <p:nvPr/>
          </p:nvSpPr>
          <p:spPr bwMode="black">
            <a:xfrm>
              <a:off x="7430161"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902" name="TextBox 760"/>
            <p:cNvSpPr txBox="1"/>
            <p:nvPr/>
          </p:nvSpPr>
          <p:spPr>
            <a:xfrm>
              <a:off x="7940316" y="6050244"/>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903" name="TextBox 763"/>
            <p:cNvSpPr txBox="1"/>
            <p:nvPr/>
          </p:nvSpPr>
          <p:spPr>
            <a:xfrm>
              <a:off x="2338274" y="3956874"/>
              <a:ext cx="2692981" cy="286232"/>
            </a:xfrm>
            <a:prstGeom prst="rect">
              <a:avLst/>
            </a:prstGeom>
          </p:spPr>
          <p:txBody>
            <a:bodyPr wrap="none">
              <a:spAutoFit/>
            </a:bodyPr>
            <a:lstStyle>
              <a:defPPr>
                <a:defRPr lang="en-US"/>
              </a:defPPr>
              <a:lvl1pPr marR="0" lvl="0" indent="0" fontAlgn="auto">
                <a:lnSpc>
                  <a:spcPct val="90000"/>
                </a:lnSpc>
                <a:spcBef>
                  <a:spcPts val="0"/>
                </a:spcBef>
                <a:spcAft>
                  <a:spcPts val="587"/>
                </a:spcAft>
                <a:buClrTx/>
                <a:buSzTx/>
                <a:buFontTx/>
                <a:buNone/>
                <a:tabLst/>
                <a:defRPr kumimoji="0" sz="1400" b="0" i="0" u="none" strike="noStrike" cap="none" spc="0" normalizeH="0" baseline="0">
                  <a:ln>
                    <a:noFill/>
                  </a:ln>
                  <a:solidFill>
                    <a:srgbClr val="505050">
                      <a:lumMod val="75000"/>
                    </a:srgbClr>
                  </a:solidFill>
                  <a:effectLst/>
                  <a:uLnTx/>
                  <a:uFillTx/>
                  <a:latin typeface="Segoe UI Semilight"/>
                </a:defRPr>
              </a:lvl1pPr>
            </a:lstStyle>
            <a:p>
              <a:r>
                <a:rPr lang="zh-CN" altLang="en-US" dirty="0"/>
                <a:t>可编程网卡组成的硬件加速平面</a:t>
              </a:r>
              <a:endParaRPr lang="en-US" dirty="0"/>
            </a:p>
          </p:txBody>
        </p:sp>
        <p:grpSp>
          <p:nvGrpSpPr>
            <p:cNvPr id="904" name="Group 155"/>
            <p:cNvGrpSpPr/>
            <p:nvPr/>
          </p:nvGrpSpPr>
          <p:grpSpPr>
            <a:xfrm>
              <a:off x="1239062" y="4557816"/>
              <a:ext cx="1236902" cy="288272"/>
              <a:chOff x="1858276" y="4412179"/>
              <a:chExt cx="1649343" cy="384395"/>
            </a:xfrm>
          </p:grpSpPr>
          <p:sp>
            <p:nvSpPr>
              <p:cNvPr id="1036" name="Parallelogram 152"/>
              <p:cNvSpPr/>
              <p:nvPr/>
            </p:nvSpPr>
            <p:spPr bwMode="auto">
              <a:xfrm>
                <a:off x="1858276" y="4475633"/>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7" name="Rectangle 153"/>
              <p:cNvSpPr/>
              <p:nvPr/>
            </p:nvSpPr>
            <p:spPr>
              <a:xfrm>
                <a:off x="2058565" y="4412179"/>
                <a:ext cx="1283707" cy="369363"/>
              </a:xfrm>
              <a:prstGeom prst="rect">
                <a:avLst/>
              </a:prstGeom>
            </p:spPr>
            <p:txBody>
              <a:bodyPr wrap="square">
                <a:spAutoFit/>
              </a:bodyPr>
              <a:lstStyle/>
              <a:p>
                <a:pPr algn="ctr" defTabSz="699491">
                  <a:defRPr/>
                </a:pPr>
                <a:r>
                  <a:rPr lang="zh-CN" altLang="en-US" sz="1200" dirty="0">
                    <a:solidFill>
                      <a:srgbClr val="505050">
                        <a:lumMod val="50000"/>
                      </a:srgbClr>
                    </a:solidFill>
                    <a:latin typeface="Segoe UI Semibold" panose="020B0702040204020203" pitchFamily="34" charset="0"/>
                    <a:cs typeface="Segoe UI Semibold" panose="020B0702040204020203" pitchFamily="34" charset="0"/>
                  </a:rPr>
                  <a:t>搜索引擎</a:t>
                </a:r>
                <a:endParaRPr lang="en-US" sz="1200" dirty="0">
                  <a:solidFill>
                    <a:srgbClr val="505050">
                      <a:lumMod val="50000"/>
                    </a:srgbClr>
                  </a:solidFill>
                  <a:latin typeface="Segoe UI Semibold" panose="020B0702040204020203" pitchFamily="34" charset="0"/>
                  <a:cs typeface="Segoe UI Semibold" panose="020B0702040204020203" pitchFamily="34" charset="0"/>
                </a:endParaRPr>
              </a:p>
            </p:txBody>
          </p:sp>
        </p:grpSp>
        <p:grpSp>
          <p:nvGrpSpPr>
            <p:cNvPr id="905" name="Group 154"/>
            <p:cNvGrpSpPr/>
            <p:nvPr/>
          </p:nvGrpSpPr>
          <p:grpSpPr>
            <a:xfrm>
              <a:off x="1924178" y="4233442"/>
              <a:ext cx="1196846" cy="276999"/>
              <a:chOff x="2771841" y="3960753"/>
              <a:chExt cx="1595931" cy="387666"/>
            </a:xfrm>
          </p:grpSpPr>
          <p:sp>
            <p:nvSpPr>
              <p:cNvPr id="1034" name="Parallelogram 765"/>
              <p:cNvSpPr/>
              <p:nvPr/>
            </p:nvSpPr>
            <p:spPr bwMode="auto">
              <a:xfrm>
                <a:off x="2771841" y="4010867"/>
                <a:ext cx="1595931" cy="320941"/>
              </a:xfrm>
              <a:prstGeom prst="parallelogram">
                <a:avLst>
                  <a:gd name="adj" fmla="val 191853"/>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5" name="Rectangle 766"/>
              <p:cNvSpPr/>
              <p:nvPr/>
            </p:nvSpPr>
            <p:spPr>
              <a:xfrm>
                <a:off x="2925805" y="3960753"/>
                <a:ext cx="1219630" cy="387666"/>
              </a:xfrm>
              <a:prstGeom prst="rect">
                <a:avLst/>
              </a:prstGeom>
            </p:spPr>
            <p:txBody>
              <a:bodyPr wrap="square">
                <a:spAutoFit/>
              </a:bodyPr>
              <a:lstStyle/>
              <a:p>
                <a:pPr algn="ctr" defTabSz="699491">
                  <a:defRPr/>
                </a:pPr>
                <a:r>
                  <a:rPr lang="zh-CN" altLang="en-US" sz="1200" dirty="0">
                    <a:solidFill>
                      <a:srgbClr val="505050">
                        <a:lumMod val="50000"/>
                      </a:srgbClr>
                    </a:solidFill>
                    <a:latin typeface="Segoe UI Semibold" panose="020B0702040204020203" pitchFamily="34" charset="0"/>
                    <a:cs typeface="Segoe UI Semibold" panose="020B0702040204020203" pitchFamily="34" charset="0"/>
                  </a:rPr>
                  <a:t>深度学习</a:t>
                </a:r>
                <a:endParaRPr lang="en-US" sz="1200" dirty="0">
                  <a:solidFill>
                    <a:srgbClr val="505050">
                      <a:lumMod val="50000"/>
                    </a:srgbClr>
                  </a:solidFill>
                  <a:latin typeface="Segoe UI Semibold" panose="020B0702040204020203" pitchFamily="34" charset="0"/>
                  <a:cs typeface="Segoe UI Semibold" panose="020B0702040204020203" pitchFamily="34" charset="0"/>
                </a:endParaRPr>
              </a:p>
            </p:txBody>
          </p:sp>
        </p:grpSp>
        <p:grpSp>
          <p:nvGrpSpPr>
            <p:cNvPr id="906" name="Group 767"/>
            <p:cNvGrpSpPr/>
            <p:nvPr/>
          </p:nvGrpSpPr>
          <p:grpSpPr>
            <a:xfrm>
              <a:off x="2524775" y="4647224"/>
              <a:ext cx="1236902" cy="302710"/>
              <a:chOff x="2738345" y="4010867"/>
              <a:chExt cx="1649343" cy="403647"/>
            </a:xfrm>
          </p:grpSpPr>
          <p:sp>
            <p:nvSpPr>
              <p:cNvPr id="1032" name="Parallelogram 768"/>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3" name="Rectangle 769"/>
              <p:cNvSpPr/>
              <p:nvPr/>
            </p:nvSpPr>
            <p:spPr>
              <a:xfrm>
                <a:off x="2882111" y="4045151"/>
                <a:ext cx="1263322" cy="369363"/>
              </a:xfrm>
              <a:prstGeom prst="rect">
                <a:avLst/>
              </a:prstGeom>
            </p:spPr>
            <p:txBody>
              <a:bodyPr wrap="square">
                <a:spAutoFit/>
              </a:bodyPr>
              <a:lstStyle/>
              <a:p>
                <a:pPr algn="ctr" defTabSz="699491">
                  <a:defRPr/>
                </a:pPr>
                <a:r>
                  <a:rPr lang="zh-CN" altLang="en-US" sz="1200" dirty="0">
                    <a:solidFill>
                      <a:srgbClr val="505050">
                        <a:lumMod val="50000"/>
                      </a:srgbClr>
                    </a:solidFill>
                    <a:latin typeface="Segoe UI Semibold" panose="020B0702040204020203" pitchFamily="34" charset="0"/>
                    <a:cs typeface="Segoe UI Semibold" panose="020B0702040204020203" pitchFamily="34" charset="0"/>
                  </a:rPr>
                  <a:t>加密解密</a:t>
                </a:r>
                <a:endParaRPr lang="en-US" sz="1200" dirty="0">
                  <a:solidFill>
                    <a:srgbClr val="505050">
                      <a:lumMod val="50000"/>
                    </a:srgbClr>
                  </a:solidFill>
                  <a:latin typeface="Segoe UI Semibold" panose="020B0702040204020203" pitchFamily="34" charset="0"/>
                  <a:cs typeface="Segoe UI Semibold" panose="020B0702040204020203" pitchFamily="34" charset="0"/>
                </a:endParaRPr>
              </a:p>
            </p:txBody>
          </p:sp>
        </p:grpSp>
        <p:grpSp>
          <p:nvGrpSpPr>
            <p:cNvPr id="907" name="Group 770"/>
            <p:cNvGrpSpPr/>
            <p:nvPr/>
          </p:nvGrpSpPr>
          <p:grpSpPr>
            <a:xfrm>
              <a:off x="2985802" y="4308078"/>
              <a:ext cx="1236902" cy="302710"/>
              <a:chOff x="2738345" y="4010867"/>
              <a:chExt cx="1649343" cy="403647"/>
            </a:xfrm>
          </p:grpSpPr>
          <p:sp>
            <p:nvSpPr>
              <p:cNvPr id="1030" name="Parallelogram 771"/>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1" name="Rectangle 772"/>
              <p:cNvSpPr/>
              <p:nvPr/>
            </p:nvSpPr>
            <p:spPr>
              <a:xfrm>
                <a:off x="3091216" y="4045151"/>
                <a:ext cx="1054216" cy="369363"/>
              </a:xfrm>
              <a:prstGeom prst="rect">
                <a:avLst/>
              </a:prstGeom>
            </p:spPr>
            <p:txBody>
              <a:bodyPr wrap="square">
                <a:spAutoFit/>
              </a:bodyPr>
              <a:lstStyle/>
              <a:p>
                <a:pPr algn="ctr" defTabSz="699491">
                  <a:defRPr/>
                </a:pPr>
                <a:r>
                  <a:rPr lang="zh-CN" altLang="en-US" sz="1200" dirty="0">
                    <a:solidFill>
                      <a:srgbClr val="505050">
                        <a:lumMod val="50000"/>
                      </a:srgbClr>
                    </a:solidFill>
                    <a:latin typeface="Segoe UI Semibold" panose="020B0702040204020203" pitchFamily="34" charset="0"/>
                    <a:cs typeface="Segoe UI Semibold" panose="020B0702040204020203" pitchFamily="34" charset="0"/>
                  </a:rPr>
                  <a:t>数据库</a:t>
                </a:r>
                <a:endParaRPr lang="en-US" sz="1200" dirty="0">
                  <a:solidFill>
                    <a:srgbClr val="505050">
                      <a:lumMod val="50000"/>
                    </a:srgbClr>
                  </a:solidFill>
                  <a:latin typeface="Segoe UI Semibold" panose="020B0702040204020203" pitchFamily="34" charset="0"/>
                  <a:cs typeface="Segoe UI Semibold" panose="020B0702040204020203" pitchFamily="34" charset="0"/>
                </a:endParaRPr>
              </a:p>
            </p:txBody>
          </p:sp>
        </p:grpSp>
        <p:sp>
          <p:nvSpPr>
            <p:cNvPr id="908" name="Arrow: Up-Down 775"/>
            <p:cNvSpPr/>
            <p:nvPr/>
          </p:nvSpPr>
          <p:spPr bwMode="auto">
            <a:xfrm>
              <a:off x="2733672"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909" name="highlighted CPUs"/>
            <p:cNvGrpSpPr/>
            <p:nvPr/>
          </p:nvGrpSpPr>
          <p:grpSpPr>
            <a:xfrm>
              <a:off x="983519" y="3789447"/>
              <a:ext cx="3659222" cy="1296479"/>
              <a:chOff x="655637" y="4106862"/>
              <a:chExt cx="4879378" cy="1728785"/>
            </a:xfrm>
            <a:noFill/>
            <a:scene3d>
              <a:camera prst="orthographicFront">
                <a:rot lat="17099985" lon="21599989" rev="0"/>
              </a:camera>
              <a:lightRig rig="threePt" dir="t"/>
            </a:scene3d>
          </p:grpSpPr>
          <p:sp>
            <p:nvSpPr>
              <p:cNvPr id="918" name="Oval 71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9" name="Oval 71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0" name="Oval 71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1" name="Oval 71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2" name="Oval 71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3" name="Oval 71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4" name="Oval 71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5" name="Oval 71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6" name="Oval 72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7" name="Oval 72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8" name="Oval 72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29" name="Oval 72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0" name="Oval 72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1" name="Oval 72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2" name="Oval 72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3" name="Oval 72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4" name="Oval 72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5" name="Oval 730"/>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6" name="Oval 748"/>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7" name="Oval 752"/>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8" name="Oval 754"/>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9" name="Oval 77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0" name="Oval 77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1" name="Oval 77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2" name="Oval 77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3" name="Oval 78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4" name="Oval 78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5" name="Oval 78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6" name="Oval 78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7" name="Oval 78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8" name="Oval 78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9" name="Oval 78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0" name="Oval 78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1" name="Oval 78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2" name="Oval 78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3" name="Oval 79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4" name="Oval 79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5" name="Oval 79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6" name="Oval 79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7" name="Oval 79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8" name="Oval 79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9" name="Oval 79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0" name="Oval 79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1" name="Oval 79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2" name="Oval 79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3" name="Oval 80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4" name="Oval 80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5" name="Oval 80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6" name="Oval 80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7" name="Oval 80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8" name="Oval 80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9" name="Oval 80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0" name="Oval 80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1" name="Oval 80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2" name="Oval 80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3" name="Oval 81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4" name="Oval 81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5" name="Oval 81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6" name="Oval 81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7" name="Oval 81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8" name="Oval 81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9" name="Oval 81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0" name="Oval 81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1" name="Oval 81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2" name="Oval 81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3" name="Oval 82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4" name="Oval 82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5" name="Oval 82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6" name="Oval 82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7" name="Oval 82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8" name="Oval 82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9" name="Oval 82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0" name="Oval 82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1" name="Oval 82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2" name="Oval 82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3" name="Oval 83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4" name="Oval 83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5" name="Oval 83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6" name="Oval 83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7" name="Oval 83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8" name="Oval 83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9" name="Oval 83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0" name="Oval 83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1" name="Oval 83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2" name="Oval 83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3" name="Oval 84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4" name="Oval 84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5" name="Oval 84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6" name="Oval 84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7" name="Oval 84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8" name="Oval 84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09" name="Oval 84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0" name="Oval 84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1" name="Oval 84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2" name="Oval 84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3" name="Oval 85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4" name="Oval 85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5" name="Oval 85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6" name="Oval 85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7" name="Oval 85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8" name="Oval 85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9" name="Oval 85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0" name="Oval 85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1" name="Oval 85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2" name="Oval 85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3" name="Oval 86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4" name="Oval 86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5" name="Oval 86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6" name="Oval 86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7" name="Oval 86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8" name="Oval 86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9" name="Oval 86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910" name="Group 867"/>
            <p:cNvGrpSpPr/>
            <p:nvPr/>
          </p:nvGrpSpPr>
          <p:grpSpPr>
            <a:xfrm>
              <a:off x="1336286" y="3423341"/>
              <a:ext cx="766364" cy="962699"/>
              <a:chOff x="1130137" y="3875728"/>
              <a:chExt cx="1021906" cy="1592177"/>
            </a:xfrm>
          </p:grpSpPr>
          <p:sp>
            <p:nvSpPr>
              <p:cNvPr id="916"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7"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911" name="Rounded Rectangle 94"/>
            <p:cNvSpPr/>
            <p:nvPr/>
          </p:nvSpPr>
          <p:spPr bwMode="auto">
            <a:xfrm>
              <a:off x="1638404" y="3274575"/>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nvGrpSpPr>
            <p:cNvPr id="912" name="Group 170"/>
            <p:cNvGrpSpPr/>
            <p:nvPr/>
          </p:nvGrpSpPr>
          <p:grpSpPr>
            <a:xfrm>
              <a:off x="693005" y="3766169"/>
              <a:ext cx="766364" cy="962699"/>
              <a:chOff x="1130137" y="3875728"/>
              <a:chExt cx="1021906" cy="1592177"/>
            </a:xfrm>
          </p:grpSpPr>
          <p:sp>
            <p:nvSpPr>
              <p:cNvPr id="914"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5"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913" name="Rounded Rectangle 94"/>
            <p:cNvSpPr/>
            <p:nvPr/>
          </p:nvSpPr>
          <p:spPr bwMode="auto">
            <a:xfrm>
              <a:off x="1008184" y="3617402"/>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sp>
        <p:nvSpPr>
          <p:cNvPr id="1635" name="Rectangle: Rounded Corners 11">
            <a:extLst>
              <a:ext uri="{FF2B5EF4-FFF2-40B4-BE49-F238E27FC236}">
                <a16:creationId xmlns:a16="http://schemas.microsoft.com/office/drawing/2014/main" id="{DCE056B9-AC42-4C69-97A3-224596F990B7}"/>
              </a:ext>
            </a:extLst>
          </p:cNvPr>
          <p:cNvSpPr/>
          <p:nvPr/>
        </p:nvSpPr>
        <p:spPr bwMode="auto">
          <a:xfrm>
            <a:off x="5349081" y="4597150"/>
            <a:ext cx="3365225" cy="905302"/>
          </a:xfrm>
          <a:prstGeom prst="roundRect">
            <a:avLst/>
          </a:prstGeom>
          <a:noFill/>
          <a:ln w="38100">
            <a:solidFill>
              <a:srgbClr val="C00000"/>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36" name="TextBox 91">
            <a:extLst>
              <a:ext uri="{FF2B5EF4-FFF2-40B4-BE49-F238E27FC236}">
                <a16:creationId xmlns:a16="http://schemas.microsoft.com/office/drawing/2014/main" id="{F6CB4ACD-4E48-4ACA-80A1-EB48640424BC}"/>
              </a:ext>
            </a:extLst>
          </p:cNvPr>
          <p:cNvSpPr txBox="1"/>
          <p:nvPr/>
        </p:nvSpPr>
        <p:spPr>
          <a:xfrm>
            <a:off x="4337696" y="5529175"/>
            <a:ext cx="1523494"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solidFill>
                  <a:srgbClr val="C00000"/>
                </a:solidFill>
              </a:rPr>
              <a:t>可编程网卡</a:t>
            </a:r>
            <a:endParaRPr lang="en-US" dirty="0" err="1">
              <a:solidFill>
                <a:srgbClr val="C00000"/>
              </a:solidFill>
            </a:endParaRPr>
          </a:p>
        </p:txBody>
      </p:sp>
      <p:sp>
        <p:nvSpPr>
          <p:cNvPr id="1637" name="文本框 1636">
            <a:extLst>
              <a:ext uri="{FF2B5EF4-FFF2-40B4-BE49-F238E27FC236}">
                <a16:creationId xmlns:a16="http://schemas.microsoft.com/office/drawing/2014/main" id="{F6DB0CB0-34B1-4644-81B6-9FE261979992}"/>
              </a:ext>
            </a:extLst>
          </p:cNvPr>
          <p:cNvSpPr txBox="1"/>
          <p:nvPr/>
        </p:nvSpPr>
        <p:spPr>
          <a:xfrm>
            <a:off x="249048" y="1262295"/>
            <a:ext cx="6548075" cy="1446550"/>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可编程网卡 </a:t>
            </a:r>
            <a:r>
              <a:rPr kumimoji="1" lang="en-US" altLang="zh-CN" sz="2400" dirty="0">
                <a:gradFill>
                  <a:gsLst>
                    <a:gs pos="2917">
                      <a:schemeClr val="tx1"/>
                    </a:gs>
                    <a:gs pos="30000">
                      <a:schemeClr val="tx1"/>
                    </a:gs>
                  </a:gsLst>
                  <a:lin ang="5400000" scaled="0"/>
                </a:gradFill>
              </a:rPr>
              <a:t>=</a:t>
            </a:r>
            <a:r>
              <a:rPr kumimoji="1" lang="zh-CN" altLang="en-US" sz="2400" dirty="0">
                <a:gradFill>
                  <a:gsLst>
                    <a:gs pos="2917">
                      <a:schemeClr val="tx1"/>
                    </a:gs>
                    <a:gs pos="30000">
                      <a:schemeClr val="tx1"/>
                    </a:gs>
                  </a:gsLst>
                  <a:lin ang="5400000" scaled="0"/>
                </a:gradFill>
              </a:rPr>
              <a:t> 普通网卡 </a:t>
            </a:r>
            <a:r>
              <a:rPr kumimoji="1" lang="en-US" altLang="zh-CN" sz="2400" dirty="0">
                <a:gradFill>
                  <a:gsLst>
                    <a:gs pos="2917">
                      <a:schemeClr val="tx1"/>
                    </a:gs>
                    <a:gs pos="30000">
                      <a:schemeClr val="tx1"/>
                    </a:gs>
                  </a:gsLst>
                  <a:lin ang="5400000" scaled="0"/>
                </a:gradFill>
              </a:rPr>
              <a:t>+</a:t>
            </a:r>
            <a:r>
              <a:rPr kumimoji="1" lang="zh-CN" altLang="en-US" sz="2400" dirty="0">
                <a:gradFill>
                  <a:gsLst>
                    <a:gs pos="2917">
                      <a:schemeClr val="tx1"/>
                    </a:gs>
                    <a:gs pos="30000">
                      <a:schemeClr val="tx1"/>
                    </a:gs>
                  </a:gsLst>
                  <a:lin ang="5400000" scaled="0"/>
                </a:gradFill>
              </a:rPr>
              <a:t> </a:t>
            </a:r>
            <a:r>
              <a:rPr kumimoji="1" lang="en-US" altLang="zh-CN" sz="2400" dirty="0">
                <a:gradFill>
                  <a:gsLst>
                    <a:gs pos="2917">
                      <a:schemeClr val="tx1"/>
                    </a:gs>
                    <a:gs pos="30000">
                      <a:schemeClr val="tx1"/>
                    </a:gs>
                  </a:gsLst>
                  <a:lin ang="5400000" scaled="0"/>
                </a:gradFill>
              </a:rPr>
              <a:t>FPGA</a:t>
            </a:r>
          </a:p>
          <a:p>
            <a:pPr>
              <a:lnSpc>
                <a:spcPct val="90000"/>
              </a:lnSpc>
              <a:spcAft>
                <a:spcPts val="600"/>
              </a:spcAft>
            </a:pPr>
            <a:r>
              <a:rPr kumimoji="1" lang="zh-CN" altLang="en-US" sz="2400" dirty="0">
                <a:gradFill>
                  <a:gsLst>
                    <a:gs pos="2917">
                      <a:schemeClr val="tx1"/>
                    </a:gs>
                    <a:gs pos="30000">
                      <a:schemeClr val="tx1"/>
                    </a:gs>
                  </a:gsLst>
                  <a:lin ang="5400000" scaled="0"/>
                </a:gradFill>
              </a:rPr>
              <a:t>通过已有的数据中心网络互联</a:t>
            </a:r>
            <a:endParaRPr kumimoji="1" lang="en-US" altLang="zh-CN" sz="2400" dirty="0">
              <a:gradFill>
                <a:gsLst>
                  <a:gs pos="2917">
                    <a:schemeClr val="tx1"/>
                  </a:gs>
                  <a:gs pos="30000">
                    <a:schemeClr val="tx1"/>
                  </a:gs>
                </a:gsLst>
                <a:lin ang="5400000" scaled="0"/>
              </a:gradFill>
            </a:endParaRPr>
          </a:p>
          <a:p>
            <a:pPr>
              <a:lnSpc>
                <a:spcPct val="90000"/>
              </a:lnSpc>
              <a:spcAft>
                <a:spcPts val="600"/>
              </a:spcAft>
            </a:pPr>
            <a:r>
              <a:rPr kumimoji="1" lang="zh-CN" altLang="en-US" sz="2400" dirty="0">
                <a:gradFill>
                  <a:gsLst>
                    <a:gs pos="2917">
                      <a:schemeClr val="tx1"/>
                    </a:gs>
                    <a:gs pos="30000">
                      <a:schemeClr val="tx1"/>
                    </a:gs>
                  </a:gsLst>
                  <a:lin ang="5400000" scaled="0"/>
                </a:gradFill>
              </a:rPr>
              <a:t>每台 </a:t>
            </a:r>
            <a:r>
              <a:rPr kumimoji="1" lang="en-US" altLang="zh-CN" sz="2400" dirty="0">
                <a:gradFill>
                  <a:gsLst>
                    <a:gs pos="2917">
                      <a:schemeClr val="tx1"/>
                    </a:gs>
                    <a:gs pos="30000">
                      <a:schemeClr val="tx1"/>
                    </a:gs>
                  </a:gsLst>
                  <a:lin ang="5400000" scaled="0"/>
                </a:gradFill>
              </a:rPr>
              <a:t>Azure</a:t>
            </a:r>
            <a:r>
              <a:rPr kumimoji="1" lang="zh-CN" altLang="en-US" sz="2400" dirty="0">
                <a:gradFill>
                  <a:gsLst>
                    <a:gs pos="2917">
                      <a:schemeClr val="tx1"/>
                    </a:gs>
                    <a:gs pos="30000">
                      <a:schemeClr val="tx1"/>
                    </a:gs>
                  </a:gsLst>
                  <a:lin ang="5400000" scaled="0"/>
                </a:gradFill>
              </a:rPr>
              <a:t> 云的物理服务器安装一块智能网卡</a:t>
            </a:r>
          </a:p>
        </p:txBody>
      </p:sp>
    </p:spTree>
    <p:extLst>
      <p:ext uri="{BB962C8B-B14F-4D97-AF65-F5344CB8AC3E}">
        <p14:creationId xmlns:p14="http://schemas.microsoft.com/office/powerpoint/2010/main" val="346780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solidFill>
                  <a:schemeClr val="bg1">
                    <a:lumMod val="75000"/>
                  </a:schemeClr>
                </a:solidFill>
              </a:rPr>
              <a:t>背景</a:t>
            </a:r>
            <a:endParaRPr lang="en-US" altLang="zh-CN"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软件网络功能和数据结构处理的性能瓶颈</a:t>
            </a:r>
            <a:endParaRPr lang="en-US" altLang="zh-CN" sz="2400"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可编程网卡在数据中心内的部署</a:t>
            </a:r>
            <a:endParaRPr lang="en-US" dirty="0">
              <a:solidFill>
                <a:schemeClr val="bg1">
                  <a:lumMod val="75000"/>
                </a:schemeClr>
              </a:solidFill>
            </a:endParaRPr>
          </a:p>
          <a:p>
            <a:r>
              <a:rPr lang="zh-CN" altLang="en-US" dirty="0"/>
              <a:t>研究内容</a:t>
            </a:r>
            <a:endParaRPr lang="en-US" altLang="zh-CN" dirty="0"/>
          </a:p>
          <a:p>
            <a:pPr marL="342900" indent="-342900">
              <a:buFont typeface="Arial" panose="020B0604020202020204" pitchFamily="34" charset="0"/>
              <a:buChar char="•"/>
            </a:pPr>
            <a:r>
              <a:rPr lang="zh-CN" altLang="en-US" sz="2400" dirty="0">
                <a:solidFill>
                  <a:schemeClr val="tx1"/>
                </a:solidFill>
                <a:latin typeface="Segoe UI"/>
              </a:rPr>
              <a:t>基于可编程网卡的数据中心系统</a:t>
            </a:r>
            <a:endParaRPr lang="en-US" altLang="zh-CN" sz="2400" dirty="0">
              <a:solidFill>
                <a:schemeClr val="tx1"/>
              </a:solidFill>
              <a:latin typeface="Segoe UI"/>
            </a:endParaRPr>
          </a:p>
          <a:p>
            <a:pPr marL="342900" indent="-342900">
              <a:buFont typeface="Arial" panose="020B0604020202020204" pitchFamily="34" charset="0"/>
              <a:buChar char="•"/>
            </a:pPr>
            <a:r>
              <a:rPr lang="zh-CN" altLang="en-US" sz="2400" dirty="0">
                <a:solidFill>
                  <a:schemeClr val="bg1">
                    <a:lumMod val="65000"/>
                  </a:schemeClr>
                </a:solidFill>
                <a:latin typeface="Segoe UI"/>
              </a:rPr>
              <a:t>网络功能加速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ClickNP</a:t>
            </a:r>
            <a:endParaRPr lang="en-US" altLang="zh-CN" sz="2400" dirty="0">
              <a:solidFill>
                <a:schemeClr val="bg1">
                  <a:lumMod val="65000"/>
                </a:schemeClr>
              </a:solidFill>
              <a:latin typeface="Segoe UI"/>
            </a:endParaRPr>
          </a:p>
          <a:p>
            <a:pPr marL="342900" lvl="0" indent="-342900">
              <a:buFont typeface="Arial" panose="020B0604020202020204" pitchFamily="34" charset="0"/>
              <a:buChar char="•"/>
            </a:pPr>
            <a:r>
              <a:rPr lang="zh-CN" altLang="en-US" sz="2400" dirty="0">
                <a:solidFill>
                  <a:schemeClr val="bg1">
                    <a:lumMod val="65000"/>
                  </a:schemeClr>
                </a:solidFill>
                <a:latin typeface="Segoe UI"/>
              </a:rPr>
              <a:t>数据结构加速 </a:t>
            </a:r>
            <a:r>
              <a:rPr lang="en-US" altLang="zh-CN" sz="2400" dirty="0">
                <a:solidFill>
                  <a:schemeClr val="bg1">
                    <a:lumMod val="65000"/>
                  </a:schemeClr>
                </a:solidFill>
                <a:latin typeface="Segoe UI"/>
              </a:rPr>
              <a:t>– KV-Direct</a:t>
            </a:r>
          </a:p>
          <a:p>
            <a:pPr marL="342900" lvl="0" indent="-342900">
              <a:buFont typeface="Arial" panose="020B0604020202020204" pitchFamily="34" charset="0"/>
              <a:buChar char="•"/>
            </a:pPr>
            <a:r>
              <a:rPr lang="zh-CN" altLang="en-US" sz="2400" dirty="0">
                <a:solidFill>
                  <a:schemeClr val="bg1">
                    <a:lumMod val="65000"/>
                  </a:schemeClr>
                </a:solidFill>
                <a:latin typeface="Segoe UI"/>
              </a:rPr>
              <a:t>通信原语加速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SocksDirect</a:t>
            </a:r>
            <a:endParaRPr lang="en-US" altLang="zh-CN" sz="2400" dirty="0">
              <a:solidFill>
                <a:schemeClr val="bg1">
                  <a:lumMod val="65000"/>
                </a:schemeClr>
              </a:solidFill>
              <a:latin typeface="Segoe UI"/>
            </a:endParaRPr>
          </a:p>
          <a:p>
            <a:pPr lvl="0"/>
            <a:r>
              <a:rPr lang="zh-CN" altLang="en-US" dirty="0">
                <a:solidFill>
                  <a:schemeClr val="bg1">
                    <a:lumMod val="75000"/>
                  </a:schemeClr>
                </a:solidFill>
              </a:rPr>
              <a:t>报告总结</a:t>
            </a:r>
            <a:endParaRPr lang="en-US" altLang="zh-CN" dirty="0">
              <a:solidFill>
                <a:schemeClr val="bg1">
                  <a:lumMod val="75000"/>
                </a:schemeClr>
              </a:soli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200561629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D9289F4E-006D-2F4B-9164-2B78FE3F9404}"/>
              </a:ext>
            </a:extLst>
          </p:cNvPr>
          <p:cNvSpPr>
            <a:spLocks noGrp="1"/>
          </p:cNvSpPr>
          <p:nvPr>
            <p:ph type="title"/>
          </p:nvPr>
        </p:nvSpPr>
        <p:spPr/>
        <p:txBody>
          <a:bodyPr/>
          <a:lstStyle/>
          <a:p>
            <a:r>
              <a:rPr kumimoji="1" lang="zh-CN" altLang="en-US" dirty="0"/>
              <a:t>回顾：数据中心架构</a:t>
            </a:r>
          </a:p>
        </p:txBody>
      </p:sp>
      <p:sp>
        <p:nvSpPr>
          <p:cNvPr id="4" name="矩形 3">
            <a:extLst>
              <a:ext uri="{FF2B5EF4-FFF2-40B4-BE49-F238E27FC236}">
                <a16:creationId xmlns:a16="http://schemas.microsoft.com/office/drawing/2014/main" id="{905C9FF7-3B53-2041-8519-491652627DED}"/>
              </a:ext>
            </a:extLst>
          </p:cNvPr>
          <p:cNvSpPr/>
          <p:nvPr/>
        </p:nvSpPr>
        <p:spPr bwMode="auto">
          <a:xfrm>
            <a:off x="396081" y="2811461"/>
            <a:ext cx="4648200" cy="321659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BFD6CDE7-F92D-C640-83A4-FB56E578E332}"/>
              </a:ext>
            </a:extLst>
          </p:cNvPr>
          <p:cNvSpPr/>
          <p:nvPr/>
        </p:nvSpPr>
        <p:spPr bwMode="auto">
          <a:xfrm>
            <a:off x="548481" y="3411809"/>
            <a:ext cx="1269556" cy="11796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15986492-92BA-5842-A996-29C8EA285428}"/>
              </a:ext>
            </a:extLst>
          </p:cNvPr>
          <p:cNvSpPr/>
          <p:nvPr/>
        </p:nvSpPr>
        <p:spPr bwMode="auto">
          <a:xfrm>
            <a:off x="2072481" y="3408043"/>
            <a:ext cx="1269556" cy="118849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8" name="矩形 7">
            <a:extLst>
              <a:ext uri="{FF2B5EF4-FFF2-40B4-BE49-F238E27FC236}">
                <a16:creationId xmlns:a16="http://schemas.microsoft.com/office/drawing/2014/main" id="{D3C9FF0F-515D-EE43-8B77-DFABCE69CCCE}"/>
              </a:ext>
            </a:extLst>
          </p:cNvPr>
          <p:cNvSpPr/>
          <p:nvPr/>
        </p:nvSpPr>
        <p:spPr bwMode="auto">
          <a:xfrm>
            <a:off x="3629523" y="3408044"/>
            <a:ext cx="1262358" cy="11834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9" name="文本框 8">
            <a:extLst>
              <a:ext uri="{FF2B5EF4-FFF2-40B4-BE49-F238E27FC236}">
                <a16:creationId xmlns:a16="http://schemas.microsoft.com/office/drawing/2014/main" id="{117DA17E-7387-024D-B62A-6A95652C63F6}"/>
              </a:ext>
            </a:extLst>
          </p:cNvPr>
          <p:cNvSpPr txBox="1"/>
          <p:nvPr/>
        </p:nvSpPr>
        <p:spPr>
          <a:xfrm>
            <a:off x="1850759" y="2256734"/>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sp>
        <p:nvSpPr>
          <p:cNvPr id="10" name="矩形 9">
            <a:extLst>
              <a:ext uri="{FF2B5EF4-FFF2-40B4-BE49-F238E27FC236}">
                <a16:creationId xmlns:a16="http://schemas.microsoft.com/office/drawing/2014/main" id="{0ADCF1B6-4885-3249-BB20-3ECAB5634B0C}"/>
              </a:ext>
            </a:extLst>
          </p:cNvPr>
          <p:cNvSpPr/>
          <p:nvPr/>
        </p:nvSpPr>
        <p:spPr bwMode="auto">
          <a:xfrm>
            <a:off x="538333" y="4716436"/>
            <a:ext cx="1523998"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虚拟本地盘</a:t>
            </a:r>
          </a:p>
        </p:txBody>
      </p:sp>
      <p:sp>
        <p:nvSpPr>
          <p:cNvPr id="11" name="矩形 10">
            <a:extLst>
              <a:ext uri="{FF2B5EF4-FFF2-40B4-BE49-F238E27FC236}">
                <a16:creationId xmlns:a16="http://schemas.microsoft.com/office/drawing/2014/main" id="{E9240595-49BB-4043-BA08-23736981EAE0}"/>
              </a:ext>
            </a:extLst>
          </p:cNvPr>
          <p:cNvSpPr/>
          <p:nvPr/>
        </p:nvSpPr>
        <p:spPr bwMode="auto">
          <a:xfrm>
            <a:off x="2209379" y="4701948"/>
            <a:ext cx="1294171"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虚拟云盘</a:t>
            </a:r>
          </a:p>
        </p:txBody>
      </p:sp>
      <p:sp>
        <p:nvSpPr>
          <p:cNvPr id="12" name="矩形 11">
            <a:extLst>
              <a:ext uri="{FF2B5EF4-FFF2-40B4-BE49-F238E27FC236}">
                <a16:creationId xmlns:a16="http://schemas.microsoft.com/office/drawing/2014/main" id="{7DBA8945-18E5-CF43-89C1-16F6EF9F6A9A}"/>
              </a:ext>
            </a:extLst>
          </p:cNvPr>
          <p:cNvSpPr/>
          <p:nvPr/>
        </p:nvSpPr>
        <p:spPr bwMode="auto">
          <a:xfrm>
            <a:off x="3597713" y="4701948"/>
            <a:ext cx="1294168"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虚拟网络</a:t>
            </a:r>
          </a:p>
        </p:txBody>
      </p:sp>
      <p:grpSp>
        <p:nvGrpSpPr>
          <p:cNvPr id="17" name="组合 16">
            <a:extLst>
              <a:ext uri="{FF2B5EF4-FFF2-40B4-BE49-F238E27FC236}">
                <a16:creationId xmlns:a16="http://schemas.microsoft.com/office/drawing/2014/main" id="{FCB3EA65-DAE8-6245-B34F-FE97C0BB1CEA}"/>
              </a:ext>
            </a:extLst>
          </p:cNvPr>
          <p:cNvGrpSpPr/>
          <p:nvPr/>
        </p:nvGrpSpPr>
        <p:grpSpPr>
          <a:xfrm>
            <a:off x="3063081" y="5540024"/>
            <a:ext cx="1007424" cy="382629"/>
            <a:chOff x="5474805" y="4787345"/>
            <a:chExt cx="1007424" cy="382629"/>
          </a:xfrm>
        </p:grpSpPr>
        <p:sp>
          <p:nvSpPr>
            <p:cNvPr id="14" name="Rectangle 707">
              <a:extLst>
                <a:ext uri="{FF2B5EF4-FFF2-40B4-BE49-F238E27FC236}">
                  <a16:creationId xmlns:a16="http://schemas.microsoft.com/office/drawing/2014/main" id="{9ACF2078-6A7A-B547-80B4-408BBCD60A2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2D4D1673-2355-2B4E-8984-584C8AF65E1D}"/>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B349A399-9D50-EC48-95A4-5A03D4989F0D}"/>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9" name="直线连接符 18">
            <a:extLst>
              <a:ext uri="{FF2B5EF4-FFF2-40B4-BE49-F238E27FC236}">
                <a16:creationId xmlns:a16="http://schemas.microsoft.com/office/drawing/2014/main" id="{2DC9CE9C-1088-B547-8995-208541FB7450}"/>
              </a:ext>
            </a:extLst>
          </p:cNvPr>
          <p:cNvCxnSpPr>
            <a:cxnSpLocks/>
            <a:stCxn id="11" idx="2"/>
            <a:endCxn id="16" idx="0"/>
          </p:cNvCxnSpPr>
          <p:nvPr/>
        </p:nvCxnSpPr>
        <p:spPr>
          <a:xfrm>
            <a:off x="2856465" y="5162928"/>
            <a:ext cx="710328" cy="37709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98FBDEC9-D6A6-7244-85BF-C44C65C1B0C0}"/>
              </a:ext>
            </a:extLst>
          </p:cNvPr>
          <p:cNvCxnSpPr>
            <a:cxnSpLocks/>
            <a:stCxn id="12" idx="2"/>
            <a:endCxn id="16" idx="0"/>
          </p:cNvCxnSpPr>
          <p:nvPr/>
        </p:nvCxnSpPr>
        <p:spPr>
          <a:xfrm flipH="1">
            <a:off x="3566793" y="5162928"/>
            <a:ext cx="678004" cy="37709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22" name="直线连接符 21">
            <a:extLst>
              <a:ext uri="{FF2B5EF4-FFF2-40B4-BE49-F238E27FC236}">
                <a16:creationId xmlns:a16="http://schemas.microsoft.com/office/drawing/2014/main" id="{0BB795A8-561A-E741-AE35-C494BEE0BCA6}"/>
              </a:ext>
            </a:extLst>
          </p:cNvPr>
          <p:cNvCxnSpPr>
            <a:cxnSpLocks/>
            <a:stCxn id="10" idx="2"/>
          </p:cNvCxnSpPr>
          <p:nvPr/>
        </p:nvCxnSpPr>
        <p:spPr>
          <a:xfrm>
            <a:off x="1300332" y="5177416"/>
            <a:ext cx="1" cy="172322"/>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44" name="矩形 43">
            <a:extLst>
              <a:ext uri="{FF2B5EF4-FFF2-40B4-BE49-F238E27FC236}">
                <a16:creationId xmlns:a16="http://schemas.microsoft.com/office/drawing/2014/main" id="{F34156AB-5A69-B944-850B-F9A3808556F4}"/>
              </a:ext>
            </a:extLst>
          </p:cNvPr>
          <p:cNvSpPr/>
          <p:nvPr/>
        </p:nvSpPr>
        <p:spPr bwMode="auto">
          <a:xfrm>
            <a:off x="5806281" y="2795085"/>
            <a:ext cx="2895600" cy="11079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45" name="矩形 44">
            <a:extLst>
              <a:ext uri="{FF2B5EF4-FFF2-40B4-BE49-F238E27FC236}">
                <a16:creationId xmlns:a16="http://schemas.microsoft.com/office/drawing/2014/main" id="{6D7517C6-615C-664D-A56B-ADA77F96F718}"/>
              </a:ext>
            </a:extLst>
          </p:cNvPr>
          <p:cNvSpPr/>
          <p:nvPr/>
        </p:nvSpPr>
        <p:spPr bwMode="auto">
          <a:xfrm>
            <a:off x="7223503" y="2963953"/>
            <a:ext cx="1294168" cy="7547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虚拟网络功能</a:t>
            </a:r>
          </a:p>
        </p:txBody>
      </p:sp>
      <p:grpSp>
        <p:nvGrpSpPr>
          <p:cNvPr id="46" name="组合 45">
            <a:extLst>
              <a:ext uri="{FF2B5EF4-FFF2-40B4-BE49-F238E27FC236}">
                <a16:creationId xmlns:a16="http://schemas.microsoft.com/office/drawing/2014/main" id="{A80CF4A8-6C2B-CC48-96FA-9625E5385504}"/>
              </a:ext>
            </a:extLst>
          </p:cNvPr>
          <p:cNvGrpSpPr/>
          <p:nvPr/>
        </p:nvGrpSpPr>
        <p:grpSpPr>
          <a:xfrm>
            <a:off x="6011180" y="3181904"/>
            <a:ext cx="1007424" cy="382629"/>
            <a:chOff x="5474805" y="4787345"/>
            <a:chExt cx="1007424" cy="382629"/>
          </a:xfrm>
        </p:grpSpPr>
        <p:sp>
          <p:nvSpPr>
            <p:cNvPr id="47" name="Rectangle 707">
              <a:extLst>
                <a:ext uri="{FF2B5EF4-FFF2-40B4-BE49-F238E27FC236}">
                  <a16:creationId xmlns:a16="http://schemas.microsoft.com/office/drawing/2014/main" id="{CCED8FD7-1556-574D-9B61-5A897FEAB706}"/>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8" name="Rectangle 708">
              <a:extLst>
                <a:ext uri="{FF2B5EF4-FFF2-40B4-BE49-F238E27FC236}">
                  <a16:creationId xmlns:a16="http://schemas.microsoft.com/office/drawing/2014/main" id="{E64DF8E3-9FCA-E44A-B3FA-72CC74FD52C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9">
              <a:extLst>
                <a:ext uri="{FF2B5EF4-FFF2-40B4-BE49-F238E27FC236}">
                  <a16:creationId xmlns:a16="http://schemas.microsoft.com/office/drawing/2014/main" id="{87D08C63-636A-174F-A542-06398899A828}"/>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50" name="直线连接符 49">
            <a:extLst>
              <a:ext uri="{FF2B5EF4-FFF2-40B4-BE49-F238E27FC236}">
                <a16:creationId xmlns:a16="http://schemas.microsoft.com/office/drawing/2014/main" id="{B4E509BC-43C0-B04B-A360-1D7434145099}"/>
              </a:ext>
            </a:extLst>
          </p:cNvPr>
          <p:cNvCxnSpPr>
            <a:cxnSpLocks/>
            <a:stCxn id="45" idx="1"/>
            <a:endCxn id="49" idx="3"/>
          </p:cNvCxnSpPr>
          <p:nvPr/>
        </p:nvCxnSpPr>
        <p:spPr>
          <a:xfrm flipH="1">
            <a:off x="7018604" y="3341332"/>
            <a:ext cx="204899" cy="0"/>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53" name="文本框 52">
            <a:extLst>
              <a:ext uri="{FF2B5EF4-FFF2-40B4-BE49-F238E27FC236}">
                <a16:creationId xmlns:a16="http://schemas.microsoft.com/office/drawing/2014/main" id="{38ED2502-71F1-D549-9C52-0CC195D3A06D}"/>
              </a:ext>
            </a:extLst>
          </p:cNvPr>
          <p:cNvSpPr txBox="1"/>
          <p:nvPr/>
        </p:nvSpPr>
        <p:spPr>
          <a:xfrm>
            <a:off x="6420399" y="2238506"/>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54" name="矩形 53">
            <a:extLst>
              <a:ext uri="{FF2B5EF4-FFF2-40B4-BE49-F238E27FC236}">
                <a16:creationId xmlns:a16="http://schemas.microsoft.com/office/drawing/2014/main" id="{D553E9BF-50F8-404C-B769-090B0306FE0F}"/>
              </a:ext>
            </a:extLst>
          </p:cNvPr>
          <p:cNvSpPr/>
          <p:nvPr/>
        </p:nvSpPr>
        <p:spPr bwMode="auto">
          <a:xfrm>
            <a:off x="5817086" y="4694367"/>
            <a:ext cx="2895600" cy="162229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55" name="矩形 54">
            <a:extLst>
              <a:ext uri="{FF2B5EF4-FFF2-40B4-BE49-F238E27FC236}">
                <a16:creationId xmlns:a16="http://schemas.microsoft.com/office/drawing/2014/main" id="{E8F7D9E8-C700-2543-8D2A-5E5306836DD7}"/>
              </a:ext>
            </a:extLst>
          </p:cNvPr>
          <p:cNvSpPr/>
          <p:nvPr/>
        </p:nvSpPr>
        <p:spPr bwMode="auto">
          <a:xfrm>
            <a:off x="7223503" y="4770903"/>
            <a:ext cx="1294168" cy="6712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56" name="组合 55">
            <a:extLst>
              <a:ext uri="{FF2B5EF4-FFF2-40B4-BE49-F238E27FC236}">
                <a16:creationId xmlns:a16="http://schemas.microsoft.com/office/drawing/2014/main" id="{0AF0B9F6-3138-0942-886A-0361CCA78FA2}"/>
              </a:ext>
            </a:extLst>
          </p:cNvPr>
          <p:cNvGrpSpPr/>
          <p:nvPr/>
        </p:nvGrpSpPr>
        <p:grpSpPr>
          <a:xfrm>
            <a:off x="6021985" y="4943433"/>
            <a:ext cx="1007424" cy="382629"/>
            <a:chOff x="5474805" y="4787345"/>
            <a:chExt cx="1007424" cy="382629"/>
          </a:xfrm>
        </p:grpSpPr>
        <p:sp>
          <p:nvSpPr>
            <p:cNvPr id="57" name="Rectangle 707">
              <a:extLst>
                <a:ext uri="{FF2B5EF4-FFF2-40B4-BE49-F238E27FC236}">
                  <a16:creationId xmlns:a16="http://schemas.microsoft.com/office/drawing/2014/main" id="{A0DC21C9-A8F5-5441-AE58-4485B246A68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8" name="Rectangle 708">
              <a:extLst>
                <a:ext uri="{FF2B5EF4-FFF2-40B4-BE49-F238E27FC236}">
                  <a16:creationId xmlns:a16="http://schemas.microsoft.com/office/drawing/2014/main" id="{1E0907AE-8A9D-7B41-97F4-8E572722433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9" name="Rectangle 709">
              <a:extLst>
                <a:ext uri="{FF2B5EF4-FFF2-40B4-BE49-F238E27FC236}">
                  <a16:creationId xmlns:a16="http://schemas.microsoft.com/office/drawing/2014/main" id="{F2F279EF-EB3D-7C43-99C4-B54C593163D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60" name="直线连接符 59">
            <a:extLst>
              <a:ext uri="{FF2B5EF4-FFF2-40B4-BE49-F238E27FC236}">
                <a16:creationId xmlns:a16="http://schemas.microsoft.com/office/drawing/2014/main" id="{FCCB8744-C7A0-F54E-9444-BFF9EDCAFD64}"/>
              </a:ext>
            </a:extLst>
          </p:cNvPr>
          <p:cNvCxnSpPr>
            <a:cxnSpLocks/>
            <a:stCxn id="55" idx="1"/>
            <a:endCxn id="59" idx="3"/>
          </p:cNvCxnSpPr>
          <p:nvPr/>
        </p:nvCxnSpPr>
        <p:spPr>
          <a:xfrm flipH="1" flipV="1">
            <a:off x="7029409" y="5102861"/>
            <a:ext cx="194094" cy="366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61" name="文本框 60">
            <a:extLst>
              <a:ext uri="{FF2B5EF4-FFF2-40B4-BE49-F238E27FC236}">
                <a16:creationId xmlns:a16="http://schemas.microsoft.com/office/drawing/2014/main" id="{C19623A9-B69F-6046-BEA2-6FEE757271E3}"/>
              </a:ext>
            </a:extLst>
          </p:cNvPr>
          <p:cNvSpPr txBox="1"/>
          <p:nvPr/>
        </p:nvSpPr>
        <p:spPr>
          <a:xfrm>
            <a:off x="6434089" y="4112274"/>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64" name="圆柱体 63">
            <a:extLst>
              <a:ext uri="{FF2B5EF4-FFF2-40B4-BE49-F238E27FC236}">
                <a16:creationId xmlns:a16="http://schemas.microsoft.com/office/drawing/2014/main" id="{AEDA3C78-5DE5-214B-BB7A-3ECEC3B6EEF6}"/>
              </a:ext>
            </a:extLst>
          </p:cNvPr>
          <p:cNvSpPr/>
          <p:nvPr/>
        </p:nvSpPr>
        <p:spPr bwMode="auto">
          <a:xfrm>
            <a:off x="7101681" y="5630862"/>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5" name="直线连接符 64">
            <a:extLst>
              <a:ext uri="{FF2B5EF4-FFF2-40B4-BE49-F238E27FC236}">
                <a16:creationId xmlns:a16="http://schemas.microsoft.com/office/drawing/2014/main" id="{991A14A6-E33E-A444-9165-BAA8DADB5705}"/>
              </a:ext>
            </a:extLst>
          </p:cNvPr>
          <p:cNvCxnSpPr>
            <a:cxnSpLocks/>
            <a:stCxn id="55" idx="2"/>
            <a:endCxn id="64" idx="1"/>
          </p:cNvCxnSpPr>
          <p:nvPr/>
        </p:nvCxnSpPr>
        <p:spPr>
          <a:xfrm flipH="1">
            <a:off x="7863681" y="5442151"/>
            <a:ext cx="6906" cy="18871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80" name="直线连接符 79">
            <a:extLst>
              <a:ext uri="{FF2B5EF4-FFF2-40B4-BE49-F238E27FC236}">
                <a16:creationId xmlns:a16="http://schemas.microsoft.com/office/drawing/2014/main" id="{53095228-A853-8147-95A4-133672639B1A}"/>
              </a:ext>
            </a:extLst>
          </p:cNvPr>
          <p:cNvCxnSpPr>
            <a:cxnSpLocks/>
          </p:cNvCxnSpPr>
          <p:nvPr/>
        </p:nvCxnSpPr>
        <p:spPr>
          <a:xfrm>
            <a:off x="5421624" y="3341332"/>
            <a:ext cx="0" cy="268674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C1587156-0B2D-4742-93DF-5158BDE00D2F}"/>
              </a:ext>
            </a:extLst>
          </p:cNvPr>
          <p:cNvCxnSpPr>
            <a:cxnSpLocks/>
            <a:endCxn id="49" idx="1"/>
          </p:cNvCxnSpPr>
          <p:nvPr/>
        </p:nvCxnSpPr>
        <p:spPr>
          <a:xfrm>
            <a:off x="5425281" y="3341332"/>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C8B21BFF-6591-3240-923B-8E1BAEF5135A}"/>
              </a:ext>
            </a:extLst>
          </p:cNvPr>
          <p:cNvCxnSpPr>
            <a:cxnSpLocks/>
          </p:cNvCxnSpPr>
          <p:nvPr/>
        </p:nvCxnSpPr>
        <p:spPr>
          <a:xfrm>
            <a:off x="5436086" y="5117669"/>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5" name="直线连接符 84">
            <a:extLst>
              <a:ext uri="{FF2B5EF4-FFF2-40B4-BE49-F238E27FC236}">
                <a16:creationId xmlns:a16="http://schemas.microsoft.com/office/drawing/2014/main" id="{B9101595-9DFF-B748-878D-B9B81CFECF3F}"/>
              </a:ext>
            </a:extLst>
          </p:cNvPr>
          <p:cNvCxnSpPr>
            <a:cxnSpLocks/>
          </p:cNvCxnSpPr>
          <p:nvPr/>
        </p:nvCxnSpPr>
        <p:spPr>
          <a:xfrm>
            <a:off x="4070505" y="5730849"/>
            <a:ext cx="135477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1" name="文本框 90">
            <a:extLst>
              <a:ext uri="{FF2B5EF4-FFF2-40B4-BE49-F238E27FC236}">
                <a16:creationId xmlns:a16="http://schemas.microsoft.com/office/drawing/2014/main" id="{8060A78F-F9AE-0340-958F-E2A7E314E571}"/>
              </a:ext>
            </a:extLst>
          </p:cNvPr>
          <p:cNvSpPr txBox="1"/>
          <p:nvPr/>
        </p:nvSpPr>
        <p:spPr>
          <a:xfrm>
            <a:off x="4189945" y="5927057"/>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sp>
        <p:nvSpPr>
          <p:cNvPr id="18" name="文本占位符 17">
            <a:extLst>
              <a:ext uri="{FF2B5EF4-FFF2-40B4-BE49-F238E27FC236}">
                <a16:creationId xmlns:a16="http://schemas.microsoft.com/office/drawing/2014/main" id="{5A3B53CB-C4AE-054D-92B8-F3A21D86049D}"/>
              </a:ext>
            </a:extLst>
          </p:cNvPr>
          <p:cNvSpPr>
            <a:spLocks noGrp="1"/>
          </p:cNvSpPr>
          <p:nvPr>
            <p:ph type="body" sz="quarter" idx="10"/>
          </p:nvPr>
        </p:nvSpPr>
        <p:spPr>
          <a:xfrm>
            <a:off x="274638" y="1212850"/>
            <a:ext cx="8777288" cy="683264"/>
          </a:xfrm>
        </p:spPr>
        <p:txBody>
          <a:bodyPr/>
          <a:lstStyle/>
          <a:p>
            <a:r>
              <a:rPr lang="zh-CN" altLang="en-US" dirty="0"/>
              <a:t>计算、网络、存储节点存在性能瓶颈</a:t>
            </a:r>
          </a:p>
        </p:txBody>
      </p:sp>
      <p:sp>
        <p:nvSpPr>
          <p:cNvPr id="51" name="矩形 50">
            <a:extLst>
              <a:ext uri="{FF2B5EF4-FFF2-40B4-BE49-F238E27FC236}">
                <a16:creationId xmlns:a16="http://schemas.microsoft.com/office/drawing/2014/main" id="{44A385C2-4B96-A24A-B3B5-84ADEBD3ACE5}"/>
              </a:ext>
            </a:extLst>
          </p:cNvPr>
          <p:cNvSpPr/>
          <p:nvPr/>
        </p:nvSpPr>
        <p:spPr bwMode="auto">
          <a:xfrm>
            <a:off x="614953" y="3878262"/>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52" name="矩形 51">
            <a:extLst>
              <a:ext uri="{FF2B5EF4-FFF2-40B4-BE49-F238E27FC236}">
                <a16:creationId xmlns:a16="http://schemas.microsoft.com/office/drawing/2014/main" id="{8E389DF1-0AFB-D44E-A374-AB588E21C218}"/>
              </a:ext>
            </a:extLst>
          </p:cNvPr>
          <p:cNvSpPr/>
          <p:nvPr/>
        </p:nvSpPr>
        <p:spPr bwMode="auto">
          <a:xfrm>
            <a:off x="613571" y="4259262"/>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sp>
        <p:nvSpPr>
          <p:cNvPr id="66" name="矩形 65">
            <a:extLst>
              <a:ext uri="{FF2B5EF4-FFF2-40B4-BE49-F238E27FC236}">
                <a16:creationId xmlns:a16="http://schemas.microsoft.com/office/drawing/2014/main" id="{C53C2124-4680-8543-A990-DAC44EB84EB4}"/>
              </a:ext>
            </a:extLst>
          </p:cNvPr>
          <p:cNvSpPr/>
          <p:nvPr/>
        </p:nvSpPr>
        <p:spPr bwMode="auto">
          <a:xfrm>
            <a:off x="2143003" y="3871734"/>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67" name="矩形 66">
            <a:extLst>
              <a:ext uri="{FF2B5EF4-FFF2-40B4-BE49-F238E27FC236}">
                <a16:creationId xmlns:a16="http://schemas.microsoft.com/office/drawing/2014/main" id="{67838F13-62E1-0D4F-80D6-ECA6AE1F73FA}"/>
              </a:ext>
            </a:extLst>
          </p:cNvPr>
          <p:cNvSpPr/>
          <p:nvPr/>
        </p:nvSpPr>
        <p:spPr bwMode="auto">
          <a:xfrm>
            <a:off x="2141621" y="4252734"/>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sp>
        <p:nvSpPr>
          <p:cNvPr id="68" name="矩形 67">
            <a:extLst>
              <a:ext uri="{FF2B5EF4-FFF2-40B4-BE49-F238E27FC236}">
                <a16:creationId xmlns:a16="http://schemas.microsoft.com/office/drawing/2014/main" id="{4C2A9238-CD6F-7541-8D39-0E6289EF3BC7}"/>
              </a:ext>
            </a:extLst>
          </p:cNvPr>
          <p:cNvSpPr/>
          <p:nvPr/>
        </p:nvSpPr>
        <p:spPr bwMode="auto">
          <a:xfrm>
            <a:off x="3690987" y="38744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69" name="矩形 68">
            <a:extLst>
              <a:ext uri="{FF2B5EF4-FFF2-40B4-BE49-F238E27FC236}">
                <a16:creationId xmlns:a16="http://schemas.microsoft.com/office/drawing/2014/main" id="{D2D60FA6-571B-3D4D-930A-16BE34E97042}"/>
              </a:ext>
            </a:extLst>
          </p:cNvPr>
          <p:cNvSpPr/>
          <p:nvPr/>
        </p:nvSpPr>
        <p:spPr bwMode="auto">
          <a:xfrm>
            <a:off x="3689605" y="4255425"/>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29" name="直线连接符 28">
            <a:extLst>
              <a:ext uri="{FF2B5EF4-FFF2-40B4-BE49-F238E27FC236}">
                <a16:creationId xmlns:a16="http://schemas.microsoft.com/office/drawing/2014/main" id="{C6529C42-4B51-3644-9B1B-35D261011B3F}"/>
              </a:ext>
            </a:extLst>
          </p:cNvPr>
          <p:cNvCxnSpPr>
            <a:stCxn id="51" idx="2"/>
            <a:endCxn id="52" idx="0"/>
          </p:cNvCxnSpPr>
          <p:nvPr/>
        </p:nvCxnSpPr>
        <p:spPr>
          <a:xfrm flipH="1">
            <a:off x="1192373" y="4141643"/>
            <a:ext cx="1382" cy="117619"/>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0" name="直线连接符 69">
            <a:extLst>
              <a:ext uri="{FF2B5EF4-FFF2-40B4-BE49-F238E27FC236}">
                <a16:creationId xmlns:a16="http://schemas.microsoft.com/office/drawing/2014/main" id="{463B4EB9-7631-124F-A055-363BEDC24BAF}"/>
              </a:ext>
            </a:extLst>
          </p:cNvPr>
          <p:cNvCxnSpPr/>
          <p:nvPr/>
        </p:nvCxnSpPr>
        <p:spPr>
          <a:xfrm flipH="1">
            <a:off x="2756899" y="4141643"/>
            <a:ext cx="1382" cy="117619"/>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71" name="直线连接符 70">
            <a:extLst>
              <a:ext uri="{FF2B5EF4-FFF2-40B4-BE49-F238E27FC236}">
                <a16:creationId xmlns:a16="http://schemas.microsoft.com/office/drawing/2014/main" id="{C111CDC0-B74F-3D4B-86E9-D99CBDD98637}"/>
              </a:ext>
            </a:extLst>
          </p:cNvPr>
          <p:cNvCxnSpPr/>
          <p:nvPr/>
        </p:nvCxnSpPr>
        <p:spPr>
          <a:xfrm flipH="1">
            <a:off x="4255034" y="4149925"/>
            <a:ext cx="1382" cy="117619"/>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72" name="圆柱体 71">
            <a:extLst>
              <a:ext uri="{FF2B5EF4-FFF2-40B4-BE49-F238E27FC236}">
                <a16:creationId xmlns:a16="http://schemas.microsoft.com/office/drawing/2014/main" id="{101F3091-32A7-344F-866C-88C4601B0DA7}"/>
              </a:ext>
            </a:extLst>
          </p:cNvPr>
          <p:cNvSpPr/>
          <p:nvPr/>
        </p:nvSpPr>
        <p:spPr bwMode="auto">
          <a:xfrm>
            <a:off x="519349" y="5343590"/>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4908691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1.1.</a:t>
            </a:r>
            <a:r>
              <a:rPr kumimoji="1" lang="zh-CN" altLang="en-US" dirty="0"/>
              <a:t> 虚拟网络加速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7"/>
            <a:ext cx="4648200" cy="407523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5267123"/>
            <a:ext cx="2554053" cy="638000"/>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1018183"/>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723" y="2618888"/>
            <a:ext cx="25289" cy="357802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a:off x="4705094" y="5532955"/>
            <a:ext cx="495629" cy="733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012231" y="6204079"/>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a:solidFill>
            <a:srgbClr val="C00000"/>
          </a:solidFill>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a:solidFill>
            <a:srgbClr val="C00000"/>
          </a:solidFill>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a:solidFill>
            <a:srgbClr val="C00000"/>
          </a:solidFill>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62" name="矩形 61">
            <a:extLst>
              <a:ext uri="{FF2B5EF4-FFF2-40B4-BE49-F238E27FC236}">
                <a16:creationId xmlns:a16="http://schemas.microsoft.com/office/drawing/2014/main" id="{9552DD9A-8A12-BC4E-A467-B7159A6886CE}"/>
              </a:ext>
            </a:extLst>
          </p:cNvPr>
          <p:cNvSpPr/>
          <p:nvPr/>
        </p:nvSpPr>
        <p:spPr bwMode="auto">
          <a:xfrm>
            <a:off x="3204185" y="5402364"/>
            <a:ext cx="1320285" cy="275843"/>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1044479"/>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1033056"/>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5082906"/>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16" name="矩形 115">
            <a:extLst>
              <a:ext uri="{FF2B5EF4-FFF2-40B4-BE49-F238E27FC236}">
                <a16:creationId xmlns:a16="http://schemas.microsoft.com/office/drawing/2014/main" id="{BA5CA166-C5C7-D346-9075-9A910312024A}"/>
              </a:ext>
            </a:extLst>
          </p:cNvPr>
          <p:cNvSpPr/>
          <p:nvPr/>
        </p:nvSpPr>
        <p:spPr bwMode="auto">
          <a:xfrm>
            <a:off x="361992" y="4443535"/>
            <a:ext cx="1523998"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虚拟本地盘</a:t>
            </a:r>
          </a:p>
        </p:txBody>
      </p:sp>
      <p:sp>
        <p:nvSpPr>
          <p:cNvPr id="117" name="矩形 116">
            <a:extLst>
              <a:ext uri="{FF2B5EF4-FFF2-40B4-BE49-F238E27FC236}">
                <a16:creationId xmlns:a16="http://schemas.microsoft.com/office/drawing/2014/main" id="{D42FF432-6031-4A4B-9B14-81D466212B60}"/>
              </a:ext>
            </a:extLst>
          </p:cNvPr>
          <p:cNvSpPr/>
          <p:nvPr/>
        </p:nvSpPr>
        <p:spPr bwMode="auto">
          <a:xfrm>
            <a:off x="3273251" y="4481602"/>
            <a:ext cx="1294171"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虚拟云盘</a:t>
            </a:r>
          </a:p>
        </p:txBody>
      </p:sp>
      <p:cxnSp>
        <p:nvCxnSpPr>
          <p:cNvPr id="118" name="直线连接符 117">
            <a:extLst>
              <a:ext uri="{FF2B5EF4-FFF2-40B4-BE49-F238E27FC236}">
                <a16:creationId xmlns:a16="http://schemas.microsoft.com/office/drawing/2014/main" id="{0906F980-BFD4-984D-9486-AC643E00E519}"/>
              </a:ext>
            </a:extLst>
          </p:cNvPr>
          <p:cNvCxnSpPr>
            <a:cxnSpLocks/>
            <a:stCxn id="117" idx="2"/>
            <a:endCxn id="16" idx="0"/>
          </p:cNvCxnSpPr>
          <p:nvPr/>
        </p:nvCxnSpPr>
        <p:spPr>
          <a:xfrm flipH="1">
            <a:off x="3428068" y="4942582"/>
            <a:ext cx="492269" cy="32454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20B106E9-EF99-1B48-97B9-0449EACAB9C8}"/>
              </a:ext>
            </a:extLst>
          </p:cNvPr>
          <p:cNvCxnSpPr>
            <a:cxnSpLocks/>
            <a:stCxn id="116" idx="2"/>
          </p:cNvCxnSpPr>
          <p:nvPr/>
        </p:nvCxnSpPr>
        <p:spPr>
          <a:xfrm>
            <a:off x="1123991" y="4904515"/>
            <a:ext cx="1" cy="172322"/>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23" name="矩形 122">
            <a:extLst>
              <a:ext uri="{FF2B5EF4-FFF2-40B4-BE49-F238E27FC236}">
                <a16:creationId xmlns:a16="http://schemas.microsoft.com/office/drawing/2014/main" id="{61235B2C-4A99-7C44-AC7B-6B5157637552}"/>
              </a:ext>
            </a:extLst>
          </p:cNvPr>
          <p:cNvSpPr/>
          <p:nvPr/>
        </p:nvSpPr>
        <p:spPr bwMode="auto">
          <a:xfrm>
            <a:off x="5577681" y="2072641"/>
            <a:ext cx="2895600" cy="11079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124" name="矩形 123">
            <a:extLst>
              <a:ext uri="{FF2B5EF4-FFF2-40B4-BE49-F238E27FC236}">
                <a16:creationId xmlns:a16="http://schemas.microsoft.com/office/drawing/2014/main" id="{C3843564-C8E4-BC4D-8925-20B7D0A29FB9}"/>
              </a:ext>
            </a:extLst>
          </p:cNvPr>
          <p:cNvSpPr/>
          <p:nvPr/>
        </p:nvSpPr>
        <p:spPr bwMode="auto">
          <a:xfrm>
            <a:off x="6994903" y="2241509"/>
            <a:ext cx="1294168" cy="7547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虚拟网络功能</a:t>
            </a:r>
          </a:p>
        </p:txBody>
      </p:sp>
      <p:grpSp>
        <p:nvGrpSpPr>
          <p:cNvPr id="125" name="组合 124">
            <a:extLst>
              <a:ext uri="{FF2B5EF4-FFF2-40B4-BE49-F238E27FC236}">
                <a16:creationId xmlns:a16="http://schemas.microsoft.com/office/drawing/2014/main" id="{E657DC53-EFDC-BD41-B663-166C7857C796}"/>
              </a:ext>
            </a:extLst>
          </p:cNvPr>
          <p:cNvGrpSpPr/>
          <p:nvPr/>
        </p:nvGrpSpPr>
        <p:grpSpPr>
          <a:xfrm>
            <a:off x="5782580" y="2459460"/>
            <a:ext cx="1007424" cy="382629"/>
            <a:chOff x="5474805" y="4787345"/>
            <a:chExt cx="1007424" cy="382629"/>
          </a:xfrm>
        </p:grpSpPr>
        <p:sp>
          <p:nvSpPr>
            <p:cNvPr id="126" name="Rectangle 707">
              <a:extLst>
                <a:ext uri="{FF2B5EF4-FFF2-40B4-BE49-F238E27FC236}">
                  <a16:creationId xmlns:a16="http://schemas.microsoft.com/office/drawing/2014/main" id="{245DF813-9F45-274E-8C72-7B266CB0871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7" name="Rectangle 708">
              <a:extLst>
                <a:ext uri="{FF2B5EF4-FFF2-40B4-BE49-F238E27FC236}">
                  <a16:creationId xmlns:a16="http://schemas.microsoft.com/office/drawing/2014/main" id="{C4F92DD2-7D2D-FC49-A087-F68732976974}"/>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8" name="Rectangle 709">
              <a:extLst>
                <a:ext uri="{FF2B5EF4-FFF2-40B4-BE49-F238E27FC236}">
                  <a16:creationId xmlns:a16="http://schemas.microsoft.com/office/drawing/2014/main" id="{D176CC20-E9CA-7145-95B9-50B38A44734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29" name="直线连接符 128">
            <a:extLst>
              <a:ext uri="{FF2B5EF4-FFF2-40B4-BE49-F238E27FC236}">
                <a16:creationId xmlns:a16="http://schemas.microsoft.com/office/drawing/2014/main" id="{78190012-3DFB-7944-80DE-DC4C97841ADD}"/>
              </a:ext>
            </a:extLst>
          </p:cNvPr>
          <p:cNvCxnSpPr>
            <a:cxnSpLocks/>
            <a:stCxn id="124" idx="1"/>
            <a:endCxn id="128" idx="3"/>
          </p:cNvCxnSpPr>
          <p:nvPr/>
        </p:nvCxnSpPr>
        <p:spPr>
          <a:xfrm flipH="1">
            <a:off x="6790004" y="2618888"/>
            <a:ext cx="204899" cy="0"/>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30" name="文本框 129">
            <a:extLst>
              <a:ext uri="{FF2B5EF4-FFF2-40B4-BE49-F238E27FC236}">
                <a16:creationId xmlns:a16="http://schemas.microsoft.com/office/drawing/2014/main" id="{9C221755-2A4D-F944-8189-3988BB4EFBF5}"/>
              </a:ext>
            </a:extLst>
          </p:cNvPr>
          <p:cNvSpPr txBox="1"/>
          <p:nvPr/>
        </p:nvSpPr>
        <p:spPr>
          <a:xfrm>
            <a:off x="6191799"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131" name="矩形 130">
            <a:extLst>
              <a:ext uri="{FF2B5EF4-FFF2-40B4-BE49-F238E27FC236}">
                <a16:creationId xmlns:a16="http://schemas.microsoft.com/office/drawing/2014/main" id="{A07C96BC-DE0D-084C-BEB7-68F6CAA0A68D}"/>
              </a:ext>
            </a:extLst>
          </p:cNvPr>
          <p:cNvSpPr/>
          <p:nvPr/>
        </p:nvSpPr>
        <p:spPr bwMode="auto">
          <a:xfrm>
            <a:off x="5588486" y="3971923"/>
            <a:ext cx="2895600" cy="162229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132" name="矩形 131">
            <a:extLst>
              <a:ext uri="{FF2B5EF4-FFF2-40B4-BE49-F238E27FC236}">
                <a16:creationId xmlns:a16="http://schemas.microsoft.com/office/drawing/2014/main" id="{6B7AF161-2401-724C-B36B-675E840DD6E3}"/>
              </a:ext>
            </a:extLst>
          </p:cNvPr>
          <p:cNvSpPr/>
          <p:nvPr/>
        </p:nvSpPr>
        <p:spPr bwMode="auto">
          <a:xfrm>
            <a:off x="6994903" y="4048459"/>
            <a:ext cx="1294168" cy="6712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133" name="组合 132">
            <a:extLst>
              <a:ext uri="{FF2B5EF4-FFF2-40B4-BE49-F238E27FC236}">
                <a16:creationId xmlns:a16="http://schemas.microsoft.com/office/drawing/2014/main" id="{E533AF40-F630-4843-8ABC-193ED22F0E67}"/>
              </a:ext>
            </a:extLst>
          </p:cNvPr>
          <p:cNvGrpSpPr/>
          <p:nvPr/>
        </p:nvGrpSpPr>
        <p:grpSpPr>
          <a:xfrm>
            <a:off x="5793385" y="4220989"/>
            <a:ext cx="1007424" cy="382629"/>
            <a:chOff x="5474805" y="4787345"/>
            <a:chExt cx="1007424" cy="382629"/>
          </a:xfrm>
        </p:grpSpPr>
        <p:sp>
          <p:nvSpPr>
            <p:cNvPr id="134" name="Rectangle 707">
              <a:extLst>
                <a:ext uri="{FF2B5EF4-FFF2-40B4-BE49-F238E27FC236}">
                  <a16:creationId xmlns:a16="http://schemas.microsoft.com/office/drawing/2014/main" id="{A2057320-9E25-1C4C-8F1B-7036B3F42457}"/>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5" name="Rectangle 708">
              <a:extLst>
                <a:ext uri="{FF2B5EF4-FFF2-40B4-BE49-F238E27FC236}">
                  <a16:creationId xmlns:a16="http://schemas.microsoft.com/office/drawing/2014/main" id="{9D42CC9F-1B59-7347-ABCB-7A67B049E4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6" name="Rectangle 709">
              <a:extLst>
                <a:ext uri="{FF2B5EF4-FFF2-40B4-BE49-F238E27FC236}">
                  <a16:creationId xmlns:a16="http://schemas.microsoft.com/office/drawing/2014/main" id="{CD05F773-5D3E-FD43-B20F-B86A472B682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37" name="直线连接符 136">
            <a:extLst>
              <a:ext uri="{FF2B5EF4-FFF2-40B4-BE49-F238E27FC236}">
                <a16:creationId xmlns:a16="http://schemas.microsoft.com/office/drawing/2014/main" id="{6F4E2C38-ED07-CF43-914D-1D83471676B8}"/>
              </a:ext>
            </a:extLst>
          </p:cNvPr>
          <p:cNvCxnSpPr>
            <a:cxnSpLocks/>
            <a:stCxn id="132" idx="1"/>
            <a:endCxn id="136" idx="3"/>
          </p:cNvCxnSpPr>
          <p:nvPr/>
        </p:nvCxnSpPr>
        <p:spPr>
          <a:xfrm flipH="1" flipV="1">
            <a:off x="6800809" y="4380417"/>
            <a:ext cx="194094" cy="366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38" name="文本框 137">
            <a:extLst>
              <a:ext uri="{FF2B5EF4-FFF2-40B4-BE49-F238E27FC236}">
                <a16:creationId xmlns:a16="http://schemas.microsoft.com/office/drawing/2014/main" id="{9CF1D79B-7588-5D48-AEBA-F57157774E4C}"/>
              </a:ext>
            </a:extLst>
          </p:cNvPr>
          <p:cNvSpPr txBox="1"/>
          <p:nvPr/>
        </p:nvSpPr>
        <p:spPr>
          <a:xfrm>
            <a:off x="6205489"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139" name="圆柱体 138">
            <a:extLst>
              <a:ext uri="{FF2B5EF4-FFF2-40B4-BE49-F238E27FC236}">
                <a16:creationId xmlns:a16="http://schemas.microsoft.com/office/drawing/2014/main" id="{7425613C-BA5A-5549-BFD2-7C5EC2AFE2CD}"/>
              </a:ext>
            </a:extLst>
          </p:cNvPr>
          <p:cNvSpPr/>
          <p:nvPr/>
        </p:nvSpPr>
        <p:spPr bwMode="auto">
          <a:xfrm>
            <a:off x="6873081" y="4908418"/>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40" name="直线连接符 139">
            <a:extLst>
              <a:ext uri="{FF2B5EF4-FFF2-40B4-BE49-F238E27FC236}">
                <a16:creationId xmlns:a16="http://schemas.microsoft.com/office/drawing/2014/main" id="{5151E2DA-3229-324F-B018-EE17561840B8}"/>
              </a:ext>
            </a:extLst>
          </p:cNvPr>
          <p:cNvCxnSpPr>
            <a:cxnSpLocks/>
            <a:stCxn id="132" idx="2"/>
            <a:endCxn id="139" idx="1"/>
          </p:cNvCxnSpPr>
          <p:nvPr/>
        </p:nvCxnSpPr>
        <p:spPr>
          <a:xfrm flipH="1">
            <a:off x="7635081" y="4719707"/>
            <a:ext cx="6906" cy="18871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128" idx="1"/>
          </p:cNvCxnSpPr>
          <p:nvPr/>
        </p:nvCxnSpPr>
        <p:spPr>
          <a:xfrm>
            <a:off x="5200723" y="2618888"/>
            <a:ext cx="581857"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252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t>背景</a:t>
            </a:r>
            <a:endParaRPr lang="en-US" altLang="zh-CN" dirty="0"/>
          </a:p>
          <a:p>
            <a:pPr marL="342900" indent="-342900">
              <a:buFont typeface="Arial" panose="020B0604020202020204" pitchFamily="34" charset="0"/>
              <a:buChar char="•"/>
            </a:pPr>
            <a:r>
              <a:rPr lang="zh-CN" altLang="en-US" sz="2400" dirty="0">
                <a:solidFill>
                  <a:schemeClr val="tx1">
                    <a:lumMod val="75000"/>
                  </a:schemeClr>
                </a:solidFill>
              </a:rPr>
              <a:t>软件网络功能和数据结构处理的性能瓶颈</a:t>
            </a:r>
            <a:endParaRPr lang="en-US" altLang="zh-CN" sz="2400" dirty="0">
              <a:solidFill>
                <a:schemeClr val="tx1">
                  <a:lumMod val="75000"/>
                </a:schemeClr>
              </a:solidFill>
            </a:endParaRPr>
          </a:p>
          <a:p>
            <a:pPr marL="342900" indent="-342900">
              <a:buFont typeface="Arial" panose="020B0604020202020204" pitchFamily="34" charset="0"/>
              <a:buChar char="•"/>
            </a:pPr>
            <a:r>
              <a:rPr lang="zh-CN" altLang="en-US" sz="2400" dirty="0">
                <a:solidFill>
                  <a:schemeClr val="tx1">
                    <a:lumMod val="75000"/>
                  </a:schemeClr>
                </a:solidFill>
              </a:rPr>
              <a:t>可编程网卡在数据中心内的部署</a:t>
            </a:r>
            <a:endParaRPr lang="en-US" dirty="0"/>
          </a:p>
          <a:p>
            <a:r>
              <a:rPr lang="zh-CN" altLang="en-US" dirty="0"/>
              <a:t>研究内容</a:t>
            </a:r>
            <a:endParaRPr lang="en-US" altLang="zh-CN" dirty="0"/>
          </a:p>
          <a:p>
            <a:pPr marL="342900" indent="-342900">
              <a:buFont typeface="Arial" pitchFamily="34" charset="0"/>
              <a:buChar char="•"/>
            </a:pPr>
            <a:r>
              <a:rPr lang="zh-CN" altLang="en-US" sz="2400" dirty="0">
                <a:solidFill>
                  <a:schemeClr val="tx1"/>
                </a:solidFill>
                <a:latin typeface="Segoe UI"/>
              </a:rPr>
              <a:t>基于可编程网卡的数据中心系统</a:t>
            </a:r>
            <a:endParaRPr lang="en-US" altLang="zh-CN" sz="2400" dirty="0">
              <a:solidFill>
                <a:schemeClr val="tx1"/>
              </a:solidFill>
              <a:latin typeface="Segoe UI"/>
            </a:endParaRPr>
          </a:p>
          <a:p>
            <a:pPr marL="342900" indent="-342900">
              <a:buFont typeface="Arial" pitchFamily="34" charset="0"/>
              <a:buChar char="•"/>
            </a:pPr>
            <a:r>
              <a:rPr lang="zh-CN" altLang="en-US" sz="2400" dirty="0">
                <a:solidFill>
                  <a:srgbClr val="505050"/>
                </a:solidFill>
                <a:latin typeface="Segoe UI"/>
              </a:rPr>
              <a:t>网络功能加速 </a:t>
            </a:r>
            <a:r>
              <a:rPr lang="en-US" altLang="zh-CN" sz="2400" dirty="0">
                <a:solidFill>
                  <a:srgbClr val="505050"/>
                </a:solidFill>
                <a:latin typeface="Segoe UI"/>
              </a:rPr>
              <a:t>– </a:t>
            </a:r>
            <a:r>
              <a:rPr lang="en-US" altLang="zh-CN" sz="2400" dirty="0" err="1">
                <a:solidFill>
                  <a:srgbClr val="505050"/>
                </a:solidFill>
                <a:latin typeface="Segoe UI"/>
              </a:rPr>
              <a:t>ClickNP</a:t>
            </a:r>
            <a:endParaRPr lang="en-US" altLang="zh-CN" sz="2400" dirty="0">
              <a:solidFill>
                <a:srgbClr val="505050"/>
              </a:solidFill>
              <a:latin typeface="Segoe UI"/>
            </a:endParaRPr>
          </a:p>
          <a:p>
            <a:pPr marL="342900" lvl="0" indent="-342900">
              <a:buFont typeface="Arial" panose="020B0604020202020204" pitchFamily="34" charset="0"/>
              <a:buChar char="•"/>
            </a:pPr>
            <a:r>
              <a:rPr lang="zh-CN" altLang="en-US" sz="2400" dirty="0">
                <a:solidFill>
                  <a:srgbClr val="505050"/>
                </a:solidFill>
                <a:latin typeface="Segoe UI"/>
              </a:rPr>
              <a:t>数据结构加速 </a:t>
            </a:r>
            <a:r>
              <a:rPr lang="en-US" altLang="zh-CN" sz="2400" dirty="0">
                <a:solidFill>
                  <a:srgbClr val="505050"/>
                </a:solidFill>
                <a:latin typeface="Segoe UI"/>
              </a:rPr>
              <a:t>– KV-Direct</a:t>
            </a:r>
          </a:p>
          <a:p>
            <a:pPr marL="342900" lvl="0" indent="-342900">
              <a:buFont typeface="Arial" panose="020B0604020202020204" pitchFamily="34" charset="0"/>
              <a:buChar char="•"/>
            </a:pPr>
            <a:r>
              <a:rPr lang="zh-CN" altLang="en-US" sz="2400" dirty="0">
                <a:solidFill>
                  <a:srgbClr val="505050"/>
                </a:solidFill>
                <a:latin typeface="Segoe UI"/>
              </a:rPr>
              <a:t>通信原语加速 </a:t>
            </a:r>
            <a:r>
              <a:rPr lang="en-US" altLang="zh-CN" sz="2400" dirty="0">
                <a:solidFill>
                  <a:srgbClr val="505050"/>
                </a:solidFill>
                <a:latin typeface="Segoe UI"/>
              </a:rPr>
              <a:t>– </a:t>
            </a:r>
            <a:r>
              <a:rPr lang="en-US" altLang="zh-CN" sz="2400" dirty="0" err="1">
                <a:solidFill>
                  <a:srgbClr val="505050"/>
                </a:solidFill>
                <a:latin typeface="Segoe UI"/>
              </a:rPr>
              <a:t>SocksDirect</a:t>
            </a:r>
            <a:endParaRPr lang="en-US" altLang="zh-CN" sz="2400" dirty="0">
              <a:solidFill>
                <a:srgbClr val="505050"/>
              </a:solidFill>
              <a:latin typeface="Segoe UI"/>
            </a:endParaRPr>
          </a:p>
          <a:p>
            <a:pPr lvl="0"/>
            <a:r>
              <a:rPr lang="zh-CN" altLang="en-US" dirty="0">
                <a:gradFill>
                  <a:gsLst>
                    <a:gs pos="1250">
                      <a:srgbClr val="0078D7"/>
                    </a:gs>
                    <a:gs pos="99000">
                      <a:srgbClr val="0078D7"/>
                    </a:gs>
                  </a:gsLst>
                  <a:lin ang="5400000" scaled="0"/>
                </a:gradFill>
              </a:rPr>
              <a:t>报告总结</a:t>
            </a:r>
            <a:endParaRPr lang="en-US" altLang="zh-CN" dirty="0">
              <a:gradFill>
                <a:gsLst>
                  <a:gs pos="1250">
                    <a:srgbClr val="0078D7"/>
                  </a:gs>
                  <a:gs pos="99000">
                    <a:srgbClr val="0078D7"/>
                  </a:gs>
                </a:gsLst>
                <a:lin ang="5400000" scaled="0"/>
              </a:gra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6326215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1.2.</a:t>
            </a:r>
            <a:r>
              <a:rPr kumimoji="1" lang="zh-CN" altLang="en-US" dirty="0"/>
              <a:t> 虚拟网络功能加速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7"/>
            <a:ext cx="4648200" cy="407523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5267123"/>
            <a:ext cx="2554053" cy="638000"/>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101818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723" y="2666277"/>
            <a:ext cx="25289" cy="3530637"/>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a:off x="4705094" y="5532955"/>
            <a:ext cx="495629" cy="733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012231" y="6204079"/>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62" name="矩形 61">
            <a:extLst>
              <a:ext uri="{FF2B5EF4-FFF2-40B4-BE49-F238E27FC236}">
                <a16:creationId xmlns:a16="http://schemas.microsoft.com/office/drawing/2014/main" id="{9552DD9A-8A12-BC4E-A467-B7159A6886CE}"/>
              </a:ext>
            </a:extLst>
          </p:cNvPr>
          <p:cNvSpPr/>
          <p:nvPr/>
        </p:nvSpPr>
        <p:spPr bwMode="auto">
          <a:xfrm>
            <a:off x="3204185" y="5402364"/>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104447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103305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a:cxnSpLocks/>
          </p:cNvCxnSpPr>
          <p:nvPr/>
        </p:nvCxnSpPr>
        <p:spPr>
          <a:xfrm flipH="1">
            <a:off x="2482640" y="379631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5082906"/>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116" name="矩形 115">
            <a:extLst>
              <a:ext uri="{FF2B5EF4-FFF2-40B4-BE49-F238E27FC236}">
                <a16:creationId xmlns:a16="http://schemas.microsoft.com/office/drawing/2014/main" id="{BA5CA166-C5C7-D346-9075-9A910312024A}"/>
              </a:ext>
            </a:extLst>
          </p:cNvPr>
          <p:cNvSpPr/>
          <p:nvPr/>
        </p:nvSpPr>
        <p:spPr bwMode="auto">
          <a:xfrm>
            <a:off x="361992" y="4443535"/>
            <a:ext cx="1523998"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虚拟本地盘</a:t>
            </a:r>
          </a:p>
        </p:txBody>
      </p:sp>
      <p:sp>
        <p:nvSpPr>
          <p:cNvPr id="117" name="矩形 116">
            <a:extLst>
              <a:ext uri="{FF2B5EF4-FFF2-40B4-BE49-F238E27FC236}">
                <a16:creationId xmlns:a16="http://schemas.microsoft.com/office/drawing/2014/main" id="{D42FF432-6031-4A4B-9B14-81D466212B60}"/>
              </a:ext>
            </a:extLst>
          </p:cNvPr>
          <p:cNvSpPr/>
          <p:nvPr/>
        </p:nvSpPr>
        <p:spPr bwMode="auto">
          <a:xfrm>
            <a:off x="3273251" y="4481602"/>
            <a:ext cx="1294171"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虚拟云盘</a:t>
            </a:r>
          </a:p>
        </p:txBody>
      </p:sp>
      <p:cxnSp>
        <p:nvCxnSpPr>
          <p:cNvPr id="118" name="直线连接符 117">
            <a:extLst>
              <a:ext uri="{FF2B5EF4-FFF2-40B4-BE49-F238E27FC236}">
                <a16:creationId xmlns:a16="http://schemas.microsoft.com/office/drawing/2014/main" id="{0906F980-BFD4-984D-9486-AC643E00E519}"/>
              </a:ext>
            </a:extLst>
          </p:cNvPr>
          <p:cNvCxnSpPr>
            <a:cxnSpLocks/>
            <a:stCxn id="117" idx="2"/>
            <a:endCxn id="16" idx="0"/>
          </p:cNvCxnSpPr>
          <p:nvPr/>
        </p:nvCxnSpPr>
        <p:spPr>
          <a:xfrm flipH="1">
            <a:off x="3428068" y="4942582"/>
            <a:ext cx="492269" cy="32454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直线连接符 118">
            <a:extLst>
              <a:ext uri="{FF2B5EF4-FFF2-40B4-BE49-F238E27FC236}">
                <a16:creationId xmlns:a16="http://schemas.microsoft.com/office/drawing/2014/main" id="{20B106E9-EF99-1B48-97B9-0449EACAB9C8}"/>
              </a:ext>
            </a:extLst>
          </p:cNvPr>
          <p:cNvCxnSpPr>
            <a:cxnSpLocks/>
            <a:stCxn id="116" idx="2"/>
          </p:cNvCxnSpPr>
          <p:nvPr/>
        </p:nvCxnSpPr>
        <p:spPr>
          <a:xfrm>
            <a:off x="1123991" y="4904515"/>
            <a:ext cx="1" cy="172322"/>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31" name="矩形 130">
            <a:extLst>
              <a:ext uri="{FF2B5EF4-FFF2-40B4-BE49-F238E27FC236}">
                <a16:creationId xmlns:a16="http://schemas.microsoft.com/office/drawing/2014/main" id="{A07C96BC-DE0D-084C-BEB7-68F6CAA0A68D}"/>
              </a:ext>
            </a:extLst>
          </p:cNvPr>
          <p:cNvSpPr/>
          <p:nvPr/>
        </p:nvSpPr>
        <p:spPr bwMode="auto">
          <a:xfrm>
            <a:off x="5588486" y="3971923"/>
            <a:ext cx="2895600" cy="162229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132" name="矩形 131">
            <a:extLst>
              <a:ext uri="{FF2B5EF4-FFF2-40B4-BE49-F238E27FC236}">
                <a16:creationId xmlns:a16="http://schemas.microsoft.com/office/drawing/2014/main" id="{6B7AF161-2401-724C-B36B-675E840DD6E3}"/>
              </a:ext>
            </a:extLst>
          </p:cNvPr>
          <p:cNvSpPr/>
          <p:nvPr/>
        </p:nvSpPr>
        <p:spPr bwMode="auto">
          <a:xfrm>
            <a:off x="6994903" y="4048459"/>
            <a:ext cx="1294168" cy="6712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133" name="组合 132">
            <a:extLst>
              <a:ext uri="{FF2B5EF4-FFF2-40B4-BE49-F238E27FC236}">
                <a16:creationId xmlns:a16="http://schemas.microsoft.com/office/drawing/2014/main" id="{E533AF40-F630-4843-8ABC-193ED22F0E67}"/>
              </a:ext>
            </a:extLst>
          </p:cNvPr>
          <p:cNvGrpSpPr/>
          <p:nvPr/>
        </p:nvGrpSpPr>
        <p:grpSpPr>
          <a:xfrm>
            <a:off x="5793385" y="4220989"/>
            <a:ext cx="1007424" cy="382629"/>
            <a:chOff x="5474805" y="4787345"/>
            <a:chExt cx="1007424" cy="382629"/>
          </a:xfrm>
        </p:grpSpPr>
        <p:sp>
          <p:nvSpPr>
            <p:cNvPr id="134" name="Rectangle 707">
              <a:extLst>
                <a:ext uri="{FF2B5EF4-FFF2-40B4-BE49-F238E27FC236}">
                  <a16:creationId xmlns:a16="http://schemas.microsoft.com/office/drawing/2014/main" id="{A2057320-9E25-1C4C-8F1B-7036B3F42457}"/>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5" name="Rectangle 708">
              <a:extLst>
                <a:ext uri="{FF2B5EF4-FFF2-40B4-BE49-F238E27FC236}">
                  <a16:creationId xmlns:a16="http://schemas.microsoft.com/office/drawing/2014/main" id="{9D42CC9F-1B59-7347-ABCB-7A67B049E4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6" name="Rectangle 709">
              <a:extLst>
                <a:ext uri="{FF2B5EF4-FFF2-40B4-BE49-F238E27FC236}">
                  <a16:creationId xmlns:a16="http://schemas.microsoft.com/office/drawing/2014/main" id="{CD05F773-5D3E-FD43-B20F-B86A472B682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37" name="直线连接符 136">
            <a:extLst>
              <a:ext uri="{FF2B5EF4-FFF2-40B4-BE49-F238E27FC236}">
                <a16:creationId xmlns:a16="http://schemas.microsoft.com/office/drawing/2014/main" id="{6F4E2C38-ED07-CF43-914D-1D83471676B8}"/>
              </a:ext>
            </a:extLst>
          </p:cNvPr>
          <p:cNvCxnSpPr>
            <a:cxnSpLocks/>
            <a:stCxn id="132" idx="1"/>
            <a:endCxn id="136" idx="3"/>
          </p:cNvCxnSpPr>
          <p:nvPr/>
        </p:nvCxnSpPr>
        <p:spPr>
          <a:xfrm flipH="1" flipV="1">
            <a:off x="6800809" y="4380417"/>
            <a:ext cx="194094" cy="366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38" name="文本框 137">
            <a:extLst>
              <a:ext uri="{FF2B5EF4-FFF2-40B4-BE49-F238E27FC236}">
                <a16:creationId xmlns:a16="http://schemas.microsoft.com/office/drawing/2014/main" id="{9CF1D79B-7588-5D48-AEBA-F57157774E4C}"/>
              </a:ext>
            </a:extLst>
          </p:cNvPr>
          <p:cNvSpPr txBox="1"/>
          <p:nvPr/>
        </p:nvSpPr>
        <p:spPr>
          <a:xfrm>
            <a:off x="6205489"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139" name="圆柱体 138">
            <a:extLst>
              <a:ext uri="{FF2B5EF4-FFF2-40B4-BE49-F238E27FC236}">
                <a16:creationId xmlns:a16="http://schemas.microsoft.com/office/drawing/2014/main" id="{7425613C-BA5A-5549-BFD2-7C5EC2AFE2CD}"/>
              </a:ext>
            </a:extLst>
          </p:cNvPr>
          <p:cNvSpPr/>
          <p:nvPr/>
        </p:nvSpPr>
        <p:spPr bwMode="auto">
          <a:xfrm>
            <a:off x="6873081" y="4908418"/>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40" name="直线连接符 139">
            <a:extLst>
              <a:ext uri="{FF2B5EF4-FFF2-40B4-BE49-F238E27FC236}">
                <a16:creationId xmlns:a16="http://schemas.microsoft.com/office/drawing/2014/main" id="{5151E2DA-3229-324F-B018-EE17561840B8}"/>
              </a:ext>
            </a:extLst>
          </p:cNvPr>
          <p:cNvCxnSpPr>
            <a:cxnSpLocks/>
            <a:stCxn id="132" idx="2"/>
            <a:endCxn id="139" idx="1"/>
          </p:cNvCxnSpPr>
          <p:nvPr/>
        </p:nvCxnSpPr>
        <p:spPr>
          <a:xfrm flipH="1">
            <a:off x="7635081" y="4719707"/>
            <a:ext cx="6906" cy="18871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矩形 67">
            <a:extLst>
              <a:ext uri="{FF2B5EF4-FFF2-40B4-BE49-F238E27FC236}">
                <a16:creationId xmlns:a16="http://schemas.microsoft.com/office/drawing/2014/main" id="{88F8C478-8920-1345-8827-A342AAD8559B}"/>
              </a:ext>
            </a:extLst>
          </p:cNvPr>
          <p:cNvSpPr/>
          <p:nvPr/>
        </p:nvSpPr>
        <p:spPr bwMode="auto">
          <a:xfrm>
            <a:off x="5596439" y="2072641"/>
            <a:ext cx="3391483" cy="1326603"/>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69" name="文本框 68">
            <a:extLst>
              <a:ext uri="{FF2B5EF4-FFF2-40B4-BE49-F238E27FC236}">
                <a16:creationId xmlns:a16="http://schemas.microsoft.com/office/drawing/2014/main" id="{56F19EEA-84DA-1F4F-B73A-5F3536932442}"/>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solidFill>
                  <a:srgbClr val="C00000"/>
                </a:solidFill>
              </a:rPr>
              <a:t>网络节点</a:t>
            </a:r>
          </a:p>
        </p:txBody>
      </p:sp>
      <p:grpSp>
        <p:nvGrpSpPr>
          <p:cNvPr id="70" name="组合 69">
            <a:extLst>
              <a:ext uri="{FF2B5EF4-FFF2-40B4-BE49-F238E27FC236}">
                <a16:creationId xmlns:a16="http://schemas.microsoft.com/office/drawing/2014/main" id="{21470B1B-8FF2-DF4E-AA1B-18013F064260}"/>
              </a:ext>
            </a:extLst>
          </p:cNvPr>
          <p:cNvGrpSpPr/>
          <p:nvPr/>
        </p:nvGrpSpPr>
        <p:grpSpPr>
          <a:xfrm>
            <a:off x="5699747" y="2216452"/>
            <a:ext cx="2124939" cy="1079584"/>
            <a:chOff x="5474805" y="4787345"/>
            <a:chExt cx="1007424" cy="382629"/>
          </a:xfrm>
        </p:grpSpPr>
        <p:sp>
          <p:nvSpPr>
            <p:cNvPr id="71" name="Rectangle 707">
              <a:extLst>
                <a:ext uri="{FF2B5EF4-FFF2-40B4-BE49-F238E27FC236}">
                  <a16:creationId xmlns:a16="http://schemas.microsoft.com/office/drawing/2014/main" id="{2B339708-A79B-354D-A6CC-242DF29D218D}"/>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2" name="Rectangle 708">
              <a:extLst>
                <a:ext uri="{FF2B5EF4-FFF2-40B4-BE49-F238E27FC236}">
                  <a16:creationId xmlns:a16="http://schemas.microsoft.com/office/drawing/2014/main" id="{518AE192-65AF-F748-A8A0-E3ABD4157565}"/>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3" name="Rectangle 709">
              <a:extLst>
                <a:ext uri="{FF2B5EF4-FFF2-40B4-BE49-F238E27FC236}">
                  <a16:creationId xmlns:a16="http://schemas.microsoft.com/office/drawing/2014/main" id="{31861B62-2961-E648-B48C-D24C097E133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4" name="矩形 73">
            <a:extLst>
              <a:ext uri="{FF2B5EF4-FFF2-40B4-BE49-F238E27FC236}">
                <a16:creationId xmlns:a16="http://schemas.microsoft.com/office/drawing/2014/main" id="{5291994C-13EB-4949-9896-0B6BD6CA0631}"/>
              </a:ext>
            </a:extLst>
          </p:cNvPr>
          <p:cNvSpPr/>
          <p:nvPr/>
        </p:nvSpPr>
        <p:spPr bwMode="auto">
          <a:xfrm>
            <a:off x="6734792" y="2283232"/>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75" name="矩形 74">
            <a:extLst>
              <a:ext uri="{FF2B5EF4-FFF2-40B4-BE49-F238E27FC236}">
                <a16:creationId xmlns:a16="http://schemas.microsoft.com/office/drawing/2014/main" id="{89E488F5-5BA0-6241-AB5F-BC6BC3B8C5D0}"/>
              </a:ext>
            </a:extLst>
          </p:cNvPr>
          <p:cNvSpPr/>
          <p:nvPr/>
        </p:nvSpPr>
        <p:spPr bwMode="auto">
          <a:xfrm>
            <a:off x="7963762" y="2288100"/>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76" name="直线连接符 75">
            <a:extLst>
              <a:ext uri="{FF2B5EF4-FFF2-40B4-BE49-F238E27FC236}">
                <a16:creationId xmlns:a16="http://schemas.microsoft.com/office/drawing/2014/main" id="{563A4874-8D8D-3048-A13B-43FA27B29526}"/>
              </a:ext>
            </a:extLst>
          </p:cNvPr>
          <p:cNvCxnSpPr>
            <a:cxnSpLocks/>
            <a:endCxn id="75"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3" idx="1"/>
          </p:cNvCxnSpPr>
          <p:nvPr/>
        </p:nvCxnSpPr>
        <p:spPr>
          <a:xfrm>
            <a:off x="5200723" y="2666277"/>
            <a:ext cx="499024"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9044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2.1.</a:t>
            </a:r>
            <a:r>
              <a:rPr kumimoji="1" lang="zh-CN" altLang="en-US" dirty="0"/>
              <a:t> 虚拟存储加速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7"/>
            <a:ext cx="4648200" cy="407523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415394"/>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056" cy="351131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a:off x="4705094" y="5246448"/>
            <a:ext cx="510346" cy="341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012231" y="6204079"/>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endCxn id="16" idx="1"/>
          </p:cNvCxnSpPr>
          <p:nvPr/>
        </p:nvCxnSpPr>
        <p:spPr>
          <a:xfrm>
            <a:off x="1852491" y="5237375"/>
            <a:ext cx="298550" cy="9073"/>
          </a:xfrm>
          <a:prstGeom prst="line">
            <a:avLst/>
          </a:prstGeom>
          <a:ln w="28575">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4944413"/>
            <a:ext cx="1523999" cy="585924"/>
          </a:xfrm>
          <a:prstGeom prst="can">
            <a:avLst/>
          </a:prstGeom>
          <a:solidFill>
            <a:srgbClr val="C0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D34E1BE7-F4DB-DD42-A048-A9E7D2E0CA65}"/>
              </a:ext>
            </a:extLst>
          </p:cNvPr>
          <p:cNvSpPr/>
          <p:nvPr/>
        </p:nvSpPr>
        <p:spPr bwMode="auto">
          <a:xfrm>
            <a:off x="5588486" y="3971923"/>
            <a:ext cx="2895600" cy="162229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71" name="矩形 70">
            <a:extLst>
              <a:ext uri="{FF2B5EF4-FFF2-40B4-BE49-F238E27FC236}">
                <a16:creationId xmlns:a16="http://schemas.microsoft.com/office/drawing/2014/main" id="{F88C81AD-FB8A-1B47-BE83-3C8D54CD2802}"/>
              </a:ext>
            </a:extLst>
          </p:cNvPr>
          <p:cNvSpPr/>
          <p:nvPr/>
        </p:nvSpPr>
        <p:spPr bwMode="auto">
          <a:xfrm>
            <a:off x="6994903" y="4048459"/>
            <a:ext cx="1294168" cy="6712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72" name="组合 71">
            <a:extLst>
              <a:ext uri="{FF2B5EF4-FFF2-40B4-BE49-F238E27FC236}">
                <a16:creationId xmlns:a16="http://schemas.microsoft.com/office/drawing/2014/main" id="{3029C32B-618F-3B41-A961-EDA672F51713}"/>
              </a:ext>
            </a:extLst>
          </p:cNvPr>
          <p:cNvGrpSpPr/>
          <p:nvPr/>
        </p:nvGrpSpPr>
        <p:grpSpPr>
          <a:xfrm>
            <a:off x="5793385" y="4220989"/>
            <a:ext cx="1007424" cy="382629"/>
            <a:chOff x="5474805" y="4787345"/>
            <a:chExt cx="1007424" cy="382629"/>
          </a:xfrm>
        </p:grpSpPr>
        <p:sp>
          <p:nvSpPr>
            <p:cNvPr id="78" name="Rectangle 707">
              <a:extLst>
                <a:ext uri="{FF2B5EF4-FFF2-40B4-BE49-F238E27FC236}">
                  <a16:creationId xmlns:a16="http://schemas.microsoft.com/office/drawing/2014/main" id="{4CFE18B7-BD17-0D4C-B145-7F4E67D47099}"/>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9" name="Rectangle 708">
              <a:extLst>
                <a:ext uri="{FF2B5EF4-FFF2-40B4-BE49-F238E27FC236}">
                  <a16:creationId xmlns:a16="http://schemas.microsoft.com/office/drawing/2014/main" id="{FA88E9E9-59E9-9D4C-916A-C9EF24E6299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1" name="Rectangle 709">
              <a:extLst>
                <a:ext uri="{FF2B5EF4-FFF2-40B4-BE49-F238E27FC236}">
                  <a16:creationId xmlns:a16="http://schemas.microsoft.com/office/drawing/2014/main" id="{A2DA03B3-1692-A543-8FCE-310B349C51C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82" name="直线连接符 81">
            <a:extLst>
              <a:ext uri="{FF2B5EF4-FFF2-40B4-BE49-F238E27FC236}">
                <a16:creationId xmlns:a16="http://schemas.microsoft.com/office/drawing/2014/main" id="{0EAB2E72-509B-554E-9964-29DBC4F88CDE}"/>
              </a:ext>
            </a:extLst>
          </p:cNvPr>
          <p:cNvCxnSpPr>
            <a:cxnSpLocks/>
            <a:stCxn id="71" idx="1"/>
            <a:endCxn id="81" idx="3"/>
          </p:cNvCxnSpPr>
          <p:nvPr/>
        </p:nvCxnSpPr>
        <p:spPr>
          <a:xfrm flipH="1" flipV="1">
            <a:off x="6800809" y="4380417"/>
            <a:ext cx="194094" cy="366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84" name="文本框 83">
            <a:extLst>
              <a:ext uri="{FF2B5EF4-FFF2-40B4-BE49-F238E27FC236}">
                <a16:creationId xmlns:a16="http://schemas.microsoft.com/office/drawing/2014/main" id="{36F86BD7-BCEA-4447-AFBA-3F8119A2ADA8}"/>
              </a:ext>
            </a:extLst>
          </p:cNvPr>
          <p:cNvSpPr txBox="1"/>
          <p:nvPr/>
        </p:nvSpPr>
        <p:spPr>
          <a:xfrm>
            <a:off x="6205489"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85" name="圆柱体 84">
            <a:extLst>
              <a:ext uri="{FF2B5EF4-FFF2-40B4-BE49-F238E27FC236}">
                <a16:creationId xmlns:a16="http://schemas.microsoft.com/office/drawing/2014/main" id="{5A962BB6-D6E4-FF43-985A-83475A1AC8B0}"/>
              </a:ext>
            </a:extLst>
          </p:cNvPr>
          <p:cNvSpPr/>
          <p:nvPr/>
        </p:nvSpPr>
        <p:spPr bwMode="auto">
          <a:xfrm>
            <a:off x="6873081" y="4908418"/>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86" name="直线连接符 85">
            <a:extLst>
              <a:ext uri="{FF2B5EF4-FFF2-40B4-BE49-F238E27FC236}">
                <a16:creationId xmlns:a16="http://schemas.microsoft.com/office/drawing/2014/main" id="{31D5C6D7-FD11-634B-AC2E-A5B232A62CEF}"/>
              </a:ext>
            </a:extLst>
          </p:cNvPr>
          <p:cNvCxnSpPr>
            <a:cxnSpLocks/>
            <a:stCxn id="71" idx="2"/>
            <a:endCxn id="85" idx="1"/>
          </p:cNvCxnSpPr>
          <p:nvPr/>
        </p:nvCxnSpPr>
        <p:spPr>
          <a:xfrm flipH="1">
            <a:off x="7635081" y="4719707"/>
            <a:ext cx="6906" cy="18871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6245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2.2.</a:t>
            </a:r>
            <a:r>
              <a:rPr kumimoji="1" lang="zh-CN" altLang="en-US" dirty="0"/>
              <a:t> 数据结构处理加速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7"/>
            <a:ext cx="4648200" cy="407523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415394"/>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8" name="矩形 27">
            <a:extLst>
              <a:ext uri="{FF2B5EF4-FFF2-40B4-BE49-F238E27FC236}">
                <a16:creationId xmlns:a16="http://schemas.microsoft.com/office/drawing/2014/main" id="{816EE83A-6DE0-0D45-94B0-A51E9EDDBC02}"/>
              </a:ext>
            </a:extLst>
          </p:cNvPr>
          <p:cNvSpPr/>
          <p:nvPr/>
        </p:nvSpPr>
        <p:spPr bwMode="auto">
          <a:xfrm>
            <a:off x="5607244" y="3971923"/>
            <a:ext cx="3380677" cy="1993928"/>
          </a:xfrm>
          <a:prstGeom prst="rect">
            <a:avLst/>
          </a:prstGeom>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35" name="文本框 34">
            <a:extLst>
              <a:ext uri="{FF2B5EF4-FFF2-40B4-BE49-F238E27FC236}">
                <a16:creationId xmlns:a16="http://schemas.microsoft.com/office/drawing/2014/main" id="{A090B965-4622-554E-9F62-479B3AE7A304}"/>
              </a:ext>
            </a:extLst>
          </p:cNvPr>
          <p:cNvSpPr txBox="1"/>
          <p:nvPr/>
        </p:nvSpPr>
        <p:spPr>
          <a:xfrm>
            <a:off x="6491843"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solidFill>
                  <a:srgbClr val="C00000"/>
                </a:solidFill>
              </a:rPr>
              <a:t>存储节点</a:t>
            </a:r>
          </a:p>
        </p:txBody>
      </p:sp>
      <p:sp>
        <p:nvSpPr>
          <p:cNvPr id="36" name="圆柱体 35">
            <a:extLst>
              <a:ext uri="{FF2B5EF4-FFF2-40B4-BE49-F238E27FC236}">
                <a16:creationId xmlns:a16="http://schemas.microsoft.com/office/drawing/2014/main" id="{4127415D-FA8B-9C4A-84FA-2001152D2608}"/>
              </a:ext>
            </a:extLst>
          </p:cNvPr>
          <p:cNvSpPr/>
          <p:nvPr/>
        </p:nvSpPr>
        <p:spPr bwMode="auto">
          <a:xfrm>
            <a:off x="6453460" y="5227241"/>
            <a:ext cx="1523999" cy="585924"/>
          </a:xfrm>
          <a:prstGeom prst="can">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直线连接符 36">
            <a:extLst>
              <a:ext uri="{FF2B5EF4-FFF2-40B4-BE49-F238E27FC236}">
                <a16:creationId xmlns:a16="http://schemas.microsoft.com/office/drawing/2014/main" id="{EB6FC09E-32F8-9340-8777-4C3CEBAF16D9}"/>
              </a:ext>
            </a:extLst>
          </p:cNvPr>
          <p:cNvCxnSpPr>
            <a:cxnSpLocks/>
            <a:stCxn id="92" idx="2"/>
            <a:endCxn id="36" idx="1"/>
          </p:cNvCxnSpPr>
          <p:nvPr/>
        </p:nvCxnSpPr>
        <p:spPr>
          <a:xfrm>
            <a:off x="7203172" y="4859583"/>
            <a:ext cx="12288" cy="367658"/>
          </a:xfrm>
          <a:prstGeom prst="line">
            <a:avLst/>
          </a:prstGeom>
          <a:ln w="28575">
            <a:solidFill>
              <a:srgbClr val="C00000"/>
            </a:solidFill>
            <a:headEnd type="none"/>
            <a:tailEnd type="none"/>
          </a:ln>
        </p:spPr>
        <p:style>
          <a:lnRef idx="1">
            <a:schemeClr val="dk1"/>
          </a:lnRef>
          <a:fillRef idx="0">
            <a:schemeClr val="dk1"/>
          </a:fillRef>
          <a:effectRef idx="0">
            <a:schemeClr val="dk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056" cy="351131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a:off x="4705094" y="5246448"/>
            <a:ext cx="510346" cy="341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012231" y="6204079"/>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endCxn id="16" idx="1"/>
          </p:cNvCxnSpPr>
          <p:nvPr/>
        </p:nvCxnSpPr>
        <p:spPr>
          <a:xfrm>
            <a:off x="1852491" y="5237375"/>
            <a:ext cx="298550" cy="907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346F6382-84A7-FD46-866A-E0D1D02017CC}"/>
              </a:ext>
            </a:extLst>
          </p:cNvPr>
          <p:cNvGrpSpPr/>
          <p:nvPr/>
        </p:nvGrpSpPr>
        <p:grpSpPr>
          <a:xfrm>
            <a:off x="5699747" y="4087403"/>
            <a:ext cx="2124939" cy="1079584"/>
            <a:chOff x="5474805" y="4787345"/>
            <a:chExt cx="1007424" cy="382629"/>
          </a:xfrm>
        </p:grpSpPr>
        <p:sp>
          <p:nvSpPr>
            <p:cNvPr id="89" name="Rectangle 707">
              <a:extLst>
                <a:ext uri="{FF2B5EF4-FFF2-40B4-BE49-F238E27FC236}">
                  <a16:creationId xmlns:a16="http://schemas.microsoft.com/office/drawing/2014/main" id="{008EC5EF-46F4-4C48-BC6B-7640A9BD2A6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8">
              <a:extLst>
                <a:ext uri="{FF2B5EF4-FFF2-40B4-BE49-F238E27FC236}">
                  <a16:creationId xmlns:a16="http://schemas.microsoft.com/office/drawing/2014/main" id="{7856EA78-F3EE-3B4A-9CBA-8F2E8F52EE4A}"/>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1" name="Rectangle 709">
              <a:extLst>
                <a:ext uri="{FF2B5EF4-FFF2-40B4-BE49-F238E27FC236}">
                  <a16:creationId xmlns:a16="http://schemas.microsoft.com/office/drawing/2014/main" id="{51B4DAAE-5339-F840-B7EE-516B6093100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2" name="矩形 91">
            <a:extLst>
              <a:ext uri="{FF2B5EF4-FFF2-40B4-BE49-F238E27FC236}">
                <a16:creationId xmlns:a16="http://schemas.microsoft.com/office/drawing/2014/main" id="{F19A7A1F-3AC9-F944-9862-A326C75EA3C2}"/>
              </a:ext>
            </a:extLst>
          </p:cNvPr>
          <p:cNvSpPr/>
          <p:nvPr/>
        </p:nvSpPr>
        <p:spPr bwMode="auto">
          <a:xfrm>
            <a:off x="6734792" y="4154183"/>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数据结构处理数据面</a:t>
            </a:r>
          </a:p>
        </p:txBody>
      </p:sp>
      <p:sp>
        <p:nvSpPr>
          <p:cNvPr id="93" name="矩形 92">
            <a:extLst>
              <a:ext uri="{FF2B5EF4-FFF2-40B4-BE49-F238E27FC236}">
                <a16:creationId xmlns:a16="http://schemas.microsoft.com/office/drawing/2014/main" id="{0797F62F-EF6E-AD47-956B-15AABF0AEE58}"/>
              </a:ext>
            </a:extLst>
          </p:cNvPr>
          <p:cNvSpPr/>
          <p:nvPr/>
        </p:nvSpPr>
        <p:spPr bwMode="auto">
          <a:xfrm>
            <a:off x="7950632" y="4162439"/>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数据结构处理控制面</a:t>
            </a:r>
          </a:p>
        </p:txBody>
      </p:sp>
      <p:cxnSp>
        <p:nvCxnSpPr>
          <p:cNvPr id="96" name="直线连接符 95">
            <a:extLst>
              <a:ext uri="{FF2B5EF4-FFF2-40B4-BE49-F238E27FC236}">
                <a16:creationId xmlns:a16="http://schemas.microsoft.com/office/drawing/2014/main" id="{0314CEE7-F050-CA4A-8B08-175940559148}"/>
              </a:ext>
            </a:extLst>
          </p:cNvPr>
          <p:cNvCxnSpPr>
            <a:cxnSpLocks/>
          </p:cNvCxnSpPr>
          <p:nvPr/>
        </p:nvCxnSpPr>
        <p:spPr>
          <a:xfrm flipV="1">
            <a:off x="7685248" y="4509158"/>
            <a:ext cx="292211" cy="9066"/>
          </a:xfrm>
          <a:prstGeom prst="line">
            <a:avLst/>
          </a:prstGeom>
          <a:ln w="3810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4944413"/>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146855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en-US" altLang="zh-CN" dirty="0"/>
              <a:t>3.</a:t>
            </a:r>
            <a:r>
              <a:rPr kumimoji="1" lang="zh-CN" altLang="en-US" dirty="0"/>
              <a:t> 操</a:t>
            </a:r>
            <a:r>
              <a:rPr kumimoji="1" lang="zh-CN" altLang="en-US"/>
              <a:t>作系统加</a:t>
            </a:r>
            <a:r>
              <a:rPr kumimoji="1" lang="zh-CN" altLang="en-US" dirty="0"/>
              <a:t>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6"/>
            <a:ext cx="4648200" cy="447631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809208"/>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8" name="矩形 27">
            <a:extLst>
              <a:ext uri="{FF2B5EF4-FFF2-40B4-BE49-F238E27FC236}">
                <a16:creationId xmlns:a16="http://schemas.microsoft.com/office/drawing/2014/main" id="{816EE83A-6DE0-0D45-94B0-A51E9EDDBC02}"/>
              </a:ext>
            </a:extLst>
          </p:cNvPr>
          <p:cNvSpPr/>
          <p:nvPr/>
        </p:nvSpPr>
        <p:spPr bwMode="auto">
          <a:xfrm>
            <a:off x="5607244" y="3971923"/>
            <a:ext cx="3380677" cy="199392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35" name="文本框 34">
            <a:extLst>
              <a:ext uri="{FF2B5EF4-FFF2-40B4-BE49-F238E27FC236}">
                <a16:creationId xmlns:a16="http://schemas.microsoft.com/office/drawing/2014/main" id="{A090B965-4622-554E-9F62-479B3AE7A304}"/>
              </a:ext>
            </a:extLst>
          </p:cNvPr>
          <p:cNvSpPr txBox="1"/>
          <p:nvPr/>
        </p:nvSpPr>
        <p:spPr>
          <a:xfrm>
            <a:off x="6491843"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36" name="圆柱体 35">
            <a:extLst>
              <a:ext uri="{FF2B5EF4-FFF2-40B4-BE49-F238E27FC236}">
                <a16:creationId xmlns:a16="http://schemas.microsoft.com/office/drawing/2014/main" id="{4127415D-FA8B-9C4A-84FA-2001152D2608}"/>
              </a:ext>
            </a:extLst>
          </p:cNvPr>
          <p:cNvSpPr/>
          <p:nvPr/>
        </p:nvSpPr>
        <p:spPr bwMode="auto">
          <a:xfrm>
            <a:off x="6453460" y="5227241"/>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直线连接符 36">
            <a:extLst>
              <a:ext uri="{FF2B5EF4-FFF2-40B4-BE49-F238E27FC236}">
                <a16:creationId xmlns:a16="http://schemas.microsoft.com/office/drawing/2014/main" id="{EB6FC09E-32F8-9340-8777-4C3CEBAF16D9}"/>
              </a:ext>
            </a:extLst>
          </p:cNvPr>
          <p:cNvCxnSpPr>
            <a:cxnSpLocks/>
            <a:stCxn id="92" idx="2"/>
            <a:endCxn id="36" idx="1"/>
          </p:cNvCxnSpPr>
          <p:nvPr/>
        </p:nvCxnSpPr>
        <p:spPr>
          <a:xfrm>
            <a:off x="7203172" y="4859583"/>
            <a:ext cx="12288" cy="367658"/>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288" cy="347877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705094" y="5398485"/>
            <a:ext cx="506972" cy="120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917877" y="6124173"/>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59859" y="5410536"/>
            <a:ext cx="291182"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346F6382-84A7-FD46-866A-E0D1D02017CC}"/>
              </a:ext>
            </a:extLst>
          </p:cNvPr>
          <p:cNvGrpSpPr/>
          <p:nvPr/>
        </p:nvGrpSpPr>
        <p:grpSpPr>
          <a:xfrm>
            <a:off x="5699747" y="4087403"/>
            <a:ext cx="2124939" cy="1079584"/>
            <a:chOff x="5474805" y="4787345"/>
            <a:chExt cx="1007424" cy="382629"/>
          </a:xfrm>
        </p:grpSpPr>
        <p:sp>
          <p:nvSpPr>
            <p:cNvPr id="89" name="Rectangle 707">
              <a:extLst>
                <a:ext uri="{FF2B5EF4-FFF2-40B4-BE49-F238E27FC236}">
                  <a16:creationId xmlns:a16="http://schemas.microsoft.com/office/drawing/2014/main" id="{008EC5EF-46F4-4C48-BC6B-7640A9BD2A6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8">
              <a:extLst>
                <a:ext uri="{FF2B5EF4-FFF2-40B4-BE49-F238E27FC236}">
                  <a16:creationId xmlns:a16="http://schemas.microsoft.com/office/drawing/2014/main" id="{7856EA78-F3EE-3B4A-9CBA-8F2E8F52EE4A}"/>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1" name="Rectangle 709">
              <a:extLst>
                <a:ext uri="{FF2B5EF4-FFF2-40B4-BE49-F238E27FC236}">
                  <a16:creationId xmlns:a16="http://schemas.microsoft.com/office/drawing/2014/main" id="{51B4DAAE-5339-F840-B7EE-516B6093100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2" name="矩形 91">
            <a:extLst>
              <a:ext uri="{FF2B5EF4-FFF2-40B4-BE49-F238E27FC236}">
                <a16:creationId xmlns:a16="http://schemas.microsoft.com/office/drawing/2014/main" id="{F19A7A1F-3AC9-F944-9862-A326C75EA3C2}"/>
              </a:ext>
            </a:extLst>
          </p:cNvPr>
          <p:cNvSpPr/>
          <p:nvPr/>
        </p:nvSpPr>
        <p:spPr bwMode="auto">
          <a:xfrm>
            <a:off x="6734792" y="4154183"/>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数据结构处理数据面</a:t>
            </a:r>
          </a:p>
        </p:txBody>
      </p:sp>
      <p:sp>
        <p:nvSpPr>
          <p:cNvPr id="93" name="矩形 92">
            <a:extLst>
              <a:ext uri="{FF2B5EF4-FFF2-40B4-BE49-F238E27FC236}">
                <a16:creationId xmlns:a16="http://schemas.microsoft.com/office/drawing/2014/main" id="{0797F62F-EF6E-AD47-956B-15AABF0AEE58}"/>
              </a:ext>
            </a:extLst>
          </p:cNvPr>
          <p:cNvSpPr/>
          <p:nvPr/>
        </p:nvSpPr>
        <p:spPr bwMode="auto">
          <a:xfrm>
            <a:off x="7950632" y="4162439"/>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数据结构处理控制面</a:t>
            </a:r>
          </a:p>
        </p:txBody>
      </p:sp>
      <p:cxnSp>
        <p:nvCxnSpPr>
          <p:cNvPr id="96" name="直线连接符 95">
            <a:extLst>
              <a:ext uri="{FF2B5EF4-FFF2-40B4-BE49-F238E27FC236}">
                <a16:creationId xmlns:a16="http://schemas.microsoft.com/office/drawing/2014/main" id="{0314CEE7-F050-CA4A-8B08-175940559148}"/>
              </a:ext>
            </a:extLst>
          </p:cNvPr>
          <p:cNvCxnSpPr>
            <a:cxnSpLocks/>
          </p:cNvCxnSpPr>
          <p:nvPr/>
        </p:nvCxnSpPr>
        <p:spPr>
          <a:xfrm flipV="1">
            <a:off x="7685248" y="4509158"/>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35860" y="5117574"/>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202380" y="5792553"/>
            <a:ext cx="1320285" cy="275843"/>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传输协议</a:t>
            </a:r>
          </a:p>
        </p:txBody>
      </p:sp>
    </p:spTree>
    <p:extLst>
      <p:ext uri="{BB962C8B-B14F-4D97-AF65-F5344CB8AC3E}">
        <p14:creationId xmlns:p14="http://schemas.microsoft.com/office/powerpoint/2010/main" val="1095670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zh-CN" altLang="en-US" dirty="0"/>
              <a:t>基于可编程网卡的数据中心系统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6"/>
            <a:ext cx="4648200" cy="447631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809208"/>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8" name="矩形 27">
            <a:extLst>
              <a:ext uri="{FF2B5EF4-FFF2-40B4-BE49-F238E27FC236}">
                <a16:creationId xmlns:a16="http://schemas.microsoft.com/office/drawing/2014/main" id="{816EE83A-6DE0-0D45-94B0-A51E9EDDBC02}"/>
              </a:ext>
            </a:extLst>
          </p:cNvPr>
          <p:cNvSpPr/>
          <p:nvPr/>
        </p:nvSpPr>
        <p:spPr bwMode="auto">
          <a:xfrm>
            <a:off x="5607244" y="3971923"/>
            <a:ext cx="3380677" cy="199392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35" name="文本框 34">
            <a:extLst>
              <a:ext uri="{FF2B5EF4-FFF2-40B4-BE49-F238E27FC236}">
                <a16:creationId xmlns:a16="http://schemas.microsoft.com/office/drawing/2014/main" id="{A090B965-4622-554E-9F62-479B3AE7A304}"/>
              </a:ext>
            </a:extLst>
          </p:cNvPr>
          <p:cNvSpPr txBox="1"/>
          <p:nvPr/>
        </p:nvSpPr>
        <p:spPr>
          <a:xfrm>
            <a:off x="6491843"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36" name="圆柱体 35">
            <a:extLst>
              <a:ext uri="{FF2B5EF4-FFF2-40B4-BE49-F238E27FC236}">
                <a16:creationId xmlns:a16="http://schemas.microsoft.com/office/drawing/2014/main" id="{4127415D-FA8B-9C4A-84FA-2001152D2608}"/>
              </a:ext>
            </a:extLst>
          </p:cNvPr>
          <p:cNvSpPr/>
          <p:nvPr/>
        </p:nvSpPr>
        <p:spPr bwMode="auto">
          <a:xfrm>
            <a:off x="6453460" y="5227241"/>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直线连接符 36">
            <a:extLst>
              <a:ext uri="{FF2B5EF4-FFF2-40B4-BE49-F238E27FC236}">
                <a16:creationId xmlns:a16="http://schemas.microsoft.com/office/drawing/2014/main" id="{EB6FC09E-32F8-9340-8777-4C3CEBAF16D9}"/>
              </a:ext>
            </a:extLst>
          </p:cNvPr>
          <p:cNvCxnSpPr>
            <a:cxnSpLocks/>
            <a:stCxn id="92" idx="2"/>
            <a:endCxn id="36" idx="1"/>
          </p:cNvCxnSpPr>
          <p:nvPr/>
        </p:nvCxnSpPr>
        <p:spPr>
          <a:xfrm>
            <a:off x="7203172" y="4859583"/>
            <a:ext cx="12288" cy="367658"/>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288" cy="347877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705094" y="5398485"/>
            <a:ext cx="506972" cy="120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917877" y="6124173"/>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52491" y="5398485"/>
            <a:ext cx="298550" cy="1205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346F6382-84A7-FD46-866A-E0D1D02017CC}"/>
              </a:ext>
            </a:extLst>
          </p:cNvPr>
          <p:cNvGrpSpPr/>
          <p:nvPr/>
        </p:nvGrpSpPr>
        <p:grpSpPr>
          <a:xfrm>
            <a:off x="5699747" y="4087403"/>
            <a:ext cx="2124939" cy="1079584"/>
            <a:chOff x="5474805" y="4787345"/>
            <a:chExt cx="1007424" cy="382629"/>
          </a:xfrm>
        </p:grpSpPr>
        <p:sp>
          <p:nvSpPr>
            <p:cNvPr id="89" name="Rectangle 707">
              <a:extLst>
                <a:ext uri="{FF2B5EF4-FFF2-40B4-BE49-F238E27FC236}">
                  <a16:creationId xmlns:a16="http://schemas.microsoft.com/office/drawing/2014/main" id="{008EC5EF-46F4-4C48-BC6B-7640A9BD2A6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8">
              <a:extLst>
                <a:ext uri="{FF2B5EF4-FFF2-40B4-BE49-F238E27FC236}">
                  <a16:creationId xmlns:a16="http://schemas.microsoft.com/office/drawing/2014/main" id="{7856EA78-F3EE-3B4A-9CBA-8F2E8F52EE4A}"/>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1" name="Rectangle 709">
              <a:extLst>
                <a:ext uri="{FF2B5EF4-FFF2-40B4-BE49-F238E27FC236}">
                  <a16:creationId xmlns:a16="http://schemas.microsoft.com/office/drawing/2014/main" id="{51B4DAAE-5339-F840-B7EE-516B6093100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2" name="矩形 91">
            <a:extLst>
              <a:ext uri="{FF2B5EF4-FFF2-40B4-BE49-F238E27FC236}">
                <a16:creationId xmlns:a16="http://schemas.microsoft.com/office/drawing/2014/main" id="{F19A7A1F-3AC9-F944-9862-A326C75EA3C2}"/>
              </a:ext>
            </a:extLst>
          </p:cNvPr>
          <p:cNvSpPr/>
          <p:nvPr/>
        </p:nvSpPr>
        <p:spPr bwMode="auto">
          <a:xfrm>
            <a:off x="6734792" y="4154183"/>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数据结构处理数据面</a:t>
            </a:r>
          </a:p>
        </p:txBody>
      </p:sp>
      <p:sp>
        <p:nvSpPr>
          <p:cNvPr id="93" name="矩形 92">
            <a:extLst>
              <a:ext uri="{FF2B5EF4-FFF2-40B4-BE49-F238E27FC236}">
                <a16:creationId xmlns:a16="http://schemas.microsoft.com/office/drawing/2014/main" id="{0797F62F-EF6E-AD47-956B-15AABF0AEE58}"/>
              </a:ext>
            </a:extLst>
          </p:cNvPr>
          <p:cNvSpPr/>
          <p:nvPr/>
        </p:nvSpPr>
        <p:spPr bwMode="auto">
          <a:xfrm>
            <a:off x="7950632" y="4162439"/>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数据结构处理控制面</a:t>
            </a:r>
          </a:p>
        </p:txBody>
      </p:sp>
      <p:cxnSp>
        <p:nvCxnSpPr>
          <p:cNvPr id="96" name="直线连接符 95">
            <a:extLst>
              <a:ext uri="{FF2B5EF4-FFF2-40B4-BE49-F238E27FC236}">
                <a16:creationId xmlns:a16="http://schemas.microsoft.com/office/drawing/2014/main" id="{0314CEE7-F050-CA4A-8B08-175940559148}"/>
              </a:ext>
            </a:extLst>
          </p:cNvPr>
          <p:cNvCxnSpPr>
            <a:cxnSpLocks/>
          </p:cNvCxnSpPr>
          <p:nvPr/>
        </p:nvCxnSpPr>
        <p:spPr>
          <a:xfrm flipV="1">
            <a:off x="7685248" y="4509158"/>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5105523"/>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202380" y="5792553"/>
            <a:ext cx="1320285" cy="275843"/>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传输协议</a:t>
            </a:r>
          </a:p>
        </p:txBody>
      </p:sp>
    </p:spTree>
    <p:extLst>
      <p:ext uri="{BB962C8B-B14F-4D97-AF65-F5344CB8AC3E}">
        <p14:creationId xmlns:p14="http://schemas.microsoft.com/office/powerpoint/2010/main" val="3296492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solidFill>
                  <a:schemeClr val="bg1">
                    <a:lumMod val="75000"/>
                  </a:schemeClr>
                </a:solidFill>
              </a:rPr>
              <a:t>背景</a:t>
            </a:r>
            <a:endParaRPr lang="en-US" altLang="zh-CN"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软件网络功能和数据结构处理的性能瓶颈</a:t>
            </a:r>
            <a:endParaRPr lang="en-US" altLang="zh-CN" sz="2400"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可编程网卡在数据中心内的部署</a:t>
            </a:r>
            <a:endParaRPr lang="en-US" dirty="0">
              <a:solidFill>
                <a:schemeClr val="bg1">
                  <a:lumMod val="75000"/>
                </a:schemeClr>
              </a:solidFill>
            </a:endParaRPr>
          </a:p>
          <a:p>
            <a:r>
              <a:rPr lang="zh-CN" altLang="en-US" dirty="0"/>
              <a:t>研究内容</a:t>
            </a:r>
            <a:endParaRPr lang="en-US" altLang="zh-CN" dirty="0"/>
          </a:p>
          <a:p>
            <a:pPr marL="342900" indent="-342900">
              <a:buFont typeface="Arial" pitchFamily="34" charset="0"/>
              <a:buChar char="•"/>
            </a:pPr>
            <a:r>
              <a:rPr lang="zh-CN" altLang="en-US" sz="2400" dirty="0">
                <a:solidFill>
                  <a:schemeClr val="bg1">
                    <a:lumMod val="65000"/>
                  </a:schemeClr>
                </a:solidFill>
                <a:latin typeface="Segoe UI"/>
              </a:rPr>
              <a:t>基于可编程网卡的数据中心系统</a:t>
            </a:r>
            <a:endParaRPr lang="en-US" altLang="zh-CN" sz="2400" dirty="0">
              <a:solidFill>
                <a:schemeClr val="bg1">
                  <a:lumMod val="65000"/>
                </a:schemeClr>
              </a:solidFill>
              <a:latin typeface="Segoe UI"/>
            </a:endParaRPr>
          </a:p>
          <a:p>
            <a:pPr marL="342900" indent="-342900">
              <a:buFont typeface="Arial" pitchFamily="34" charset="0"/>
              <a:buChar char="•"/>
            </a:pPr>
            <a:r>
              <a:rPr lang="zh-CN" altLang="en-US" sz="2400" dirty="0">
                <a:solidFill>
                  <a:srgbClr val="505050"/>
                </a:solidFill>
                <a:latin typeface="Segoe UI"/>
              </a:rPr>
              <a:t>网络功能加速 </a:t>
            </a:r>
            <a:r>
              <a:rPr lang="en-US" altLang="zh-CN" sz="2400" dirty="0">
                <a:solidFill>
                  <a:srgbClr val="505050"/>
                </a:solidFill>
                <a:latin typeface="Segoe UI"/>
              </a:rPr>
              <a:t>– </a:t>
            </a:r>
            <a:r>
              <a:rPr lang="en-US" altLang="zh-CN" sz="2400" dirty="0" err="1">
                <a:solidFill>
                  <a:srgbClr val="505050"/>
                </a:solidFill>
                <a:latin typeface="Segoe UI"/>
              </a:rPr>
              <a:t>ClickNP</a:t>
            </a:r>
            <a:endParaRPr lang="en-US" altLang="zh-CN" sz="2400" dirty="0">
              <a:solidFill>
                <a:srgbClr val="505050"/>
              </a:solidFill>
              <a:latin typeface="Segoe UI"/>
            </a:endParaRPr>
          </a:p>
          <a:p>
            <a:pPr marL="342900" lvl="0" indent="-342900">
              <a:buFont typeface="Arial" panose="020B0604020202020204" pitchFamily="34" charset="0"/>
              <a:buChar char="•"/>
            </a:pPr>
            <a:r>
              <a:rPr lang="zh-CN" altLang="en-US" sz="2400" dirty="0">
                <a:solidFill>
                  <a:schemeClr val="bg1">
                    <a:lumMod val="65000"/>
                  </a:schemeClr>
                </a:solidFill>
                <a:latin typeface="Segoe UI"/>
              </a:rPr>
              <a:t>数据结构加速 </a:t>
            </a:r>
            <a:r>
              <a:rPr lang="en-US" altLang="zh-CN" sz="2400" dirty="0">
                <a:solidFill>
                  <a:schemeClr val="bg1">
                    <a:lumMod val="65000"/>
                  </a:schemeClr>
                </a:solidFill>
                <a:latin typeface="Segoe UI"/>
              </a:rPr>
              <a:t>– KV-Direct</a:t>
            </a:r>
          </a:p>
          <a:p>
            <a:pPr marL="342900" lvl="0" indent="-342900">
              <a:buFont typeface="Arial" panose="020B0604020202020204" pitchFamily="34" charset="0"/>
              <a:buChar char="•"/>
            </a:pPr>
            <a:r>
              <a:rPr lang="zh-CN" altLang="en-US" sz="2400" dirty="0">
                <a:solidFill>
                  <a:schemeClr val="bg1">
                    <a:lumMod val="65000"/>
                  </a:schemeClr>
                </a:solidFill>
                <a:latin typeface="Segoe UI"/>
              </a:rPr>
              <a:t>通信原语加速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SocksDirect</a:t>
            </a:r>
            <a:endParaRPr lang="en-US" altLang="zh-CN" sz="2400" dirty="0">
              <a:solidFill>
                <a:schemeClr val="bg1">
                  <a:lumMod val="65000"/>
                </a:schemeClr>
              </a:solidFill>
              <a:latin typeface="Segoe UI"/>
            </a:endParaRPr>
          </a:p>
          <a:p>
            <a:pPr lvl="0"/>
            <a:r>
              <a:rPr lang="zh-CN" altLang="en-US" dirty="0">
                <a:solidFill>
                  <a:schemeClr val="bg1">
                    <a:lumMod val="75000"/>
                  </a:schemeClr>
                </a:solidFill>
              </a:rPr>
              <a:t>报告总结</a:t>
            </a:r>
            <a:endParaRPr lang="en-US" altLang="zh-CN" dirty="0">
              <a:solidFill>
                <a:schemeClr val="bg1">
                  <a:lumMod val="75000"/>
                </a:schemeClr>
              </a:soli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379740438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zh-CN" altLang="en-US" dirty="0"/>
              <a:t>虚拟网络、网络功能加速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6"/>
            <a:ext cx="4648200" cy="447631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809208"/>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8" name="矩形 27">
            <a:extLst>
              <a:ext uri="{FF2B5EF4-FFF2-40B4-BE49-F238E27FC236}">
                <a16:creationId xmlns:a16="http://schemas.microsoft.com/office/drawing/2014/main" id="{816EE83A-6DE0-0D45-94B0-A51E9EDDBC02}"/>
              </a:ext>
            </a:extLst>
          </p:cNvPr>
          <p:cNvSpPr/>
          <p:nvPr/>
        </p:nvSpPr>
        <p:spPr bwMode="auto">
          <a:xfrm>
            <a:off x="5607244" y="3971923"/>
            <a:ext cx="3380677" cy="199392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35" name="文本框 34">
            <a:extLst>
              <a:ext uri="{FF2B5EF4-FFF2-40B4-BE49-F238E27FC236}">
                <a16:creationId xmlns:a16="http://schemas.microsoft.com/office/drawing/2014/main" id="{A090B965-4622-554E-9F62-479B3AE7A304}"/>
              </a:ext>
            </a:extLst>
          </p:cNvPr>
          <p:cNvSpPr txBox="1"/>
          <p:nvPr/>
        </p:nvSpPr>
        <p:spPr>
          <a:xfrm>
            <a:off x="6491843"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36" name="圆柱体 35">
            <a:extLst>
              <a:ext uri="{FF2B5EF4-FFF2-40B4-BE49-F238E27FC236}">
                <a16:creationId xmlns:a16="http://schemas.microsoft.com/office/drawing/2014/main" id="{4127415D-FA8B-9C4A-84FA-2001152D2608}"/>
              </a:ext>
            </a:extLst>
          </p:cNvPr>
          <p:cNvSpPr/>
          <p:nvPr/>
        </p:nvSpPr>
        <p:spPr bwMode="auto">
          <a:xfrm>
            <a:off x="6453460" y="5227241"/>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直线连接符 36">
            <a:extLst>
              <a:ext uri="{FF2B5EF4-FFF2-40B4-BE49-F238E27FC236}">
                <a16:creationId xmlns:a16="http://schemas.microsoft.com/office/drawing/2014/main" id="{EB6FC09E-32F8-9340-8777-4C3CEBAF16D9}"/>
              </a:ext>
            </a:extLst>
          </p:cNvPr>
          <p:cNvCxnSpPr>
            <a:cxnSpLocks/>
            <a:stCxn id="92" idx="2"/>
            <a:endCxn id="36" idx="1"/>
          </p:cNvCxnSpPr>
          <p:nvPr/>
        </p:nvCxnSpPr>
        <p:spPr>
          <a:xfrm>
            <a:off x="7203172" y="4859583"/>
            <a:ext cx="12288" cy="367658"/>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288" cy="347877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705094" y="5398485"/>
            <a:ext cx="506972" cy="120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917877" y="6124173"/>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a:solidFill>
            <a:srgbClr val="C00000"/>
          </a:solidFill>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a:solidFill>
            <a:srgbClr val="C00000"/>
          </a:solidFill>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a:solidFill>
            <a:srgbClr val="C00000"/>
          </a:solidFill>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solidFill>
            <a:srgbClr val="C00000"/>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52491" y="5398485"/>
            <a:ext cx="298550" cy="1205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346F6382-84A7-FD46-866A-E0D1D02017CC}"/>
              </a:ext>
            </a:extLst>
          </p:cNvPr>
          <p:cNvGrpSpPr/>
          <p:nvPr/>
        </p:nvGrpSpPr>
        <p:grpSpPr>
          <a:xfrm>
            <a:off x="5699747" y="4087403"/>
            <a:ext cx="2124939" cy="1079584"/>
            <a:chOff x="5474805" y="4787345"/>
            <a:chExt cx="1007424" cy="382629"/>
          </a:xfrm>
        </p:grpSpPr>
        <p:sp>
          <p:nvSpPr>
            <p:cNvPr id="89" name="Rectangle 707">
              <a:extLst>
                <a:ext uri="{FF2B5EF4-FFF2-40B4-BE49-F238E27FC236}">
                  <a16:creationId xmlns:a16="http://schemas.microsoft.com/office/drawing/2014/main" id="{008EC5EF-46F4-4C48-BC6B-7640A9BD2A6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8">
              <a:extLst>
                <a:ext uri="{FF2B5EF4-FFF2-40B4-BE49-F238E27FC236}">
                  <a16:creationId xmlns:a16="http://schemas.microsoft.com/office/drawing/2014/main" id="{7856EA78-F3EE-3B4A-9CBA-8F2E8F52EE4A}"/>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1" name="Rectangle 709">
              <a:extLst>
                <a:ext uri="{FF2B5EF4-FFF2-40B4-BE49-F238E27FC236}">
                  <a16:creationId xmlns:a16="http://schemas.microsoft.com/office/drawing/2014/main" id="{51B4DAAE-5339-F840-B7EE-516B6093100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2" name="矩形 91">
            <a:extLst>
              <a:ext uri="{FF2B5EF4-FFF2-40B4-BE49-F238E27FC236}">
                <a16:creationId xmlns:a16="http://schemas.microsoft.com/office/drawing/2014/main" id="{F19A7A1F-3AC9-F944-9862-A326C75EA3C2}"/>
              </a:ext>
            </a:extLst>
          </p:cNvPr>
          <p:cNvSpPr/>
          <p:nvPr/>
        </p:nvSpPr>
        <p:spPr bwMode="auto">
          <a:xfrm>
            <a:off x="6734792" y="4154183"/>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数据结构处理数据面</a:t>
            </a:r>
          </a:p>
        </p:txBody>
      </p:sp>
      <p:sp>
        <p:nvSpPr>
          <p:cNvPr id="93" name="矩形 92">
            <a:extLst>
              <a:ext uri="{FF2B5EF4-FFF2-40B4-BE49-F238E27FC236}">
                <a16:creationId xmlns:a16="http://schemas.microsoft.com/office/drawing/2014/main" id="{0797F62F-EF6E-AD47-956B-15AABF0AEE58}"/>
              </a:ext>
            </a:extLst>
          </p:cNvPr>
          <p:cNvSpPr/>
          <p:nvPr/>
        </p:nvSpPr>
        <p:spPr bwMode="auto">
          <a:xfrm>
            <a:off x="7950632" y="4162439"/>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数据结构处理控制面</a:t>
            </a:r>
          </a:p>
        </p:txBody>
      </p:sp>
      <p:cxnSp>
        <p:nvCxnSpPr>
          <p:cNvPr id="96" name="直线连接符 95">
            <a:extLst>
              <a:ext uri="{FF2B5EF4-FFF2-40B4-BE49-F238E27FC236}">
                <a16:creationId xmlns:a16="http://schemas.microsoft.com/office/drawing/2014/main" id="{0314CEE7-F050-CA4A-8B08-175940559148}"/>
              </a:ext>
            </a:extLst>
          </p:cNvPr>
          <p:cNvCxnSpPr>
            <a:cxnSpLocks/>
          </p:cNvCxnSpPr>
          <p:nvPr/>
        </p:nvCxnSpPr>
        <p:spPr>
          <a:xfrm flipV="1">
            <a:off x="7685248" y="4509158"/>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5105523"/>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202380" y="5792553"/>
            <a:ext cx="1320285" cy="275843"/>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传输协议</a:t>
            </a:r>
          </a:p>
        </p:txBody>
      </p:sp>
    </p:spTree>
    <p:extLst>
      <p:ext uri="{BB962C8B-B14F-4D97-AF65-F5344CB8AC3E}">
        <p14:creationId xmlns:p14="http://schemas.microsoft.com/office/powerpoint/2010/main" val="388331967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20182" y="1973262"/>
            <a:ext cx="5602041" cy="2033299"/>
          </a:xfrm>
          <a:prstGeom prst="rect">
            <a:avLst/>
          </a:prstGeom>
        </p:spPr>
      </p:pic>
      <p:sp>
        <p:nvSpPr>
          <p:cNvPr id="2" name="Title 1"/>
          <p:cNvSpPr>
            <a:spLocks noGrp="1"/>
          </p:cNvSpPr>
          <p:nvPr>
            <p:ph type="title"/>
          </p:nvPr>
        </p:nvSpPr>
        <p:spPr/>
        <p:txBody>
          <a:bodyPr/>
          <a:lstStyle/>
          <a:p>
            <a:r>
              <a:rPr lang="zh-CN" altLang="en-US" dirty="0"/>
              <a:t>挑战：</a:t>
            </a:r>
            <a:r>
              <a:rPr lang="en-US" altLang="zh-CN" dirty="0"/>
              <a:t>FPGA </a:t>
            </a:r>
            <a:r>
              <a:rPr lang="zh-CN" altLang="en-US" dirty="0"/>
              <a:t>编程困难</a:t>
            </a:r>
            <a:endParaRPr lang="zh-CN" altLang="en-US" i="1" dirty="0"/>
          </a:p>
        </p:txBody>
      </p:sp>
      <p:sp>
        <p:nvSpPr>
          <p:cNvPr id="17" name="Text Placeholder 16"/>
          <p:cNvSpPr>
            <a:spLocks noGrp="1"/>
          </p:cNvSpPr>
          <p:nvPr>
            <p:ph type="body" sz="quarter" idx="10"/>
          </p:nvPr>
        </p:nvSpPr>
        <p:spPr>
          <a:xfrm>
            <a:off x="274638" y="1212851"/>
            <a:ext cx="8777288" cy="683264"/>
          </a:xfrm>
        </p:spPr>
        <p:txBody>
          <a:bodyPr/>
          <a:lstStyle/>
          <a:p>
            <a:r>
              <a:rPr lang="zh-CN" altLang="en-US" dirty="0"/>
              <a:t>硬件描述语言难写、难调、难改</a:t>
            </a:r>
            <a:endParaRPr lang="en-US" altLang="zh-CN" dirty="0"/>
          </a:p>
        </p:txBody>
      </p:sp>
      <p:grpSp>
        <p:nvGrpSpPr>
          <p:cNvPr id="19" name="Group 18"/>
          <p:cNvGrpSpPr/>
          <p:nvPr/>
        </p:nvGrpSpPr>
        <p:grpSpPr>
          <a:xfrm>
            <a:off x="512482" y="2319520"/>
            <a:ext cx="1101777" cy="968724"/>
            <a:chOff x="404734" y="2557786"/>
            <a:chExt cx="1101777" cy="968724"/>
          </a:xfrm>
        </p:grpSpPr>
        <p:sp>
          <p:nvSpPr>
            <p:cNvPr id="7" name="Rectangle 6"/>
            <p:cNvSpPr/>
            <p:nvPr/>
          </p:nvSpPr>
          <p:spPr bwMode="auto">
            <a:xfrm>
              <a:off x="404734" y="2557786"/>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8" name="TextBox 7"/>
            <p:cNvSpPr txBox="1"/>
            <p:nvPr/>
          </p:nvSpPr>
          <p:spPr>
            <a:xfrm>
              <a:off x="404734" y="2566247"/>
              <a:ext cx="1101777" cy="960263"/>
            </a:xfrm>
            <a:prstGeom prst="rect">
              <a:avLst/>
            </a:prstGeom>
            <a:solidFill>
              <a:schemeClr val="accent4">
                <a:lumMod val="20000"/>
                <a:lumOff val="80000"/>
              </a:schemeClr>
            </a:solidFill>
          </p:spPr>
          <p:txBody>
            <a:bodyPr wrap="squar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PCIe</a:t>
              </a: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Core</a:t>
              </a:r>
            </a:p>
          </p:txBody>
        </p:sp>
      </p:grpSp>
      <p:grpSp>
        <p:nvGrpSpPr>
          <p:cNvPr id="20" name="Group 19"/>
          <p:cNvGrpSpPr/>
          <p:nvPr/>
        </p:nvGrpSpPr>
        <p:grpSpPr>
          <a:xfrm>
            <a:off x="1977654" y="2302672"/>
            <a:ext cx="1407054" cy="967758"/>
            <a:chOff x="1869906" y="2540938"/>
            <a:chExt cx="1407054" cy="967758"/>
          </a:xfrm>
        </p:grpSpPr>
        <p:sp>
          <p:nvSpPr>
            <p:cNvPr id="9" name="Rectangle 8"/>
            <p:cNvSpPr/>
            <p:nvPr/>
          </p:nvSpPr>
          <p:spPr bwMode="auto">
            <a:xfrm>
              <a:off x="2002259" y="2540938"/>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10" name="TextBox 9"/>
            <p:cNvSpPr txBox="1"/>
            <p:nvPr/>
          </p:nvSpPr>
          <p:spPr>
            <a:xfrm>
              <a:off x="1869906" y="2548433"/>
              <a:ext cx="1407054"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 Engine</a:t>
              </a:r>
            </a:p>
          </p:txBody>
        </p:sp>
      </p:grpSp>
      <p:sp>
        <p:nvSpPr>
          <p:cNvPr id="11" name="Freeform 10"/>
          <p:cNvSpPr/>
          <p:nvPr/>
        </p:nvSpPr>
        <p:spPr bwMode="auto">
          <a:xfrm>
            <a:off x="609796" y="2836681"/>
            <a:ext cx="3087670" cy="1101777"/>
          </a:xfrm>
          <a:custGeom>
            <a:avLst/>
            <a:gdLst>
              <a:gd name="connsiteX0" fmla="*/ 389867 w 3087670"/>
              <a:gd name="connsiteY0" fmla="*/ 1101777 h 1101777"/>
              <a:gd name="connsiteX1" fmla="*/ 209985 w 3087670"/>
              <a:gd name="connsiteY1" fmla="*/ 854439 h 1101777"/>
              <a:gd name="connsiteX2" fmla="*/ 2938195 w 3087670"/>
              <a:gd name="connsiteY2" fmla="*/ 554636 h 1101777"/>
              <a:gd name="connsiteX3" fmla="*/ 2750818 w 3087670"/>
              <a:gd name="connsiteY3" fmla="*/ 0 h 1101777"/>
              <a:gd name="connsiteX4" fmla="*/ 2750818 w 3087670"/>
              <a:gd name="connsiteY4" fmla="*/ 0 h 110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670" h="1101777">
                <a:moveTo>
                  <a:pt x="389867" y="1101777"/>
                </a:moveTo>
                <a:cubicBezTo>
                  <a:pt x="87565" y="1023703"/>
                  <a:pt x="-214736" y="945629"/>
                  <a:pt x="209985" y="854439"/>
                </a:cubicBezTo>
                <a:cubicBezTo>
                  <a:pt x="634706" y="763249"/>
                  <a:pt x="2514723" y="697042"/>
                  <a:pt x="2938195" y="554636"/>
                </a:cubicBezTo>
                <a:cubicBezTo>
                  <a:pt x="3361667" y="412229"/>
                  <a:pt x="2750818" y="0"/>
                  <a:pt x="2750818" y="0"/>
                </a:cubicBezTo>
                <a:lnTo>
                  <a:pt x="2750818"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olas" panose="020B0609020204030204" pitchFamily="49" charset="0"/>
              <a:cs typeface="Consolas" panose="020B0609020204030204" pitchFamily="49" charset="0"/>
            </a:endParaRPr>
          </a:p>
        </p:txBody>
      </p:sp>
      <p:cxnSp>
        <p:nvCxnSpPr>
          <p:cNvPr id="13" name="Straight Arrow Connector 12"/>
          <p:cNvCxnSpPr>
            <a:endCxn id="7" idx="3"/>
          </p:cNvCxnSpPr>
          <p:nvPr/>
        </p:nvCxnSpPr>
        <p:spPr>
          <a:xfrm flipH="1">
            <a:off x="1614259" y="2784215"/>
            <a:ext cx="524656" cy="1124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1876587" y="2051725"/>
            <a:ext cx="2020118" cy="668685"/>
          </a:xfrm>
          <a:custGeom>
            <a:avLst/>
            <a:gdLst>
              <a:gd name="connsiteX0" fmla="*/ 131357 w 2020118"/>
              <a:gd name="connsiteY0" fmla="*/ 668685 h 668685"/>
              <a:gd name="connsiteX1" fmla="*/ 198813 w 2020118"/>
              <a:gd name="connsiteY1" fmla="*/ 91563 h 668685"/>
              <a:gd name="connsiteX2" fmla="*/ 2020118 w 2020118"/>
              <a:gd name="connsiteY2" fmla="*/ 1622 h 668685"/>
              <a:gd name="connsiteX3" fmla="*/ 2020118 w 2020118"/>
              <a:gd name="connsiteY3" fmla="*/ 1622 h 668685"/>
            </a:gdLst>
            <a:ahLst/>
            <a:cxnLst>
              <a:cxn ang="0">
                <a:pos x="connsiteX0" y="connsiteY0"/>
              </a:cxn>
              <a:cxn ang="0">
                <a:pos x="connsiteX1" y="connsiteY1"/>
              </a:cxn>
              <a:cxn ang="0">
                <a:pos x="connsiteX2" y="connsiteY2"/>
              </a:cxn>
              <a:cxn ang="0">
                <a:pos x="connsiteX3" y="connsiteY3"/>
              </a:cxn>
            </a:cxnLst>
            <a:rect l="l" t="t" r="r" b="b"/>
            <a:pathLst>
              <a:path w="2020118" h="668685">
                <a:moveTo>
                  <a:pt x="131357" y="668685"/>
                </a:moveTo>
                <a:cubicBezTo>
                  <a:pt x="7688" y="435712"/>
                  <a:pt x="-115981" y="202740"/>
                  <a:pt x="198813" y="91563"/>
                </a:cubicBezTo>
                <a:cubicBezTo>
                  <a:pt x="513607" y="-19614"/>
                  <a:pt x="2020118" y="1622"/>
                  <a:pt x="2020118" y="1622"/>
                </a:cubicBezTo>
                <a:lnTo>
                  <a:pt x="2020118" y="1622"/>
                </a:lnTo>
              </a:path>
            </a:pathLst>
          </a:custGeom>
          <a:noFill/>
          <a:ln w="38100">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197689" y="3890315"/>
            <a:ext cx="5418944" cy="2875420"/>
            <a:chOff x="89941" y="4176724"/>
            <a:chExt cx="5418944" cy="3040832"/>
          </a:xfrm>
        </p:grpSpPr>
        <p:sp>
          <p:nvSpPr>
            <p:cNvPr id="5" name="Rectangle 4"/>
            <p:cNvSpPr/>
            <p:nvPr/>
          </p:nvSpPr>
          <p:spPr bwMode="auto">
            <a:xfrm>
              <a:off x="89941" y="4176724"/>
              <a:ext cx="5366479" cy="270000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192192" y="4176724"/>
              <a:ext cx="5316693" cy="3040832"/>
            </a:xfrm>
            <a:prstGeom prst="rect">
              <a:avLst/>
            </a:prstGeom>
            <a:noFill/>
          </p:spPr>
          <p:txBody>
            <a:bodyPr wrap="square" lIns="182880" tIns="146304" rIns="182880" bIns="146304" numCol="2" rtlCol="0">
              <a:spAutoFit/>
            </a:bodyPr>
            <a:lstStyle/>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 or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negedge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8'hff;</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DMA_TX_DATA_N;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//send</a:t>
              </a:r>
              <a:r>
                <a:rPr lang="en-US" altLang="zh-CN"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hello world !"</a:t>
              </a:r>
              <a:endParaRPr lang="zh-CN" alt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rst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dma_start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a:t>
              </a:r>
              <a:r>
                <a:rPr lang="en-US" sz="1200" dirty="0">
                  <a:solidFill>
                    <a:srgbClr val="FF0000"/>
                  </a:solidFill>
                  <a:latin typeface="Consolas" panose="020B0609020204030204" pitchFamily="49" charset="0"/>
                  <a:cs typeface="Consolas" panose="020B0609020204030204" pitchFamily="49" charset="0"/>
                </a:rPr>
                <a:t>88’h68656C6C6F20776F726C64</a:t>
              </a:r>
              <a:r>
                <a:rPr lang="en-US" sz="12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1’b1;</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else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p:txBody>
        </p:sp>
        <p:sp>
          <p:nvSpPr>
            <p:cNvPr id="16" name="Rectangle 15"/>
            <p:cNvSpPr/>
            <p:nvPr/>
          </p:nvSpPr>
          <p:spPr bwMode="auto">
            <a:xfrm>
              <a:off x="2818173" y="4830302"/>
              <a:ext cx="2391146" cy="241486"/>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spTree>
    <p:custDataLst>
      <p:tags r:id="rId1"/>
    </p:custDataLst>
    <p:extLst>
      <p:ext uri="{BB962C8B-B14F-4D97-AF65-F5344CB8AC3E}">
        <p14:creationId xmlns:p14="http://schemas.microsoft.com/office/powerpoint/2010/main" val="3711371006"/>
      </p:ext>
    </p:extLst>
  </p:cSld>
  <p:clrMapOvr>
    <a:masterClrMapping/>
  </p:clrMapOvr>
  <p:transition advTm="32763">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现有高层次综合技术的不足</a:t>
            </a:r>
            <a:endParaRPr lang="en-US" dirty="0"/>
          </a:p>
        </p:txBody>
      </p:sp>
      <p:sp>
        <p:nvSpPr>
          <p:cNvPr id="3" name="Text Placeholder 2"/>
          <p:cNvSpPr>
            <a:spLocks noGrp="1"/>
          </p:cNvSpPr>
          <p:nvPr>
            <p:ph type="body" sz="quarter" idx="10"/>
          </p:nvPr>
        </p:nvSpPr>
        <p:spPr>
          <a:xfrm>
            <a:off x="274637" y="1212851"/>
            <a:ext cx="8937095" cy="683264"/>
          </a:xfrm>
        </p:spPr>
        <p:txBody>
          <a:bodyPr/>
          <a:lstStyle/>
          <a:p>
            <a:r>
              <a:rPr lang="en-US" altLang="zh-CN" dirty="0"/>
              <a:t>OpenCL</a:t>
            </a:r>
            <a:r>
              <a:rPr lang="zh-CN" altLang="en-US" dirty="0"/>
              <a:t> </a:t>
            </a:r>
            <a:r>
              <a:rPr lang="en-US" altLang="zh-CN" dirty="0"/>
              <a:t>(</a:t>
            </a:r>
            <a:r>
              <a:rPr lang="zh-CN" altLang="en-US" dirty="0"/>
              <a:t>为 </a:t>
            </a:r>
            <a:r>
              <a:rPr lang="en-US" altLang="zh-CN" dirty="0"/>
              <a:t>GPU </a:t>
            </a:r>
            <a:r>
              <a:rPr lang="zh-CN" altLang="en-US" dirty="0"/>
              <a:t>设计的批处理模型</a:t>
            </a:r>
            <a:r>
              <a:rPr lang="en-US" altLang="zh-CN" dirty="0"/>
              <a:t>)</a:t>
            </a:r>
            <a:endParaRPr lang="zh-CN" altLang="en-US" dirty="0"/>
          </a:p>
        </p:txBody>
      </p:sp>
      <p:sp>
        <p:nvSpPr>
          <p:cNvPr id="16" name="Slide Number Placeholder 15"/>
          <p:cNvSpPr>
            <a:spLocks noGrp="1"/>
          </p:cNvSpPr>
          <p:nvPr>
            <p:ph type="sldNum" sz="quarter" idx="4294967295"/>
          </p:nvPr>
        </p:nvSpPr>
        <p:spPr/>
        <p:txBody>
          <a:bodyPr/>
          <a:lstStyle/>
          <a:p>
            <a:fld id="{368F0CB9-5443-48E8-ADD3-3F8A68C2523D}" type="slidenum">
              <a:rPr lang="en-US" smtClean="0"/>
              <a:t>28</a:t>
            </a:fld>
            <a:endParaRPr lang="en-US"/>
          </a:p>
        </p:txBody>
      </p:sp>
      <p:sp>
        <p:nvSpPr>
          <p:cNvPr id="4" name="AutoShape 5"/>
          <p:cNvSpPr>
            <a:spLocks noChangeArrowheads="1"/>
          </p:cNvSpPr>
          <p:nvPr/>
        </p:nvSpPr>
        <p:spPr bwMode="auto">
          <a:xfrm>
            <a:off x="613603" y="2918041"/>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47116" y="2918042"/>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32000" y="3322396"/>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31176" y="3042637"/>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1176" y="3195041"/>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19952" y="3449494"/>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60389" y="3347444"/>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75007" y="2918041"/>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08520" y="2918042"/>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693404" y="3322396"/>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92580" y="3042637"/>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92580" y="3195041"/>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81356" y="3449494"/>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21793" y="3347444"/>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36411" y="2918041"/>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69924" y="2918042"/>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54808" y="3322396"/>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53984" y="3042637"/>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53984" y="3195041"/>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42760" y="3449494"/>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83197" y="3347444"/>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107" name="TextBox 106"/>
          <p:cNvSpPr txBox="1"/>
          <p:nvPr/>
        </p:nvSpPr>
        <p:spPr>
          <a:xfrm>
            <a:off x="3375007" y="1897062"/>
            <a:ext cx="2300951"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并行执行的核</a:t>
            </a:r>
            <a:endParaRPr lang="en-US" sz="2400" dirty="0">
              <a:gradFill>
                <a:gsLst>
                  <a:gs pos="2917">
                    <a:schemeClr val="tx1"/>
                  </a:gs>
                  <a:gs pos="30000">
                    <a:schemeClr val="tx1"/>
                  </a:gs>
                </a:gsLst>
                <a:lin ang="5400000" scaled="0"/>
              </a:gradFill>
            </a:endParaRPr>
          </a:p>
        </p:txBody>
      </p:sp>
      <p:cxnSp>
        <p:nvCxnSpPr>
          <p:cNvPr id="120" name="Straight Arrow Connector 119"/>
          <p:cNvCxnSpPr/>
          <p:nvPr/>
        </p:nvCxnSpPr>
        <p:spPr>
          <a:xfrm flipH="1">
            <a:off x="2592756" y="2470140"/>
            <a:ext cx="1888600" cy="45199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81356" y="2454407"/>
            <a:ext cx="0" cy="4668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481356" y="2470140"/>
            <a:ext cx="1783052" cy="447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4" name="AutoShape 5">
            <a:extLst>
              <a:ext uri="{FF2B5EF4-FFF2-40B4-BE49-F238E27FC236}">
                <a16:creationId xmlns:a16="http://schemas.microsoft.com/office/drawing/2014/main" id="{2E1165C9-09E4-45DE-BAE5-53A5471CA16B}"/>
              </a:ext>
            </a:extLst>
          </p:cNvPr>
          <p:cNvSpPr>
            <a:spLocks noChangeArrowheads="1"/>
          </p:cNvSpPr>
          <p:nvPr/>
        </p:nvSpPr>
        <p:spPr bwMode="auto">
          <a:xfrm>
            <a:off x="947328" y="4417418"/>
            <a:ext cx="6908128" cy="609600"/>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zh-CN" altLang="en-US" dirty="0">
                <a:solidFill>
                  <a:srgbClr val="061922"/>
                </a:solidFill>
              </a:rPr>
              <a:t>板上共享内存</a:t>
            </a:r>
            <a:endParaRPr lang="en-US" dirty="0">
              <a:solidFill>
                <a:srgbClr val="061922"/>
              </a:solidFill>
            </a:endParaRPr>
          </a:p>
        </p:txBody>
      </p:sp>
      <p:cxnSp>
        <p:nvCxnSpPr>
          <p:cNvPr id="18" name="Straight Connector 17">
            <a:extLst>
              <a:ext uri="{FF2B5EF4-FFF2-40B4-BE49-F238E27FC236}">
                <a16:creationId xmlns:a16="http://schemas.microsoft.com/office/drawing/2014/main" id="{D7C20732-67F3-4569-B32E-22962174FE5B}"/>
              </a:ext>
            </a:extLst>
          </p:cNvPr>
          <p:cNvCxnSpPr>
            <a:cxnSpLocks/>
            <a:stCxn id="4" idx="2"/>
          </p:cNvCxnSpPr>
          <p:nvPr/>
        </p:nvCxnSpPr>
        <p:spPr>
          <a:xfrm>
            <a:off x="1639988" y="3988015"/>
            <a:ext cx="0" cy="43661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AE2F2DB-004F-4EDB-9BCC-063C2F6EB21E}"/>
              </a:ext>
            </a:extLst>
          </p:cNvPr>
          <p:cNvCxnSpPr>
            <a:cxnSpLocks/>
            <a:stCxn id="66" idx="2"/>
            <a:endCxn id="94" idx="0"/>
          </p:cNvCxnSpPr>
          <p:nvPr/>
        </p:nvCxnSpPr>
        <p:spPr>
          <a:xfrm>
            <a:off x="4401392" y="3988015"/>
            <a:ext cx="0" cy="42940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1E374B0-C792-4B35-8A26-BB9FFBF8CFD7}"/>
              </a:ext>
            </a:extLst>
          </p:cNvPr>
          <p:cNvCxnSpPr>
            <a:cxnSpLocks/>
          </p:cNvCxnSpPr>
          <p:nvPr/>
        </p:nvCxnSpPr>
        <p:spPr>
          <a:xfrm>
            <a:off x="7227061" y="4008414"/>
            <a:ext cx="0" cy="41621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8A4B210-C708-451D-853D-891B39D7F0FD}"/>
              </a:ext>
            </a:extLst>
          </p:cNvPr>
          <p:cNvSpPr txBox="1"/>
          <p:nvPr/>
        </p:nvSpPr>
        <p:spPr>
          <a:xfrm>
            <a:off x="430785" y="6011862"/>
            <a:ext cx="8709757"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问题：板上共享内存成为吞吐量瓶颈；批处理延迟高（</a:t>
            </a:r>
            <a:r>
              <a:rPr lang="en-US" altLang="zh-CN" sz="2400" dirty="0">
                <a:gradFill>
                  <a:gsLst>
                    <a:gs pos="2917">
                      <a:schemeClr val="tx1"/>
                    </a:gs>
                    <a:gs pos="30000">
                      <a:schemeClr val="tx1"/>
                    </a:gs>
                  </a:gsLst>
                  <a:lin ang="5400000" scaled="0"/>
                </a:gradFill>
              </a:rPr>
              <a:t>1 </a:t>
            </a:r>
            <a:r>
              <a:rPr lang="en-US" altLang="zh-CN" sz="2400" dirty="0" err="1">
                <a:gradFill>
                  <a:gsLst>
                    <a:gs pos="2917">
                      <a:schemeClr val="tx1"/>
                    </a:gs>
                    <a:gs pos="30000">
                      <a:schemeClr val="tx1"/>
                    </a:gs>
                  </a:gsLst>
                  <a:lin ang="5400000" scaled="0"/>
                </a:gradFill>
              </a:rPr>
              <a:t>ms</a:t>
            </a:r>
            <a:r>
              <a:rPr lang="zh-CN" altLang="en-US" sz="2400" dirty="0">
                <a:gradFill>
                  <a:gsLst>
                    <a:gs pos="2917">
                      <a:schemeClr val="tx1"/>
                    </a:gs>
                    <a:gs pos="30000">
                      <a:schemeClr val="tx1"/>
                    </a:gs>
                  </a:gsLst>
                  <a:lin ang="5400000" scaled="0"/>
                </a:gradFill>
              </a:rPr>
              <a:t>）</a:t>
            </a:r>
            <a:endParaRPr lang="en-US" altLang="zh-CN" sz="2400" dirty="0">
              <a:gradFill>
                <a:gsLst>
                  <a:gs pos="2917">
                    <a:schemeClr val="tx1"/>
                  </a:gs>
                  <a:gs pos="30000">
                    <a:schemeClr val="tx1"/>
                  </a:gs>
                </a:gsLst>
                <a:lin ang="5400000" scaled="0"/>
              </a:gradFill>
            </a:endParaRPr>
          </a:p>
        </p:txBody>
      </p:sp>
      <p:cxnSp>
        <p:nvCxnSpPr>
          <p:cNvPr id="56" name="Straight Connector 17">
            <a:extLst>
              <a:ext uri="{FF2B5EF4-FFF2-40B4-BE49-F238E27FC236}">
                <a16:creationId xmlns:a16="http://schemas.microsoft.com/office/drawing/2014/main" id="{C69F6487-5B8C-4544-98DF-CF645B0FA968}"/>
              </a:ext>
            </a:extLst>
          </p:cNvPr>
          <p:cNvCxnSpPr>
            <a:cxnSpLocks/>
          </p:cNvCxnSpPr>
          <p:nvPr/>
        </p:nvCxnSpPr>
        <p:spPr>
          <a:xfrm>
            <a:off x="2933434" y="5027018"/>
            <a:ext cx="0" cy="43661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 name="TextBox 106">
            <a:extLst>
              <a:ext uri="{FF2B5EF4-FFF2-40B4-BE49-F238E27FC236}">
                <a16:creationId xmlns:a16="http://schemas.microsoft.com/office/drawing/2014/main" id="{F538F49D-87F4-9543-B742-15F6B8DD4F75}"/>
              </a:ext>
            </a:extLst>
          </p:cNvPr>
          <p:cNvSpPr txBox="1"/>
          <p:nvPr/>
        </p:nvSpPr>
        <p:spPr>
          <a:xfrm>
            <a:off x="5029627" y="5420262"/>
            <a:ext cx="1292662"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主机内存</a:t>
            </a:r>
            <a:endParaRPr lang="en-US" dirty="0">
              <a:gradFill>
                <a:gsLst>
                  <a:gs pos="2917">
                    <a:schemeClr val="tx1"/>
                  </a:gs>
                  <a:gs pos="30000">
                    <a:schemeClr val="tx1"/>
                  </a:gs>
                </a:gsLst>
                <a:lin ang="5400000" scaled="0"/>
              </a:gradFill>
            </a:endParaRPr>
          </a:p>
        </p:txBody>
      </p:sp>
      <p:cxnSp>
        <p:nvCxnSpPr>
          <p:cNvPr id="58" name="Straight Connector 17">
            <a:extLst>
              <a:ext uri="{FF2B5EF4-FFF2-40B4-BE49-F238E27FC236}">
                <a16:creationId xmlns:a16="http://schemas.microsoft.com/office/drawing/2014/main" id="{F32B8147-84AD-F148-A997-640A363F1901}"/>
              </a:ext>
            </a:extLst>
          </p:cNvPr>
          <p:cNvCxnSpPr>
            <a:cxnSpLocks/>
          </p:cNvCxnSpPr>
          <p:nvPr/>
        </p:nvCxnSpPr>
        <p:spPr>
          <a:xfrm>
            <a:off x="5675958" y="5027018"/>
            <a:ext cx="0" cy="43661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TextBox 106">
            <a:extLst>
              <a:ext uri="{FF2B5EF4-FFF2-40B4-BE49-F238E27FC236}">
                <a16:creationId xmlns:a16="http://schemas.microsoft.com/office/drawing/2014/main" id="{0C84E758-BB07-D545-A633-91B23B73BCE7}"/>
              </a:ext>
            </a:extLst>
          </p:cNvPr>
          <p:cNvSpPr txBox="1"/>
          <p:nvPr/>
        </p:nvSpPr>
        <p:spPr>
          <a:xfrm>
            <a:off x="2506802" y="5420263"/>
            <a:ext cx="830997"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网络</a:t>
            </a:r>
            <a:endParaRPr lang="en-US" dirty="0">
              <a:gradFill>
                <a:gsLst>
                  <a:gs pos="2917">
                    <a:schemeClr val="tx1"/>
                  </a:gs>
                  <a:gs pos="30000">
                    <a:schemeClr val="tx1"/>
                  </a:gs>
                </a:gsLst>
                <a:lin ang="5400000" scaled="0"/>
              </a:gradFill>
            </a:endParaRPr>
          </a:p>
        </p:txBody>
      </p:sp>
    </p:spTree>
    <p:custDataLst>
      <p:tags r:id="rId1"/>
    </p:custDataLst>
    <p:extLst>
      <p:ext uri="{BB962C8B-B14F-4D97-AF65-F5344CB8AC3E}">
        <p14:creationId xmlns:p14="http://schemas.microsoft.com/office/powerpoint/2010/main" val="964291300"/>
      </p:ext>
    </p:extLst>
  </p:cSld>
  <p:clrMapOvr>
    <a:masterClrMapping/>
  </p:clrMapOvr>
  <p:transition advTm="33946">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ClickNP</a:t>
            </a:r>
            <a:r>
              <a:rPr lang="en-US" altLang="zh-CN" dirty="0"/>
              <a:t> </a:t>
            </a:r>
            <a:r>
              <a:rPr lang="zh-CN" altLang="en-US" dirty="0"/>
              <a:t>编程模型</a:t>
            </a:r>
            <a:endParaRPr lang="en-US" dirty="0"/>
          </a:p>
        </p:txBody>
      </p:sp>
      <p:sp>
        <p:nvSpPr>
          <p:cNvPr id="3" name="Text Placeholder 2"/>
          <p:cNvSpPr>
            <a:spLocks noGrp="1"/>
          </p:cNvSpPr>
          <p:nvPr>
            <p:ph type="body" sz="quarter" idx="10"/>
          </p:nvPr>
        </p:nvSpPr>
        <p:spPr>
          <a:xfrm>
            <a:off x="274637" y="1212851"/>
            <a:ext cx="8937095" cy="683264"/>
          </a:xfrm>
        </p:spPr>
        <p:txBody>
          <a:bodyPr/>
          <a:lstStyle/>
          <a:p>
            <a:r>
              <a:rPr lang="zh-CN" altLang="en-US" dirty="0"/>
              <a:t>基于消息通信的流式处理</a:t>
            </a:r>
          </a:p>
        </p:txBody>
      </p:sp>
      <p:sp>
        <p:nvSpPr>
          <p:cNvPr id="16" name="Slide Number Placeholder 15"/>
          <p:cNvSpPr>
            <a:spLocks noGrp="1"/>
          </p:cNvSpPr>
          <p:nvPr>
            <p:ph type="sldNum" sz="quarter" idx="4294967295"/>
          </p:nvPr>
        </p:nvSpPr>
        <p:spPr/>
        <p:txBody>
          <a:bodyPr/>
          <a:lstStyle/>
          <a:p>
            <a:fld id="{368F0CB9-5443-48E8-ADD3-3F8A68C2523D}" type="slidenum">
              <a:rPr lang="en-US" smtClean="0"/>
              <a:t>29</a:t>
            </a:fld>
            <a:endParaRPr lang="en-US"/>
          </a:p>
        </p:txBody>
      </p:sp>
      <p:sp>
        <p:nvSpPr>
          <p:cNvPr id="94" name="TextBox 93">
            <a:extLst>
              <a:ext uri="{FF2B5EF4-FFF2-40B4-BE49-F238E27FC236}">
                <a16:creationId xmlns:a16="http://schemas.microsoft.com/office/drawing/2014/main" id="{7C231561-8CC0-49E2-B641-099D3C4184B1}"/>
              </a:ext>
            </a:extLst>
          </p:cNvPr>
          <p:cNvSpPr txBox="1"/>
          <p:nvPr/>
        </p:nvSpPr>
        <p:spPr>
          <a:xfrm>
            <a:off x="430785" y="6011862"/>
            <a:ext cx="769986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优点：管道的吞吐量可扩放；流式处理延迟低（</a:t>
            </a:r>
            <a:r>
              <a:rPr lang="en-US" altLang="zh-CN" sz="2400" dirty="0">
                <a:gradFill>
                  <a:gsLst>
                    <a:gs pos="2917">
                      <a:schemeClr val="tx1"/>
                    </a:gs>
                    <a:gs pos="30000">
                      <a:schemeClr val="tx1"/>
                    </a:gs>
                  </a:gsLst>
                  <a:lin ang="5400000" scaled="0"/>
                </a:gradFill>
              </a:rPr>
              <a:t>1 </a:t>
            </a:r>
            <a:r>
              <a:rPr lang="en-US" altLang="zh-CN" sz="2400" dirty="0" err="1">
                <a:gradFill>
                  <a:gsLst>
                    <a:gs pos="2917">
                      <a:schemeClr val="tx1"/>
                    </a:gs>
                    <a:gs pos="30000">
                      <a:schemeClr val="tx1"/>
                    </a:gs>
                  </a:gsLst>
                  <a:lin ang="5400000" scaled="0"/>
                </a:gradFill>
              </a:rPr>
              <a:t>μs</a:t>
            </a:r>
            <a:r>
              <a:rPr lang="zh-CN" altLang="en-US" sz="2400" dirty="0">
                <a:gradFill>
                  <a:gsLst>
                    <a:gs pos="2917">
                      <a:schemeClr val="tx1"/>
                    </a:gs>
                    <a:gs pos="30000">
                      <a:schemeClr val="tx1"/>
                    </a:gs>
                  </a:gsLst>
                  <a:lin ang="5400000" scaled="0"/>
                </a:gradFill>
              </a:rPr>
              <a:t>）</a:t>
            </a:r>
            <a:endParaRPr lang="en-US" altLang="zh-CN" sz="2400" dirty="0">
              <a:gradFill>
                <a:gsLst>
                  <a:gs pos="2917">
                    <a:schemeClr val="tx1"/>
                  </a:gs>
                  <a:gs pos="30000">
                    <a:schemeClr val="tx1"/>
                  </a:gs>
                </a:gsLst>
                <a:lin ang="5400000" scaled="0"/>
              </a:gradFill>
            </a:endParaRPr>
          </a:p>
        </p:txBody>
      </p:sp>
      <p:grpSp>
        <p:nvGrpSpPr>
          <p:cNvPr id="18" name="组合 17">
            <a:extLst>
              <a:ext uri="{FF2B5EF4-FFF2-40B4-BE49-F238E27FC236}">
                <a16:creationId xmlns:a16="http://schemas.microsoft.com/office/drawing/2014/main" id="{2D90BB39-A64D-AE4A-8B7D-AC4737DCEE54}"/>
              </a:ext>
            </a:extLst>
          </p:cNvPr>
          <p:cNvGrpSpPr/>
          <p:nvPr/>
        </p:nvGrpSpPr>
        <p:grpSpPr>
          <a:xfrm>
            <a:off x="-94500" y="2183705"/>
            <a:ext cx="9306233" cy="3168400"/>
            <a:chOff x="-1104887" y="2183705"/>
            <a:chExt cx="11174718" cy="3168400"/>
          </a:xfrm>
        </p:grpSpPr>
        <p:sp>
          <p:nvSpPr>
            <p:cNvPr id="4" name="AutoShape 5"/>
            <p:cNvSpPr>
              <a:spLocks noChangeArrowheads="1"/>
            </p:cNvSpPr>
            <p:nvPr/>
          </p:nvSpPr>
          <p:spPr bwMode="auto">
            <a:xfrm>
              <a:off x="613603"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47116" y="3182326"/>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32000" y="3586680"/>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31176" y="3306921"/>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1176" y="3459325"/>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427777"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19952"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60389"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75007"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08520" y="3182326"/>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693404" y="3586680"/>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92580" y="3306921"/>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92580" y="3459325"/>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81356"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21793"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36411"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69924" y="3182326"/>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54808" y="3586680"/>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53984" y="3306921"/>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53984" y="3459325"/>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42760"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83197"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96" name="Straight Arrow Connector 95"/>
            <p:cNvCxnSpPr>
              <a:cxnSpLocks/>
              <a:stCxn id="4" idx="3"/>
              <a:endCxn id="66" idx="1"/>
            </p:cNvCxnSpPr>
            <p:nvPr/>
          </p:nvCxnSpPr>
          <p:spPr>
            <a:xfrm>
              <a:off x="2666373"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297386" y="3482304"/>
              <a:ext cx="597594" cy="454403"/>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94107" y="3476864"/>
              <a:ext cx="597594" cy="454403"/>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468420" y="2183705"/>
              <a:ext cx="4139199"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并行执行的核（</a:t>
              </a:r>
              <a:r>
                <a:rPr lang="zh-CN" altLang="en-US" sz="2400" i="1" dirty="0">
                  <a:gradFill>
                    <a:gsLst>
                      <a:gs pos="2917">
                        <a:schemeClr val="tx1"/>
                      </a:gs>
                      <a:gs pos="30000">
                        <a:schemeClr val="tx1"/>
                      </a:gs>
                    </a:gsLst>
                    <a:lin ang="5400000" scaled="0"/>
                  </a:gradFill>
                </a:rPr>
                <a:t>元件</a:t>
              </a:r>
              <a:r>
                <a:rPr lang="zh-CN" altLang="en-US" sz="2400" dirty="0">
                  <a:gradFill>
                    <a:gsLst>
                      <a:gs pos="2917">
                        <a:schemeClr val="tx1"/>
                      </a:gs>
                      <a:gs pos="30000">
                        <a:schemeClr val="tx1"/>
                      </a:gs>
                    </a:gsLst>
                    <a:lin ang="5400000" scaled="0"/>
                  </a:gradFill>
                </a:rPr>
                <a:t>）</a:t>
              </a:r>
              <a:endParaRPr lang="en-US" sz="2400" dirty="0">
                <a:gradFill>
                  <a:gsLst>
                    <a:gs pos="2917">
                      <a:schemeClr val="tx1"/>
                    </a:gs>
                    <a:gs pos="30000">
                      <a:schemeClr val="tx1"/>
                    </a:gs>
                  </a:gsLst>
                  <a:lin ang="5400000" scaled="0"/>
                </a:gradFill>
              </a:endParaRPr>
            </a:p>
          </p:txBody>
        </p:sp>
        <p:cxnSp>
          <p:nvCxnSpPr>
            <p:cNvPr id="110" name="Straight Arrow Connector 109"/>
            <p:cNvCxnSpPr>
              <a:endCxn id="43" idx="2"/>
            </p:cNvCxnSpPr>
            <p:nvPr/>
          </p:nvCxnSpPr>
          <p:spPr>
            <a:xfrm flipH="1" flipV="1">
              <a:off x="2792904" y="3931267"/>
              <a:ext cx="1439516" cy="87275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52" idx="2"/>
            </p:cNvCxnSpPr>
            <p:nvPr/>
          </p:nvCxnSpPr>
          <p:spPr>
            <a:xfrm flipV="1">
              <a:off x="5337313" y="3936707"/>
              <a:ext cx="258870" cy="8576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2138625" y="4724241"/>
              <a:ext cx="4607671"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通过</a:t>
              </a:r>
              <a:r>
                <a:rPr lang="en-US" sz="2400" dirty="0">
                  <a:gradFill>
                    <a:gsLst>
                      <a:gs pos="2917">
                        <a:schemeClr val="tx1"/>
                      </a:gs>
                      <a:gs pos="30000">
                        <a:schemeClr val="tx1"/>
                      </a:gs>
                    </a:gsLst>
                    <a:lin ang="5400000" scaled="0"/>
                  </a:gradFill>
                </a:rPr>
                <a:t> </a:t>
              </a:r>
              <a:r>
                <a:rPr lang="zh-CN" altLang="en-US" sz="2400" i="1" dirty="0">
                  <a:gradFill>
                    <a:gsLst>
                      <a:gs pos="2917">
                        <a:schemeClr val="tx1"/>
                      </a:gs>
                      <a:gs pos="30000">
                        <a:schemeClr val="tx1"/>
                      </a:gs>
                    </a:gsLst>
                    <a:lin ang="5400000" scaled="0"/>
                  </a:gradFill>
                </a:rPr>
                <a:t>管道</a:t>
              </a:r>
              <a:r>
                <a:rPr lang="en-US" sz="2400" dirty="0">
                  <a:gradFill>
                    <a:gsLst>
                      <a:gs pos="2917">
                        <a:schemeClr val="tx1"/>
                      </a:gs>
                      <a:gs pos="30000">
                        <a:schemeClr val="tx1"/>
                      </a:gs>
                    </a:gsLst>
                    <a:lin ang="5400000" scaled="0"/>
                  </a:gradFill>
                </a:rPr>
                <a:t>, </a:t>
              </a:r>
              <a:r>
                <a:rPr lang="zh-CN" altLang="en-US" sz="2400" dirty="0">
                  <a:gradFill>
                    <a:gsLst>
                      <a:gs pos="2917">
                        <a:schemeClr val="tx1"/>
                      </a:gs>
                      <a:gs pos="30000">
                        <a:schemeClr val="tx1"/>
                      </a:gs>
                    </a:gsLst>
                    <a:lin ang="5400000" scaled="0"/>
                  </a:gradFill>
                </a:rPr>
                <a:t>而非共享内存来通信</a:t>
              </a:r>
              <a:endParaRPr lang="en-US" sz="2400" dirty="0">
                <a:gradFill>
                  <a:gsLst>
                    <a:gs pos="2917">
                      <a:schemeClr val="tx1"/>
                    </a:gs>
                    <a:gs pos="30000">
                      <a:schemeClr val="tx1"/>
                    </a:gs>
                  </a:gsLst>
                  <a:lin ang="5400000" scaled="0"/>
                </a:gradFill>
              </a:endParaRPr>
            </a:p>
          </p:txBody>
        </p:sp>
        <p:cxnSp>
          <p:nvCxnSpPr>
            <p:cNvPr id="120" name="Straight Arrow Connector 119"/>
            <p:cNvCxnSpPr/>
            <p:nvPr/>
          </p:nvCxnSpPr>
          <p:spPr>
            <a:xfrm flipH="1">
              <a:off x="2592756" y="2734424"/>
              <a:ext cx="1888600" cy="45199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81356" y="2718691"/>
              <a:ext cx="0" cy="4668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481356" y="2734424"/>
              <a:ext cx="1783052" cy="447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5">
              <a:extLst>
                <a:ext uri="{FF2B5EF4-FFF2-40B4-BE49-F238E27FC236}">
                  <a16:creationId xmlns:a16="http://schemas.microsoft.com/office/drawing/2014/main" id="{D7000B42-77D7-7D4A-95ED-6E1C56982B57}"/>
                </a:ext>
              </a:extLst>
            </p:cNvPr>
            <p:cNvCxnSpPr/>
            <p:nvPr/>
          </p:nvCxnSpPr>
          <p:spPr>
            <a:xfrm>
              <a:off x="-83176" y="3742910"/>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97" name="Group 41">
              <a:extLst>
                <a:ext uri="{FF2B5EF4-FFF2-40B4-BE49-F238E27FC236}">
                  <a16:creationId xmlns:a16="http://schemas.microsoft.com/office/drawing/2014/main" id="{62916C07-828A-E344-879B-10CB9A435403}"/>
                </a:ext>
              </a:extLst>
            </p:cNvPr>
            <p:cNvGrpSpPr>
              <a:grpSpLocks noChangeAspect="1"/>
            </p:cNvGrpSpPr>
            <p:nvPr/>
          </p:nvGrpSpPr>
          <p:grpSpPr>
            <a:xfrm>
              <a:off x="-255442" y="3502462"/>
              <a:ext cx="597594" cy="454403"/>
              <a:chOff x="152441" y="3690938"/>
              <a:chExt cx="394589" cy="300037"/>
            </a:xfrm>
          </p:grpSpPr>
          <p:sp>
            <p:nvSpPr>
              <p:cNvPr id="98" name="Rectangle 35">
                <a:extLst>
                  <a:ext uri="{FF2B5EF4-FFF2-40B4-BE49-F238E27FC236}">
                    <a16:creationId xmlns:a16="http://schemas.microsoft.com/office/drawing/2014/main" id="{895BCAF6-7718-4B44-94EC-90B2685899B3}"/>
                  </a:ext>
                </a:extLst>
              </p:cNvPr>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99" name="Line 67">
                <a:extLst>
                  <a:ext uri="{FF2B5EF4-FFF2-40B4-BE49-F238E27FC236}">
                    <a16:creationId xmlns:a16="http://schemas.microsoft.com/office/drawing/2014/main" id="{40EDA918-1CFF-E54E-A844-E59FDDB03C3B}"/>
                  </a:ext>
                </a:extLst>
              </p:cNvPr>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100" name="Line 73">
                <a:extLst>
                  <a:ext uri="{FF2B5EF4-FFF2-40B4-BE49-F238E27FC236}">
                    <a16:creationId xmlns:a16="http://schemas.microsoft.com/office/drawing/2014/main" id="{12DF1BB1-D7EE-DE40-A0A7-6F3FC08458BC}"/>
                  </a:ext>
                </a:extLst>
              </p:cNvPr>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101" name="Group 202">
                <a:extLst>
                  <a:ext uri="{FF2B5EF4-FFF2-40B4-BE49-F238E27FC236}">
                    <a16:creationId xmlns:a16="http://schemas.microsoft.com/office/drawing/2014/main" id="{96910845-C4B2-DD4B-93C4-EDD7FBA37409}"/>
                  </a:ext>
                </a:extLst>
              </p:cNvPr>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102" name="Rectangle 355">
                  <a:extLst>
                    <a:ext uri="{FF2B5EF4-FFF2-40B4-BE49-F238E27FC236}">
                      <a16:creationId xmlns:a16="http://schemas.microsoft.com/office/drawing/2014/main" id="{43E2F680-649B-FF4E-8953-36300413F9B9}"/>
                    </a:ext>
                  </a:extLst>
                </p:cNvPr>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103" name="Rectangle 356">
                  <a:extLst>
                    <a:ext uri="{FF2B5EF4-FFF2-40B4-BE49-F238E27FC236}">
                      <a16:creationId xmlns:a16="http://schemas.microsoft.com/office/drawing/2014/main" id="{65B8FB87-6714-104A-8AE2-975C043E1A74}"/>
                    </a:ext>
                  </a:extLst>
                </p:cNvPr>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104" name="Straight Connector 367">
                  <a:extLst>
                    <a:ext uri="{FF2B5EF4-FFF2-40B4-BE49-F238E27FC236}">
                      <a16:creationId xmlns:a16="http://schemas.microsoft.com/office/drawing/2014/main" id="{EFCDDFE5-DE20-8E42-88E7-4F1F45C8F265}"/>
                    </a:ext>
                  </a:extLst>
                </p:cNvPr>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105" name="Straight Connector 368">
                  <a:extLst>
                    <a:ext uri="{FF2B5EF4-FFF2-40B4-BE49-F238E27FC236}">
                      <a16:creationId xmlns:a16="http://schemas.microsoft.com/office/drawing/2014/main" id="{C6D49B72-C261-C440-AD89-5A77AE14C348}"/>
                    </a:ext>
                  </a:extLst>
                </p:cNvPr>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cxnSp>
          <p:nvCxnSpPr>
            <p:cNvPr id="106" name="Straight Arrow Connector 95">
              <a:extLst>
                <a:ext uri="{FF2B5EF4-FFF2-40B4-BE49-F238E27FC236}">
                  <a16:creationId xmlns:a16="http://schemas.microsoft.com/office/drawing/2014/main" id="{7A1DA335-5D9C-A24C-A154-1615229C109E}"/>
                </a:ext>
              </a:extLst>
            </p:cNvPr>
            <p:cNvCxnSpPr/>
            <p:nvPr/>
          </p:nvCxnSpPr>
          <p:spPr>
            <a:xfrm>
              <a:off x="8189327" y="3734775"/>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109" name="Group 41">
              <a:extLst>
                <a:ext uri="{FF2B5EF4-FFF2-40B4-BE49-F238E27FC236}">
                  <a16:creationId xmlns:a16="http://schemas.microsoft.com/office/drawing/2014/main" id="{00EA2C3E-3979-E343-BCEC-EA487B971F4E}"/>
                </a:ext>
              </a:extLst>
            </p:cNvPr>
            <p:cNvGrpSpPr>
              <a:grpSpLocks noChangeAspect="1"/>
            </p:cNvGrpSpPr>
            <p:nvPr/>
          </p:nvGrpSpPr>
          <p:grpSpPr>
            <a:xfrm>
              <a:off x="8017061" y="3494327"/>
              <a:ext cx="597594" cy="454403"/>
              <a:chOff x="152441" y="3690938"/>
              <a:chExt cx="394589" cy="300037"/>
            </a:xfrm>
          </p:grpSpPr>
          <p:sp>
            <p:nvSpPr>
              <p:cNvPr id="111" name="Rectangle 35">
                <a:extLst>
                  <a:ext uri="{FF2B5EF4-FFF2-40B4-BE49-F238E27FC236}">
                    <a16:creationId xmlns:a16="http://schemas.microsoft.com/office/drawing/2014/main" id="{81EBC1B0-CBFD-0B49-B984-8069D202CA1E}"/>
                  </a:ext>
                </a:extLst>
              </p:cNvPr>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112" name="Line 67">
                <a:extLst>
                  <a:ext uri="{FF2B5EF4-FFF2-40B4-BE49-F238E27FC236}">
                    <a16:creationId xmlns:a16="http://schemas.microsoft.com/office/drawing/2014/main" id="{0F21C7C3-DB32-704F-981E-7EABDE93323E}"/>
                  </a:ext>
                </a:extLst>
              </p:cNvPr>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114" name="Line 73">
                <a:extLst>
                  <a:ext uri="{FF2B5EF4-FFF2-40B4-BE49-F238E27FC236}">
                    <a16:creationId xmlns:a16="http://schemas.microsoft.com/office/drawing/2014/main" id="{5F7E999F-FD17-7441-B82C-B2B97AC3FD29}"/>
                  </a:ext>
                </a:extLst>
              </p:cNvPr>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115" name="Group 202">
                <a:extLst>
                  <a:ext uri="{FF2B5EF4-FFF2-40B4-BE49-F238E27FC236}">
                    <a16:creationId xmlns:a16="http://schemas.microsoft.com/office/drawing/2014/main" id="{D9A9D345-C37B-2349-9C7F-44C3EC406E0A}"/>
                  </a:ext>
                </a:extLst>
              </p:cNvPr>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116" name="Rectangle 355">
                  <a:extLst>
                    <a:ext uri="{FF2B5EF4-FFF2-40B4-BE49-F238E27FC236}">
                      <a16:creationId xmlns:a16="http://schemas.microsoft.com/office/drawing/2014/main" id="{DF041391-38FF-824F-AE02-D1C558CE66DA}"/>
                    </a:ext>
                  </a:extLst>
                </p:cNvPr>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117" name="Rectangle 356">
                  <a:extLst>
                    <a:ext uri="{FF2B5EF4-FFF2-40B4-BE49-F238E27FC236}">
                      <a16:creationId xmlns:a16="http://schemas.microsoft.com/office/drawing/2014/main" id="{E308C3BD-DF68-0341-9572-4E074E2574CB}"/>
                    </a:ext>
                  </a:extLst>
                </p:cNvPr>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118" name="Straight Connector 367">
                  <a:extLst>
                    <a:ext uri="{FF2B5EF4-FFF2-40B4-BE49-F238E27FC236}">
                      <a16:creationId xmlns:a16="http://schemas.microsoft.com/office/drawing/2014/main" id="{95C309C6-27D6-BC4A-B00B-4E6F5437B78D}"/>
                    </a:ext>
                  </a:extLst>
                </p:cNvPr>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119" name="Straight Connector 368">
                  <a:extLst>
                    <a:ext uri="{FF2B5EF4-FFF2-40B4-BE49-F238E27FC236}">
                      <a16:creationId xmlns:a16="http://schemas.microsoft.com/office/drawing/2014/main" id="{5E197DAD-E66F-EE48-8377-71043C290E87}"/>
                    </a:ext>
                  </a:extLst>
                </p:cNvPr>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21" name="TextBox 106">
              <a:extLst>
                <a:ext uri="{FF2B5EF4-FFF2-40B4-BE49-F238E27FC236}">
                  <a16:creationId xmlns:a16="http://schemas.microsoft.com/office/drawing/2014/main" id="{9E793CD1-74D6-DA48-B38E-3BBB518C4C19}"/>
                </a:ext>
              </a:extLst>
            </p:cNvPr>
            <p:cNvSpPr txBox="1"/>
            <p:nvPr/>
          </p:nvSpPr>
          <p:spPr>
            <a:xfrm>
              <a:off x="8777169" y="3457071"/>
              <a:ext cx="1292662"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主机内存</a:t>
              </a:r>
              <a:endParaRPr lang="en-US" dirty="0">
                <a:gradFill>
                  <a:gsLst>
                    <a:gs pos="2917">
                      <a:schemeClr val="tx1"/>
                    </a:gs>
                    <a:gs pos="30000">
                      <a:schemeClr val="tx1"/>
                    </a:gs>
                  </a:gsLst>
                  <a:lin ang="5400000" scaled="0"/>
                </a:gradFill>
              </a:endParaRPr>
            </a:p>
          </p:txBody>
        </p:sp>
        <p:sp>
          <p:nvSpPr>
            <p:cNvPr id="122" name="TextBox 106">
              <a:extLst>
                <a:ext uri="{FF2B5EF4-FFF2-40B4-BE49-F238E27FC236}">
                  <a16:creationId xmlns:a16="http://schemas.microsoft.com/office/drawing/2014/main" id="{2920A85E-5874-1D43-95AC-EB2DE3EEFE14}"/>
                </a:ext>
              </a:extLst>
            </p:cNvPr>
            <p:cNvSpPr txBox="1"/>
            <p:nvPr/>
          </p:nvSpPr>
          <p:spPr>
            <a:xfrm>
              <a:off x="-1104887" y="3470527"/>
              <a:ext cx="830997"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网络</a:t>
              </a:r>
              <a:endParaRPr lang="en-US" dirty="0">
                <a:gradFill>
                  <a:gsLst>
                    <a:gs pos="2917">
                      <a:schemeClr val="tx1"/>
                    </a:gs>
                    <a:gs pos="30000">
                      <a:schemeClr val="tx1"/>
                    </a:gs>
                  </a:gsLst>
                  <a:lin ang="5400000" scaled="0"/>
                </a:gradFill>
              </a:endParaRPr>
            </a:p>
          </p:txBody>
        </p:sp>
      </p:grpSp>
    </p:spTree>
    <p:custDataLst>
      <p:tags r:id="rId1"/>
    </p:custDataLst>
    <p:extLst>
      <p:ext uri="{BB962C8B-B14F-4D97-AF65-F5344CB8AC3E}">
        <p14:creationId xmlns:p14="http://schemas.microsoft.com/office/powerpoint/2010/main" val="473908631"/>
      </p:ext>
    </p:extLst>
  </p:cSld>
  <p:clrMapOvr>
    <a:masterClrMapping/>
  </p:clrMapOvr>
  <p:transition advTm="33946">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41757FE-0D80-BC41-BC08-E57673AC0C2D}"/>
              </a:ext>
            </a:extLst>
          </p:cNvPr>
          <p:cNvSpPr>
            <a:spLocks noGrp="1"/>
          </p:cNvSpPr>
          <p:nvPr>
            <p:ph type="title"/>
          </p:nvPr>
        </p:nvSpPr>
        <p:spPr/>
        <p:txBody>
          <a:bodyPr/>
          <a:lstStyle/>
          <a:p>
            <a:r>
              <a:rPr kumimoji="1" lang="zh-CN" altLang="en-US" dirty="0"/>
              <a:t>现代数据中心架构</a:t>
            </a:r>
          </a:p>
        </p:txBody>
      </p:sp>
      <p:sp>
        <p:nvSpPr>
          <p:cNvPr id="9" name="矩形 8">
            <a:extLst>
              <a:ext uri="{FF2B5EF4-FFF2-40B4-BE49-F238E27FC236}">
                <a16:creationId xmlns:a16="http://schemas.microsoft.com/office/drawing/2014/main" id="{5D70C6DA-C250-754A-AA54-076CF93B8FE2}"/>
              </a:ext>
            </a:extLst>
          </p:cNvPr>
          <p:cNvSpPr/>
          <p:nvPr/>
        </p:nvSpPr>
        <p:spPr bwMode="auto">
          <a:xfrm>
            <a:off x="548481" y="5349564"/>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21" name="文本框 20">
            <a:extLst>
              <a:ext uri="{FF2B5EF4-FFF2-40B4-BE49-F238E27FC236}">
                <a16:creationId xmlns:a16="http://schemas.microsoft.com/office/drawing/2014/main" id="{CEFE9015-6400-5E40-8322-793A4279FA51}"/>
              </a:ext>
            </a:extLst>
          </p:cNvPr>
          <p:cNvSpPr txBox="1"/>
          <p:nvPr/>
        </p:nvSpPr>
        <p:spPr>
          <a:xfrm>
            <a:off x="624681" y="5916902"/>
            <a:ext cx="1752600" cy="627864"/>
          </a:xfrm>
          <a:prstGeom prst="rect">
            <a:avLst/>
          </a:prstGeom>
          <a:noFill/>
        </p:spPr>
        <p:txBody>
          <a:bodyPr wrap="squar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sp>
        <p:nvSpPr>
          <p:cNvPr id="22" name="文本框 21">
            <a:extLst>
              <a:ext uri="{FF2B5EF4-FFF2-40B4-BE49-F238E27FC236}">
                <a16:creationId xmlns:a16="http://schemas.microsoft.com/office/drawing/2014/main" id="{FB4B1B62-49D5-274B-A4B3-92687BC1292E}"/>
              </a:ext>
            </a:extLst>
          </p:cNvPr>
          <p:cNvSpPr txBox="1"/>
          <p:nvPr/>
        </p:nvSpPr>
        <p:spPr>
          <a:xfrm>
            <a:off x="2816863" y="5916902"/>
            <a:ext cx="1752600" cy="627864"/>
          </a:xfrm>
          <a:prstGeom prst="rect">
            <a:avLst/>
          </a:prstGeom>
          <a:noFill/>
        </p:spPr>
        <p:txBody>
          <a:bodyPr wrap="squar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23" name="文本框 22">
            <a:extLst>
              <a:ext uri="{FF2B5EF4-FFF2-40B4-BE49-F238E27FC236}">
                <a16:creationId xmlns:a16="http://schemas.microsoft.com/office/drawing/2014/main" id="{A0FFEAFB-CDDA-694F-A174-2851DD04CC27}"/>
              </a:ext>
            </a:extLst>
          </p:cNvPr>
          <p:cNvSpPr txBox="1"/>
          <p:nvPr/>
        </p:nvSpPr>
        <p:spPr>
          <a:xfrm>
            <a:off x="5022724" y="5916902"/>
            <a:ext cx="1752600" cy="627864"/>
          </a:xfrm>
          <a:prstGeom prst="rect">
            <a:avLst/>
          </a:prstGeom>
          <a:noFill/>
        </p:spPr>
        <p:txBody>
          <a:bodyPr wrap="squar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4" name="矩形 23">
            <a:extLst>
              <a:ext uri="{FF2B5EF4-FFF2-40B4-BE49-F238E27FC236}">
                <a16:creationId xmlns:a16="http://schemas.microsoft.com/office/drawing/2014/main" id="{84C91FA5-BC98-2D44-8796-51D56801256A}"/>
              </a:ext>
            </a:extLst>
          </p:cNvPr>
          <p:cNvSpPr/>
          <p:nvPr/>
        </p:nvSpPr>
        <p:spPr bwMode="auto">
          <a:xfrm>
            <a:off x="548481" y="4056048"/>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柜顶交换机</a:t>
            </a:r>
          </a:p>
        </p:txBody>
      </p:sp>
      <p:sp>
        <p:nvSpPr>
          <p:cNvPr id="31" name="矩形 30">
            <a:extLst>
              <a:ext uri="{FF2B5EF4-FFF2-40B4-BE49-F238E27FC236}">
                <a16:creationId xmlns:a16="http://schemas.microsoft.com/office/drawing/2014/main" id="{0183E0B4-8FD8-F04C-BED4-EDCC62268789}"/>
              </a:ext>
            </a:extLst>
          </p:cNvPr>
          <p:cNvSpPr/>
          <p:nvPr/>
        </p:nvSpPr>
        <p:spPr bwMode="auto">
          <a:xfrm>
            <a:off x="1541852" y="1861716"/>
            <a:ext cx="2001878"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核心交换机</a:t>
            </a:r>
          </a:p>
        </p:txBody>
      </p:sp>
      <p:sp>
        <p:nvSpPr>
          <p:cNvPr id="32" name="矩形 31">
            <a:extLst>
              <a:ext uri="{FF2B5EF4-FFF2-40B4-BE49-F238E27FC236}">
                <a16:creationId xmlns:a16="http://schemas.microsoft.com/office/drawing/2014/main" id="{09E34E7F-A03D-5849-9F70-795A205D35E2}"/>
              </a:ext>
            </a:extLst>
          </p:cNvPr>
          <p:cNvSpPr/>
          <p:nvPr/>
        </p:nvSpPr>
        <p:spPr bwMode="auto">
          <a:xfrm>
            <a:off x="5951439" y="1856464"/>
            <a:ext cx="2001878"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核心交换机</a:t>
            </a:r>
          </a:p>
        </p:txBody>
      </p:sp>
      <p:cxnSp>
        <p:nvCxnSpPr>
          <p:cNvPr id="34" name="直线连接符 33">
            <a:extLst>
              <a:ext uri="{FF2B5EF4-FFF2-40B4-BE49-F238E27FC236}">
                <a16:creationId xmlns:a16="http://schemas.microsoft.com/office/drawing/2014/main" id="{BBDDBF3A-01B6-674B-89B0-38EFEBD05F6E}"/>
              </a:ext>
            </a:extLst>
          </p:cNvPr>
          <p:cNvCxnSpPr>
            <a:cxnSpLocks/>
            <a:stCxn id="9" idx="0"/>
            <a:endCxn id="24" idx="2"/>
          </p:cNvCxnSpPr>
          <p:nvPr/>
        </p:nvCxnSpPr>
        <p:spPr>
          <a:xfrm flipV="1">
            <a:off x="738553" y="4589448"/>
            <a:ext cx="699338" cy="7601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直线连接符 67">
            <a:extLst>
              <a:ext uri="{FF2B5EF4-FFF2-40B4-BE49-F238E27FC236}">
                <a16:creationId xmlns:a16="http://schemas.microsoft.com/office/drawing/2014/main" id="{57C29FB6-B123-8C43-A5D2-0C731AC5E616}"/>
              </a:ext>
            </a:extLst>
          </p:cNvPr>
          <p:cNvCxnSpPr>
            <a:cxnSpLocks/>
            <a:stCxn id="149" idx="0"/>
            <a:endCxn id="32" idx="2"/>
          </p:cNvCxnSpPr>
          <p:nvPr/>
        </p:nvCxnSpPr>
        <p:spPr>
          <a:xfrm flipH="1" flipV="1">
            <a:off x="6952378" y="2389864"/>
            <a:ext cx="1122115" cy="6166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直线连接符 70">
            <a:extLst>
              <a:ext uri="{FF2B5EF4-FFF2-40B4-BE49-F238E27FC236}">
                <a16:creationId xmlns:a16="http://schemas.microsoft.com/office/drawing/2014/main" id="{D87E17B1-65C9-0E40-B2D4-8687D07EE49B}"/>
              </a:ext>
            </a:extLst>
          </p:cNvPr>
          <p:cNvCxnSpPr>
            <a:cxnSpLocks/>
            <a:stCxn id="97" idx="0"/>
            <a:endCxn id="148" idx="2"/>
          </p:cNvCxnSpPr>
          <p:nvPr/>
        </p:nvCxnSpPr>
        <p:spPr>
          <a:xfrm flipH="1" flipV="1">
            <a:off x="5830262" y="3539906"/>
            <a:ext cx="2244231"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直线连接符 73">
            <a:extLst>
              <a:ext uri="{FF2B5EF4-FFF2-40B4-BE49-F238E27FC236}">
                <a16:creationId xmlns:a16="http://schemas.microsoft.com/office/drawing/2014/main" id="{F4B23234-986D-CA43-8EBB-134DDDFFB4E8}"/>
              </a:ext>
            </a:extLst>
          </p:cNvPr>
          <p:cNvCxnSpPr>
            <a:cxnSpLocks/>
            <a:stCxn id="24" idx="0"/>
            <a:endCxn id="146" idx="2"/>
          </p:cNvCxnSpPr>
          <p:nvPr/>
        </p:nvCxnSpPr>
        <p:spPr>
          <a:xfrm flipV="1">
            <a:off x="1437891" y="3539906"/>
            <a:ext cx="0"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直线连接符 77">
            <a:extLst>
              <a:ext uri="{FF2B5EF4-FFF2-40B4-BE49-F238E27FC236}">
                <a16:creationId xmlns:a16="http://schemas.microsoft.com/office/drawing/2014/main" id="{A0343ED6-5218-3E4C-98D1-8561E95BA302}"/>
              </a:ext>
            </a:extLst>
          </p:cNvPr>
          <p:cNvCxnSpPr>
            <a:cxnSpLocks/>
            <a:stCxn id="24" idx="0"/>
            <a:endCxn id="147" idx="2"/>
          </p:cNvCxnSpPr>
          <p:nvPr/>
        </p:nvCxnSpPr>
        <p:spPr>
          <a:xfrm flipV="1">
            <a:off x="1437891" y="3539906"/>
            <a:ext cx="2209800"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直线连接符 80">
            <a:extLst>
              <a:ext uri="{FF2B5EF4-FFF2-40B4-BE49-F238E27FC236}">
                <a16:creationId xmlns:a16="http://schemas.microsoft.com/office/drawing/2014/main" id="{606CADC8-3E95-AA4A-9894-2FE3FECD2C2B}"/>
              </a:ext>
            </a:extLst>
          </p:cNvPr>
          <p:cNvCxnSpPr>
            <a:cxnSpLocks/>
            <a:stCxn id="70" idx="0"/>
            <a:endCxn id="147" idx="2"/>
          </p:cNvCxnSpPr>
          <p:nvPr/>
        </p:nvCxnSpPr>
        <p:spPr>
          <a:xfrm flipV="1">
            <a:off x="3647691" y="3539906"/>
            <a:ext cx="0"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直线连接符 83">
            <a:extLst>
              <a:ext uri="{FF2B5EF4-FFF2-40B4-BE49-F238E27FC236}">
                <a16:creationId xmlns:a16="http://schemas.microsoft.com/office/drawing/2014/main" id="{F5280250-7E09-A645-8F24-1AF7991F6318}"/>
              </a:ext>
            </a:extLst>
          </p:cNvPr>
          <p:cNvCxnSpPr>
            <a:cxnSpLocks/>
            <a:stCxn id="70" idx="0"/>
            <a:endCxn id="146" idx="2"/>
          </p:cNvCxnSpPr>
          <p:nvPr/>
        </p:nvCxnSpPr>
        <p:spPr>
          <a:xfrm flipH="1" flipV="1">
            <a:off x="1437891" y="3539906"/>
            <a:ext cx="2209800"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矩形 8">
            <a:extLst>
              <a:ext uri="{FF2B5EF4-FFF2-40B4-BE49-F238E27FC236}">
                <a16:creationId xmlns:a16="http://schemas.microsoft.com/office/drawing/2014/main" id="{72417BC7-4DC1-474A-AA6B-ACB7D3804DAD}"/>
              </a:ext>
            </a:extLst>
          </p:cNvPr>
          <p:cNvSpPr/>
          <p:nvPr/>
        </p:nvSpPr>
        <p:spPr bwMode="auto">
          <a:xfrm>
            <a:off x="1016107"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2" name="矩形 8">
            <a:extLst>
              <a:ext uri="{FF2B5EF4-FFF2-40B4-BE49-F238E27FC236}">
                <a16:creationId xmlns:a16="http://schemas.microsoft.com/office/drawing/2014/main" id="{F9298FB7-C2CE-46ED-946A-61298CC99BC5}"/>
              </a:ext>
            </a:extLst>
          </p:cNvPr>
          <p:cNvSpPr/>
          <p:nvPr/>
        </p:nvSpPr>
        <p:spPr bwMode="auto">
          <a:xfrm>
            <a:off x="1483363"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矩形 8">
            <a:extLst>
              <a:ext uri="{FF2B5EF4-FFF2-40B4-BE49-F238E27FC236}">
                <a16:creationId xmlns:a16="http://schemas.microsoft.com/office/drawing/2014/main" id="{8B4C38BE-B678-4A38-99B8-81EFD81817B9}"/>
              </a:ext>
            </a:extLst>
          </p:cNvPr>
          <p:cNvSpPr/>
          <p:nvPr/>
        </p:nvSpPr>
        <p:spPr bwMode="auto">
          <a:xfrm>
            <a:off x="1947157"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0" name="直线连接符 33">
            <a:extLst>
              <a:ext uri="{FF2B5EF4-FFF2-40B4-BE49-F238E27FC236}">
                <a16:creationId xmlns:a16="http://schemas.microsoft.com/office/drawing/2014/main" id="{D1815E8B-F8BE-4FC7-B7E3-DB48DE514FF5}"/>
              </a:ext>
            </a:extLst>
          </p:cNvPr>
          <p:cNvCxnSpPr>
            <a:cxnSpLocks/>
            <a:stCxn id="51" idx="0"/>
            <a:endCxn id="24" idx="2"/>
          </p:cNvCxnSpPr>
          <p:nvPr/>
        </p:nvCxnSpPr>
        <p:spPr>
          <a:xfrm flipV="1">
            <a:off x="1206179" y="4589448"/>
            <a:ext cx="231712"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直线连接符 33">
            <a:extLst>
              <a:ext uri="{FF2B5EF4-FFF2-40B4-BE49-F238E27FC236}">
                <a16:creationId xmlns:a16="http://schemas.microsoft.com/office/drawing/2014/main" id="{748F8845-1695-4D45-BFE4-17AC792E1DB5}"/>
              </a:ext>
            </a:extLst>
          </p:cNvPr>
          <p:cNvCxnSpPr>
            <a:cxnSpLocks/>
            <a:stCxn id="52" idx="0"/>
            <a:endCxn id="24" idx="2"/>
          </p:cNvCxnSpPr>
          <p:nvPr/>
        </p:nvCxnSpPr>
        <p:spPr>
          <a:xfrm flipH="1" flipV="1">
            <a:off x="1437891" y="4589448"/>
            <a:ext cx="235544"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33">
            <a:extLst>
              <a:ext uri="{FF2B5EF4-FFF2-40B4-BE49-F238E27FC236}">
                <a16:creationId xmlns:a16="http://schemas.microsoft.com/office/drawing/2014/main" id="{E6E673E7-9D4F-4BD9-B636-59D2A4709B19}"/>
              </a:ext>
            </a:extLst>
          </p:cNvPr>
          <p:cNvCxnSpPr>
            <a:cxnSpLocks/>
            <a:stCxn id="54" idx="0"/>
            <a:endCxn id="24" idx="2"/>
          </p:cNvCxnSpPr>
          <p:nvPr/>
        </p:nvCxnSpPr>
        <p:spPr>
          <a:xfrm flipH="1" flipV="1">
            <a:off x="1437891" y="4589448"/>
            <a:ext cx="699338"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9" name="矩形 8">
            <a:extLst>
              <a:ext uri="{FF2B5EF4-FFF2-40B4-BE49-F238E27FC236}">
                <a16:creationId xmlns:a16="http://schemas.microsoft.com/office/drawing/2014/main" id="{746D4833-5F3B-4675-A9F4-01D5E36CC957}"/>
              </a:ext>
            </a:extLst>
          </p:cNvPr>
          <p:cNvSpPr/>
          <p:nvPr/>
        </p:nvSpPr>
        <p:spPr bwMode="auto">
          <a:xfrm>
            <a:off x="2758281" y="5349564"/>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70" name="矩形 23">
            <a:extLst>
              <a:ext uri="{FF2B5EF4-FFF2-40B4-BE49-F238E27FC236}">
                <a16:creationId xmlns:a16="http://schemas.microsoft.com/office/drawing/2014/main" id="{9BE214C3-3F96-40D5-A939-A21B8AB858D9}"/>
              </a:ext>
            </a:extLst>
          </p:cNvPr>
          <p:cNvSpPr/>
          <p:nvPr/>
        </p:nvSpPr>
        <p:spPr bwMode="auto">
          <a:xfrm>
            <a:off x="2758281" y="4056048"/>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柜顶交换机</a:t>
            </a:r>
          </a:p>
        </p:txBody>
      </p:sp>
      <p:cxnSp>
        <p:nvCxnSpPr>
          <p:cNvPr id="72" name="直线连接符 33">
            <a:extLst>
              <a:ext uri="{FF2B5EF4-FFF2-40B4-BE49-F238E27FC236}">
                <a16:creationId xmlns:a16="http://schemas.microsoft.com/office/drawing/2014/main" id="{F3B9166B-28F1-4A46-BF5D-37D08193136D}"/>
              </a:ext>
            </a:extLst>
          </p:cNvPr>
          <p:cNvCxnSpPr>
            <a:cxnSpLocks/>
            <a:stCxn id="69" idx="0"/>
            <a:endCxn id="70" idx="2"/>
          </p:cNvCxnSpPr>
          <p:nvPr/>
        </p:nvCxnSpPr>
        <p:spPr>
          <a:xfrm flipV="1">
            <a:off x="2948353" y="4589448"/>
            <a:ext cx="699338" cy="7601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3" name="矩形 8">
            <a:extLst>
              <a:ext uri="{FF2B5EF4-FFF2-40B4-BE49-F238E27FC236}">
                <a16:creationId xmlns:a16="http://schemas.microsoft.com/office/drawing/2014/main" id="{4BE6D8EE-6477-4C01-9324-D9FDFA6C6137}"/>
              </a:ext>
            </a:extLst>
          </p:cNvPr>
          <p:cNvSpPr/>
          <p:nvPr/>
        </p:nvSpPr>
        <p:spPr bwMode="auto">
          <a:xfrm>
            <a:off x="3225907"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75" name="矩形 8">
            <a:extLst>
              <a:ext uri="{FF2B5EF4-FFF2-40B4-BE49-F238E27FC236}">
                <a16:creationId xmlns:a16="http://schemas.microsoft.com/office/drawing/2014/main" id="{8F392EED-C5A8-4CB7-9FAE-D2608F4A5356}"/>
              </a:ext>
            </a:extLst>
          </p:cNvPr>
          <p:cNvSpPr/>
          <p:nvPr/>
        </p:nvSpPr>
        <p:spPr bwMode="auto">
          <a:xfrm>
            <a:off x="3693163"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76" name="矩形 8">
            <a:extLst>
              <a:ext uri="{FF2B5EF4-FFF2-40B4-BE49-F238E27FC236}">
                <a16:creationId xmlns:a16="http://schemas.microsoft.com/office/drawing/2014/main" id="{B240ACBC-10F6-4DAF-89BA-339E4B8BA1EC}"/>
              </a:ext>
            </a:extLst>
          </p:cNvPr>
          <p:cNvSpPr/>
          <p:nvPr/>
        </p:nvSpPr>
        <p:spPr bwMode="auto">
          <a:xfrm>
            <a:off x="4156957"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77" name="直线连接符 33">
            <a:extLst>
              <a:ext uri="{FF2B5EF4-FFF2-40B4-BE49-F238E27FC236}">
                <a16:creationId xmlns:a16="http://schemas.microsoft.com/office/drawing/2014/main" id="{CC9ECDCF-24B1-4171-A372-3F9AD663B1CF}"/>
              </a:ext>
            </a:extLst>
          </p:cNvPr>
          <p:cNvCxnSpPr>
            <a:cxnSpLocks/>
            <a:stCxn id="73" idx="0"/>
            <a:endCxn id="70" idx="2"/>
          </p:cNvCxnSpPr>
          <p:nvPr/>
        </p:nvCxnSpPr>
        <p:spPr>
          <a:xfrm flipV="1">
            <a:off x="3415979" y="4589448"/>
            <a:ext cx="231712"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直线连接符 33">
            <a:extLst>
              <a:ext uri="{FF2B5EF4-FFF2-40B4-BE49-F238E27FC236}">
                <a16:creationId xmlns:a16="http://schemas.microsoft.com/office/drawing/2014/main" id="{01DC7E8D-CD1C-4FD1-AD34-039FD9FB3CBD}"/>
              </a:ext>
            </a:extLst>
          </p:cNvPr>
          <p:cNvCxnSpPr>
            <a:cxnSpLocks/>
            <a:stCxn id="75" idx="0"/>
            <a:endCxn id="70" idx="2"/>
          </p:cNvCxnSpPr>
          <p:nvPr/>
        </p:nvCxnSpPr>
        <p:spPr>
          <a:xfrm flipH="1" flipV="1">
            <a:off x="3647691" y="4589448"/>
            <a:ext cx="235544"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直线连接符 33">
            <a:extLst>
              <a:ext uri="{FF2B5EF4-FFF2-40B4-BE49-F238E27FC236}">
                <a16:creationId xmlns:a16="http://schemas.microsoft.com/office/drawing/2014/main" id="{D79754A6-B21A-4981-983D-D20560181B8F}"/>
              </a:ext>
            </a:extLst>
          </p:cNvPr>
          <p:cNvCxnSpPr>
            <a:cxnSpLocks/>
            <a:stCxn id="76" idx="0"/>
            <a:endCxn id="70" idx="2"/>
          </p:cNvCxnSpPr>
          <p:nvPr/>
        </p:nvCxnSpPr>
        <p:spPr>
          <a:xfrm flipH="1" flipV="1">
            <a:off x="3647691" y="4589448"/>
            <a:ext cx="699338"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矩形 8">
            <a:extLst>
              <a:ext uri="{FF2B5EF4-FFF2-40B4-BE49-F238E27FC236}">
                <a16:creationId xmlns:a16="http://schemas.microsoft.com/office/drawing/2014/main" id="{716FDACF-7EED-42CE-BAFB-BFD7B94CE2A7}"/>
              </a:ext>
            </a:extLst>
          </p:cNvPr>
          <p:cNvSpPr/>
          <p:nvPr/>
        </p:nvSpPr>
        <p:spPr bwMode="auto">
          <a:xfrm>
            <a:off x="4940852" y="5349564"/>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矩形 23">
            <a:extLst>
              <a:ext uri="{FF2B5EF4-FFF2-40B4-BE49-F238E27FC236}">
                <a16:creationId xmlns:a16="http://schemas.microsoft.com/office/drawing/2014/main" id="{32C80178-5D8C-4DC6-B882-5B0045235B58}"/>
              </a:ext>
            </a:extLst>
          </p:cNvPr>
          <p:cNvSpPr/>
          <p:nvPr/>
        </p:nvSpPr>
        <p:spPr bwMode="auto">
          <a:xfrm>
            <a:off x="4940852" y="4056048"/>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柜顶交换机</a:t>
            </a:r>
          </a:p>
        </p:txBody>
      </p:sp>
      <p:cxnSp>
        <p:nvCxnSpPr>
          <p:cNvPr id="85" name="直线连接符 33">
            <a:extLst>
              <a:ext uri="{FF2B5EF4-FFF2-40B4-BE49-F238E27FC236}">
                <a16:creationId xmlns:a16="http://schemas.microsoft.com/office/drawing/2014/main" id="{B246A9A8-5CC9-4545-83C5-0765DF2233D3}"/>
              </a:ext>
            </a:extLst>
          </p:cNvPr>
          <p:cNvCxnSpPr>
            <a:cxnSpLocks/>
            <a:stCxn id="82" idx="0"/>
            <a:endCxn id="83" idx="2"/>
          </p:cNvCxnSpPr>
          <p:nvPr/>
        </p:nvCxnSpPr>
        <p:spPr>
          <a:xfrm flipV="1">
            <a:off x="5130924" y="4589448"/>
            <a:ext cx="699338" cy="7601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6" name="矩形 8">
            <a:extLst>
              <a:ext uri="{FF2B5EF4-FFF2-40B4-BE49-F238E27FC236}">
                <a16:creationId xmlns:a16="http://schemas.microsoft.com/office/drawing/2014/main" id="{BE1DE534-127A-459D-902A-AB599ED77EDB}"/>
              </a:ext>
            </a:extLst>
          </p:cNvPr>
          <p:cNvSpPr/>
          <p:nvPr/>
        </p:nvSpPr>
        <p:spPr bwMode="auto">
          <a:xfrm>
            <a:off x="5408478"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89" name="矩形 8">
            <a:extLst>
              <a:ext uri="{FF2B5EF4-FFF2-40B4-BE49-F238E27FC236}">
                <a16:creationId xmlns:a16="http://schemas.microsoft.com/office/drawing/2014/main" id="{ABC4C6E2-30BC-45C3-8EA3-E7C8862EB0F2}"/>
              </a:ext>
            </a:extLst>
          </p:cNvPr>
          <p:cNvSpPr/>
          <p:nvPr/>
        </p:nvSpPr>
        <p:spPr bwMode="auto">
          <a:xfrm>
            <a:off x="5875734"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0" name="矩形 8">
            <a:extLst>
              <a:ext uri="{FF2B5EF4-FFF2-40B4-BE49-F238E27FC236}">
                <a16:creationId xmlns:a16="http://schemas.microsoft.com/office/drawing/2014/main" id="{238CEFFC-5E74-4404-9110-FA89407326BB}"/>
              </a:ext>
            </a:extLst>
          </p:cNvPr>
          <p:cNvSpPr/>
          <p:nvPr/>
        </p:nvSpPr>
        <p:spPr bwMode="auto">
          <a:xfrm>
            <a:off x="6339528"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92" name="直线连接符 33">
            <a:extLst>
              <a:ext uri="{FF2B5EF4-FFF2-40B4-BE49-F238E27FC236}">
                <a16:creationId xmlns:a16="http://schemas.microsoft.com/office/drawing/2014/main" id="{C08E5DBE-08D2-4D5F-A836-7972F42E6554}"/>
              </a:ext>
            </a:extLst>
          </p:cNvPr>
          <p:cNvCxnSpPr>
            <a:cxnSpLocks/>
            <a:stCxn id="86" idx="0"/>
            <a:endCxn id="83" idx="2"/>
          </p:cNvCxnSpPr>
          <p:nvPr/>
        </p:nvCxnSpPr>
        <p:spPr>
          <a:xfrm flipV="1">
            <a:off x="5598550" y="4589448"/>
            <a:ext cx="231712"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直线连接符 33">
            <a:extLst>
              <a:ext uri="{FF2B5EF4-FFF2-40B4-BE49-F238E27FC236}">
                <a16:creationId xmlns:a16="http://schemas.microsoft.com/office/drawing/2014/main" id="{F24E65E8-4D39-44FC-84BA-3FDCEAF7831C}"/>
              </a:ext>
            </a:extLst>
          </p:cNvPr>
          <p:cNvCxnSpPr>
            <a:cxnSpLocks/>
            <a:stCxn id="89" idx="0"/>
            <a:endCxn id="83" idx="2"/>
          </p:cNvCxnSpPr>
          <p:nvPr/>
        </p:nvCxnSpPr>
        <p:spPr>
          <a:xfrm flipH="1" flipV="1">
            <a:off x="5830262" y="4589448"/>
            <a:ext cx="235544"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直线连接符 33">
            <a:extLst>
              <a:ext uri="{FF2B5EF4-FFF2-40B4-BE49-F238E27FC236}">
                <a16:creationId xmlns:a16="http://schemas.microsoft.com/office/drawing/2014/main" id="{C756DADC-4806-44A9-AC07-DFB638E096ED}"/>
              </a:ext>
            </a:extLst>
          </p:cNvPr>
          <p:cNvCxnSpPr>
            <a:cxnSpLocks/>
            <a:stCxn id="90" idx="0"/>
            <a:endCxn id="83" idx="2"/>
          </p:cNvCxnSpPr>
          <p:nvPr/>
        </p:nvCxnSpPr>
        <p:spPr>
          <a:xfrm flipH="1" flipV="1">
            <a:off x="5830262" y="4589448"/>
            <a:ext cx="699338"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6" name="矩形 8">
            <a:extLst>
              <a:ext uri="{FF2B5EF4-FFF2-40B4-BE49-F238E27FC236}">
                <a16:creationId xmlns:a16="http://schemas.microsoft.com/office/drawing/2014/main" id="{0E786A92-55DF-48CD-8A3F-FDFC02874D61}"/>
              </a:ext>
            </a:extLst>
          </p:cNvPr>
          <p:cNvSpPr/>
          <p:nvPr/>
        </p:nvSpPr>
        <p:spPr bwMode="auto">
          <a:xfrm>
            <a:off x="7185083" y="5349564"/>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97" name="矩形 23">
            <a:extLst>
              <a:ext uri="{FF2B5EF4-FFF2-40B4-BE49-F238E27FC236}">
                <a16:creationId xmlns:a16="http://schemas.microsoft.com/office/drawing/2014/main" id="{BBAC5ECB-DDCE-4BF0-B850-80556CCA3BC4}"/>
              </a:ext>
            </a:extLst>
          </p:cNvPr>
          <p:cNvSpPr/>
          <p:nvPr/>
        </p:nvSpPr>
        <p:spPr bwMode="auto">
          <a:xfrm>
            <a:off x="7185083" y="4056048"/>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柜顶交换机</a:t>
            </a:r>
          </a:p>
        </p:txBody>
      </p:sp>
      <p:cxnSp>
        <p:nvCxnSpPr>
          <p:cNvPr id="98" name="直线连接符 33">
            <a:extLst>
              <a:ext uri="{FF2B5EF4-FFF2-40B4-BE49-F238E27FC236}">
                <a16:creationId xmlns:a16="http://schemas.microsoft.com/office/drawing/2014/main" id="{40588BBC-606C-4037-9D68-17DB3AE22D9B}"/>
              </a:ext>
            </a:extLst>
          </p:cNvPr>
          <p:cNvCxnSpPr>
            <a:cxnSpLocks/>
            <a:stCxn id="96" idx="0"/>
            <a:endCxn id="97" idx="2"/>
          </p:cNvCxnSpPr>
          <p:nvPr/>
        </p:nvCxnSpPr>
        <p:spPr>
          <a:xfrm flipV="1">
            <a:off x="7375155" y="4589448"/>
            <a:ext cx="699338" cy="760116"/>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9" name="矩形 8">
            <a:extLst>
              <a:ext uri="{FF2B5EF4-FFF2-40B4-BE49-F238E27FC236}">
                <a16:creationId xmlns:a16="http://schemas.microsoft.com/office/drawing/2014/main" id="{AE44C87F-2B17-4879-9D7F-FFA2B31A03A3}"/>
              </a:ext>
            </a:extLst>
          </p:cNvPr>
          <p:cNvSpPr/>
          <p:nvPr/>
        </p:nvSpPr>
        <p:spPr bwMode="auto">
          <a:xfrm>
            <a:off x="7652709"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0" name="矩形 8">
            <a:extLst>
              <a:ext uri="{FF2B5EF4-FFF2-40B4-BE49-F238E27FC236}">
                <a16:creationId xmlns:a16="http://schemas.microsoft.com/office/drawing/2014/main" id="{199112A5-F806-44DF-A16C-4C447BB82169}"/>
              </a:ext>
            </a:extLst>
          </p:cNvPr>
          <p:cNvSpPr/>
          <p:nvPr/>
        </p:nvSpPr>
        <p:spPr bwMode="auto">
          <a:xfrm>
            <a:off x="8119965"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1" name="矩形 8">
            <a:extLst>
              <a:ext uri="{FF2B5EF4-FFF2-40B4-BE49-F238E27FC236}">
                <a16:creationId xmlns:a16="http://schemas.microsoft.com/office/drawing/2014/main" id="{84EC50F3-59A8-4805-9195-301CD7B4754C}"/>
              </a:ext>
            </a:extLst>
          </p:cNvPr>
          <p:cNvSpPr/>
          <p:nvPr/>
        </p:nvSpPr>
        <p:spPr bwMode="auto">
          <a:xfrm>
            <a:off x="8583759" y="5344198"/>
            <a:ext cx="380144"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000"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2" name="直线连接符 33">
            <a:extLst>
              <a:ext uri="{FF2B5EF4-FFF2-40B4-BE49-F238E27FC236}">
                <a16:creationId xmlns:a16="http://schemas.microsoft.com/office/drawing/2014/main" id="{39568B47-E382-4BCA-B3C1-034C76008E8F}"/>
              </a:ext>
            </a:extLst>
          </p:cNvPr>
          <p:cNvCxnSpPr>
            <a:cxnSpLocks/>
            <a:stCxn id="99" idx="0"/>
            <a:endCxn id="97" idx="2"/>
          </p:cNvCxnSpPr>
          <p:nvPr/>
        </p:nvCxnSpPr>
        <p:spPr>
          <a:xfrm flipV="1">
            <a:off x="7842781" y="4589448"/>
            <a:ext cx="231712"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直线连接符 33">
            <a:extLst>
              <a:ext uri="{FF2B5EF4-FFF2-40B4-BE49-F238E27FC236}">
                <a16:creationId xmlns:a16="http://schemas.microsoft.com/office/drawing/2014/main" id="{3B6BFECB-B0C9-4837-B181-304095932D7B}"/>
              </a:ext>
            </a:extLst>
          </p:cNvPr>
          <p:cNvCxnSpPr>
            <a:cxnSpLocks/>
            <a:stCxn id="100" idx="0"/>
            <a:endCxn id="97" idx="2"/>
          </p:cNvCxnSpPr>
          <p:nvPr/>
        </p:nvCxnSpPr>
        <p:spPr>
          <a:xfrm flipH="1" flipV="1">
            <a:off x="8074493" y="4589448"/>
            <a:ext cx="235544"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直线连接符 33">
            <a:extLst>
              <a:ext uri="{FF2B5EF4-FFF2-40B4-BE49-F238E27FC236}">
                <a16:creationId xmlns:a16="http://schemas.microsoft.com/office/drawing/2014/main" id="{EB631F65-F20B-4306-B5CF-40FFF0F16C72}"/>
              </a:ext>
            </a:extLst>
          </p:cNvPr>
          <p:cNvCxnSpPr>
            <a:cxnSpLocks/>
            <a:stCxn id="101" idx="0"/>
            <a:endCxn id="97" idx="2"/>
          </p:cNvCxnSpPr>
          <p:nvPr/>
        </p:nvCxnSpPr>
        <p:spPr>
          <a:xfrm flipH="1" flipV="1">
            <a:off x="8074493" y="4589448"/>
            <a:ext cx="699338" cy="75475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5" name="文本框 22">
            <a:extLst>
              <a:ext uri="{FF2B5EF4-FFF2-40B4-BE49-F238E27FC236}">
                <a16:creationId xmlns:a16="http://schemas.microsoft.com/office/drawing/2014/main" id="{2625D516-2063-4941-9CBE-B3FADB7CB4F6}"/>
              </a:ext>
            </a:extLst>
          </p:cNvPr>
          <p:cNvSpPr txBox="1"/>
          <p:nvPr/>
        </p:nvSpPr>
        <p:spPr>
          <a:xfrm>
            <a:off x="7260984" y="5917398"/>
            <a:ext cx="1752600" cy="627864"/>
          </a:xfrm>
          <a:prstGeom prst="rect">
            <a:avLst/>
          </a:prstGeom>
          <a:noFill/>
        </p:spPr>
        <p:txBody>
          <a:bodyPr wrap="squar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管理节点</a:t>
            </a:r>
          </a:p>
        </p:txBody>
      </p:sp>
      <p:sp>
        <p:nvSpPr>
          <p:cNvPr id="146" name="矩形 23">
            <a:extLst>
              <a:ext uri="{FF2B5EF4-FFF2-40B4-BE49-F238E27FC236}">
                <a16:creationId xmlns:a16="http://schemas.microsoft.com/office/drawing/2014/main" id="{690A678C-FE9B-431E-A46C-A2C1F86C9F11}"/>
              </a:ext>
            </a:extLst>
          </p:cNvPr>
          <p:cNvSpPr/>
          <p:nvPr/>
        </p:nvSpPr>
        <p:spPr bwMode="auto">
          <a:xfrm>
            <a:off x="548481" y="3006506"/>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汇聚交换机</a:t>
            </a:r>
          </a:p>
        </p:txBody>
      </p:sp>
      <p:sp>
        <p:nvSpPr>
          <p:cNvPr id="147" name="矩形 23">
            <a:extLst>
              <a:ext uri="{FF2B5EF4-FFF2-40B4-BE49-F238E27FC236}">
                <a16:creationId xmlns:a16="http://schemas.microsoft.com/office/drawing/2014/main" id="{F78A9268-4212-4A46-9169-C31A5E12B6A8}"/>
              </a:ext>
            </a:extLst>
          </p:cNvPr>
          <p:cNvSpPr/>
          <p:nvPr/>
        </p:nvSpPr>
        <p:spPr bwMode="auto">
          <a:xfrm>
            <a:off x="2758281" y="3006506"/>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汇聚交换机</a:t>
            </a:r>
          </a:p>
        </p:txBody>
      </p:sp>
      <p:sp>
        <p:nvSpPr>
          <p:cNvPr id="148" name="矩形 23">
            <a:extLst>
              <a:ext uri="{FF2B5EF4-FFF2-40B4-BE49-F238E27FC236}">
                <a16:creationId xmlns:a16="http://schemas.microsoft.com/office/drawing/2014/main" id="{B027115D-7206-4C94-8EDA-3BC36A17E304}"/>
              </a:ext>
            </a:extLst>
          </p:cNvPr>
          <p:cNvSpPr/>
          <p:nvPr/>
        </p:nvSpPr>
        <p:spPr bwMode="auto">
          <a:xfrm>
            <a:off x="4940852" y="3006506"/>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汇聚交换机</a:t>
            </a:r>
          </a:p>
        </p:txBody>
      </p:sp>
      <p:sp>
        <p:nvSpPr>
          <p:cNvPr id="149" name="矩形 23">
            <a:extLst>
              <a:ext uri="{FF2B5EF4-FFF2-40B4-BE49-F238E27FC236}">
                <a16:creationId xmlns:a16="http://schemas.microsoft.com/office/drawing/2014/main" id="{0C788344-2D26-44F9-8C21-13FA5EDB0169}"/>
              </a:ext>
            </a:extLst>
          </p:cNvPr>
          <p:cNvSpPr/>
          <p:nvPr/>
        </p:nvSpPr>
        <p:spPr bwMode="auto">
          <a:xfrm>
            <a:off x="7185083" y="3006506"/>
            <a:ext cx="1778820" cy="533400"/>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汇聚交换机</a:t>
            </a:r>
          </a:p>
        </p:txBody>
      </p:sp>
      <p:cxnSp>
        <p:nvCxnSpPr>
          <p:cNvPr id="152" name="直线连接符 70">
            <a:extLst>
              <a:ext uri="{FF2B5EF4-FFF2-40B4-BE49-F238E27FC236}">
                <a16:creationId xmlns:a16="http://schemas.microsoft.com/office/drawing/2014/main" id="{88471ACA-B598-48F1-8F65-E5EEBDB15A6C}"/>
              </a:ext>
            </a:extLst>
          </p:cNvPr>
          <p:cNvCxnSpPr>
            <a:cxnSpLocks/>
            <a:stCxn id="83" idx="0"/>
            <a:endCxn id="148" idx="2"/>
          </p:cNvCxnSpPr>
          <p:nvPr/>
        </p:nvCxnSpPr>
        <p:spPr>
          <a:xfrm flipV="1">
            <a:off x="5830262" y="3539906"/>
            <a:ext cx="0"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5" name="直线连接符 70">
            <a:extLst>
              <a:ext uri="{FF2B5EF4-FFF2-40B4-BE49-F238E27FC236}">
                <a16:creationId xmlns:a16="http://schemas.microsoft.com/office/drawing/2014/main" id="{CD6D8153-1329-45C4-948A-EB3A1C34A306}"/>
              </a:ext>
            </a:extLst>
          </p:cNvPr>
          <p:cNvCxnSpPr>
            <a:cxnSpLocks/>
            <a:stCxn id="83" idx="0"/>
            <a:endCxn id="149" idx="2"/>
          </p:cNvCxnSpPr>
          <p:nvPr/>
        </p:nvCxnSpPr>
        <p:spPr>
          <a:xfrm flipV="1">
            <a:off x="5830262" y="3539906"/>
            <a:ext cx="2244231"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直线连接符 70">
            <a:extLst>
              <a:ext uri="{FF2B5EF4-FFF2-40B4-BE49-F238E27FC236}">
                <a16:creationId xmlns:a16="http://schemas.microsoft.com/office/drawing/2014/main" id="{1473E788-1C8E-476D-9575-81024253FCAD}"/>
              </a:ext>
            </a:extLst>
          </p:cNvPr>
          <p:cNvCxnSpPr>
            <a:cxnSpLocks/>
            <a:stCxn id="97" idx="0"/>
            <a:endCxn id="149" idx="2"/>
          </p:cNvCxnSpPr>
          <p:nvPr/>
        </p:nvCxnSpPr>
        <p:spPr>
          <a:xfrm flipV="1">
            <a:off x="8074493" y="3539906"/>
            <a:ext cx="0" cy="5161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2" name="直线连接符 67">
            <a:extLst>
              <a:ext uri="{FF2B5EF4-FFF2-40B4-BE49-F238E27FC236}">
                <a16:creationId xmlns:a16="http://schemas.microsoft.com/office/drawing/2014/main" id="{9935CB6A-4ED7-4E43-B55A-E0D155C28FC2}"/>
              </a:ext>
            </a:extLst>
          </p:cNvPr>
          <p:cNvCxnSpPr>
            <a:cxnSpLocks/>
            <a:stCxn id="148" idx="0"/>
            <a:endCxn id="32" idx="2"/>
          </p:cNvCxnSpPr>
          <p:nvPr/>
        </p:nvCxnSpPr>
        <p:spPr>
          <a:xfrm flipV="1">
            <a:off x="5830262" y="2389864"/>
            <a:ext cx="1122116" cy="6166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5" name="直线连接符 67">
            <a:extLst>
              <a:ext uri="{FF2B5EF4-FFF2-40B4-BE49-F238E27FC236}">
                <a16:creationId xmlns:a16="http://schemas.microsoft.com/office/drawing/2014/main" id="{339164EB-4221-4A26-86FA-662B8E27F3F2}"/>
              </a:ext>
            </a:extLst>
          </p:cNvPr>
          <p:cNvCxnSpPr>
            <a:cxnSpLocks/>
            <a:stCxn id="147" idx="0"/>
            <a:endCxn id="32" idx="2"/>
          </p:cNvCxnSpPr>
          <p:nvPr/>
        </p:nvCxnSpPr>
        <p:spPr>
          <a:xfrm flipV="1">
            <a:off x="3647691" y="2389864"/>
            <a:ext cx="3304687" cy="6166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直线连接符 67">
            <a:extLst>
              <a:ext uri="{FF2B5EF4-FFF2-40B4-BE49-F238E27FC236}">
                <a16:creationId xmlns:a16="http://schemas.microsoft.com/office/drawing/2014/main" id="{E73E2355-4161-444B-9D0D-5A996DD2A975}"/>
              </a:ext>
            </a:extLst>
          </p:cNvPr>
          <p:cNvCxnSpPr>
            <a:cxnSpLocks/>
            <a:stCxn id="146" idx="0"/>
            <a:endCxn id="32" idx="2"/>
          </p:cNvCxnSpPr>
          <p:nvPr/>
        </p:nvCxnSpPr>
        <p:spPr>
          <a:xfrm flipV="1">
            <a:off x="1437891" y="2389864"/>
            <a:ext cx="5514487" cy="6166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1" name="直线连接符 67">
            <a:extLst>
              <a:ext uri="{FF2B5EF4-FFF2-40B4-BE49-F238E27FC236}">
                <a16:creationId xmlns:a16="http://schemas.microsoft.com/office/drawing/2014/main" id="{F965CDDE-2501-4874-86A2-C089DA6CFA31}"/>
              </a:ext>
            </a:extLst>
          </p:cNvPr>
          <p:cNvCxnSpPr>
            <a:cxnSpLocks/>
            <a:stCxn id="146" idx="0"/>
            <a:endCxn id="31" idx="2"/>
          </p:cNvCxnSpPr>
          <p:nvPr/>
        </p:nvCxnSpPr>
        <p:spPr>
          <a:xfrm flipV="1">
            <a:off x="1437891" y="2395116"/>
            <a:ext cx="1104900" cy="6113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直线连接符 67">
            <a:extLst>
              <a:ext uri="{FF2B5EF4-FFF2-40B4-BE49-F238E27FC236}">
                <a16:creationId xmlns:a16="http://schemas.microsoft.com/office/drawing/2014/main" id="{022E18BE-64DE-4EA1-B110-B78A9130CD4F}"/>
              </a:ext>
            </a:extLst>
          </p:cNvPr>
          <p:cNvCxnSpPr>
            <a:cxnSpLocks/>
            <a:stCxn id="147" idx="0"/>
            <a:endCxn id="31" idx="2"/>
          </p:cNvCxnSpPr>
          <p:nvPr/>
        </p:nvCxnSpPr>
        <p:spPr>
          <a:xfrm flipH="1" flipV="1">
            <a:off x="2542791" y="2395116"/>
            <a:ext cx="1104900" cy="6113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直线连接符 67">
            <a:extLst>
              <a:ext uri="{FF2B5EF4-FFF2-40B4-BE49-F238E27FC236}">
                <a16:creationId xmlns:a16="http://schemas.microsoft.com/office/drawing/2014/main" id="{6C55102B-24E8-4CAE-9483-A612B05F95F9}"/>
              </a:ext>
            </a:extLst>
          </p:cNvPr>
          <p:cNvCxnSpPr>
            <a:cxnSpLocks/>
            <a:stCxn id="149" idx="0"/>
            <a:endCxn id="31" idx="2"/>
          </p:cNvCxnSpPr>
          <p:nvPr/>
        </p:nvCxnSpPr>
        <p:spPr>
          <a:xfrm flipH="1" flipV="1">
            <a:off x="2542791" y="2395116"/>
            <a:ext cx="5531702" cy="6113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直线连接符 67">
            <a:extLst>
              <a:ext uri="{FF2B5EF4-FFF2-40B4-BE49-F238E27FC236}">
                <a16:creationId xmlns:a16="http://schemas.microsoft.com/office/drawing/2014/main" id="{D239884B-047D-4209-AB1C-CC7AC0568F93}"/>
              </a:ext>
            </a:extLst>
          </p:cNvPr>
          <p:cNvCxnSpPr>
            <a:cxnSpLocks/>
            <a:stCxn id="148" idx="0"/>
            <a:endCxn id="31" idx="2"/>
          </p:cNvCxnSpPr>
          <p:nvPr/>
        </p:nvCxnSpPr>
        <p:spPr>
          <a:xfrm flipH="1" flipV="1">
            <a:off x="2542791" y="2395116"/>
            <a:ext cx="3287471" cy="61139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3" name="Cloud 182">
            <a:extLst>
              <a:ext uri="{FF2B5EF4-FFF2-40B4-BE49-F238E27FC236}">
                <a16:creationId xmlns:a16="http://schemas.microsoft.com/office/drawing/2014/main" id="{878A9C29-B031-41E1-A7CE-9840DED708D5}"/>
              </a:ext>
            </a:extLst>
          </p:cNvPr>
          <p:cNvSpPr/>
          <p:nvPr/>
        </p:nvSpPr>
        <p:spPr bwMode="auto">
          <a:xfrm>
            <a:off x="3774648" y="1258215"/>
            <a:ext cx="1777266" cy="643612"/>
          </a:xfrm>
          <a:prstGeom prst="cloud">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altLang="zh-CN" sz="1600" dirty="0">
                <a:solidFill>
                  <a:schemeClr val="tx1"/>
                </a:solidFill>
                <a:ea typeface="Segoe UI" pitchFamily="34" charset="0"/>
                <a:cs typeface="Segoe UI" pitchFamily="34" charset="0"/>
              </a:rPr>
              <a:t>Internet</a:t>
            </a:r>
            <a:endParaRPr lang="en-US" dirty="0">
              <a:solidFill>
                <a:schemeClr val="tx1"/>
              </a:solidFill>
              <a:ea typeface="Segoe UI" pitchFamily="34" charset="0"/>
              <a:cs typeface="Segoe UI" pitchFamily="34" charset="0"/>
            </a:endParaRPr>
          </a:p>
        </p:txBody>
      </p:sp>
      <p:cxnSp>
        <p:nvCxnSpPr>
          <p:cNvPr id="184" name="直线连接符 67">
            <a:extLst>
              <a:ext uri="{FF2B5EF4-FFF2-40B4-BE49-F238E27FC236}">
                <a16:creationId xmlns:a16="http://schemas.microsoft.com/office/drawing/2014/main" id="{EB480E80-12AD-4C6B-A0D7-117846FC3754}"/>
              </a:ext>
            </a:extLst>
          </p:cNvPr>
          <p:cNvCxnSpPr>
            <a:cxnSpLocks/>
            <a:stCxn id="31" idx="0"/>
            <a:endCxn id="183" idx="2"/>
          </p:cNvCxnSpPr>
          <p:nvPr/>
        </p:nvCxnSpPr>
        <p:spPr>
          <a:xfrm flipV="1">
            <a:off x="2542791" y="1580021"/>
            <a:ext cx="1237370" cy="281695"/>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直线连接符 67">
            <a:extLst>
              <a:ext uri="{FF2B5EF4-FFF2-40B4-BE49-F238E27FC236}">
                <a16:creationId xmlns:a16="http://schemas.microsoft.com/office/drawing/2014/main" id="{B57FEF94-CE8D-44F8-9F03-F13D14678D29}"/>
              </a:ext>
            </a:extLst>
          </p:cNvPr>
          <p:cNvCxnSpPr>
            <a:cxnSpLocks/>
            <a:stCxn id="183" idx="0"/>
            <a:endCxn id="32" idx="0"/>
          </p:cNvCxnSpPr>
          <p:nvPr/>
        </p:nvCxnSpPr>
        <p:spPr>
          <a:xfrm>
            <a:off x="5550433" y="1580021"/>
            <a:ext cx="1401945" cy="27644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857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6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1"/>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7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8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8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animBg="1"/>
      <p:bldP spid="70" grpId="0" animBg="1"/>
      <p:bldP spid="83" grpId="0" animBg="1"/>
      <p:bldP spid="97" grpId="0" animBg="1"/>
      <p:bldP spid="146" grpId="0" animBg="1"/>
      <p:bldP spid="147" grpId="0" animBg="1"/>
      <p:bldP spid="148" grpId="0" animBg="1"/>
      <p:bldP spid="149" grpId="0" animBg="1"/>
      <p:bldP spid="18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元件：类比一个处理器核</a:t>
            </a:r>
            <a:endParaRPr lang="en-US" dirty="0"/>
          </a:p>
        </p:txBody>
      </p:sp>
      <p:sp>
        <p:nvSpPr>
          <p:cNvPr id="4" name="Rounded Rectangle 3"/>
          <p:cNvSpPr/>
          <p:nvPr/>
        </p:nvSpPr>
        <p:spPr bwMode="auto">
          <a:xfrm>
            <a:off x="2822916" y="1554603"/>
            <a:ext cx="3392186" cy="3382964"/>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8" name="Straight Arrow Connector 7"/>
          <p:cNvCxnSpPr/>
          <p:nvPr/>
        </p:nvCxnSpPr>
        <p:spPr>
          <a:xfrm>
            <a:off x="1834791" y="283583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4791" y="333381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043" y="2753620"/>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输入管道</a:t>
            </a:r>
            <a:endParaRPr lang="en-US" sz="2400" dirty="0">
              <a:gradFill>
                <a:gsLst>
                  <a:gs pos="2917">
                    <a:schemeClr val="tx1"/>
                  </a:gs>
                  <a:gs pos="30000">
                    <a:schemeClr val="tx1"/>
                  </a:gs>
                </a:gsLst>
                <a:lin ang="5400000" scaled="0"/>
              </a:gradFill>
            </a:endParaRPr>
          </a:p>
        </p:txBody>
      </p:sp>
      <p:sp>
        <p:nvSpPr>
          <p:cNvPr id="11" name="Rectangle 10"/>
          <p:cNvSpPr/>
          <p:nvPr/>
        </p:nvSpPr>
        <p:spPr bwMode="auto">
          <a:xfrm>
            <a:off x="3197247" y="2602589"/>
            <a:ext cx="2732105" cy="98515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3437402" y="2534370"/>
            <a:ext cx="2215991"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i="1" dirty="0">
                <a:gradFill>
                  <a:gsLst>
                    <a:gs pos="2917">
                      <a:schemeClr val="tx1"/>
                    </a:gs>
                    <a:gs pos="30000">
                      <a:schemeClr val="tx1"/>
                    </a:gs>
                  </a:gsLst>
                  <a:lin ang="5400000" scaled="0"/>
                </a:gradFill>
              </a:rPr>
              <a:t>数据处理函数</a:t>
            </a:r>
            <a:endParaRPr lang="en-US" sz="2400" i="1" dirty="0">
              <a:gradFill>
                <a:gsLst>
                  <a:gs pos="2917">
                    <a:schemeClr val="tx1"/>
                  </a:gs>
                  <a:gs pos="30000">
                    <a:schemeClr val="tx1"/>
                  </a:gs>
                </a:gsLst>
                <a:lin ang="5400000" scaled="0"/>
              </a:gradFill>
            </a:endParaRPr>
          </a:p>
        </p:txBody>
      </p:sp>
      <p:cxnSp>
        <p:nvCxnSpPr>
          <p:cNvPr id="14" name="Elbow Connector 13"/>
          <p:cNvCxnSpPr>
            <a:endCxn id="19" idx="2"/>
          </p:cNvCxnSpPr>
          <p:nvPr/>
        </p:nvCxnSpPr>
        <p:spPr>
          <a:xfrm rot="10800000">
            <a:off x="4561908" y="4640486"/>
            <a:ext cx="2200813" cy="1083992"/>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16030" y="5205111"/>
            <a:ext cx="3139321"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主机控制信号、命令</a:t>
            </a:r>
            <a:endParaRPr lang="en-US" sz="2400" dirty="0">
              <a:gradFill>
                <a:gsLst>
                  <a:gs pos="2917">
                    <a:schemeClr val="tx1"/>
                  </a:gs>
                  <a:gs pos="30000">
                    <a:schemeClr val="tx1"/>
                  </a:gs>
                </a:gsLst>
                <a:lin ang="5400000" scaled="0"/>
              </a:gradFill>
            </a:endParaRPr>
          </a:p>
        </p:txBody>
      </p:sp>
      <p:cxnSp>
        <p:nvCxnSpPr>
          <p:cNvPr id="16" name="Straight Arrow Connector 15"/>
          <p:cNvCxnSpPr/>
          <p:nvPr/>
        </p:nvCxnSpPr>
        <p:spPr>
          <a:xfrm>
            <a:off x="5926567" y="2787350"/>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926567" y="3289796"/>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101443" y="2731219"/>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输出管道</a:t>
            </a:r>
            <a:endParaRPr lang="en-US" sz="2400" dirty="0">
              <a:gradFill>
                <a:gsLst>
                  <a:gs pos="2917">
                    <a:schemeClr val="tx1"/>
                  </a:gs>
                  <a:gs pos="30000">
                    <a:schemeClr val="tx1"/>
                  </a:gs>
                </a:gsLst>
                <a:lin ang="5400000" scaled="0"/>
              </a:gradFill>
            </a:endParaRPr>
          </a:p>
        </p:txBody>
      </p:sp>
      <p:sp>
        <p:nvSpPr>
          <p:cNvPr id="7" name="Rounded Rectangle 6"/>
          <p:cNvSpPr/>
          <p:nvPr/>
        </p:nvSpPr>
        <p:spPr bwMode="auto">
          <a:xfrm>
            <a:off x="3159147" y="1689031"/>
            <a:ext cx="2732105" cy="783471"/>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5" name="TextBox 4"/>
          <p:cNvSpPr txBox="1"/>
          <p:nvPr/>
        </p:nvSpPr>
        <p:spPr>
          <a:xfrm>
            <a:off x="3715485" y="1612941"/>
            <a:ext cx="1636182" cy="627864"/>
          </a:xfrm>
          <a:prstGeom prst="rect">
            <a:avLst/>
          </a:prstGeom>
          <a:noFill/>
        </p:spPr>
        <p:txBody>
          <a:bodyPr wrap="square" lIns="182880" tIns="146304" rIns="182880" bIns="146304" rtlCol="0">
            <a:spAutoFit/>
          </a:bodyPr>
          <a:lstStyle/>
          <a:p>
            <a:pPr>
              <a:lnSpc>
                <a:spcPct val="90000"/>
              </a:lnSpc>
              <a:spcAft>
                <a:spcPts val="600"/>
              </a:spcAft>
            </a:pPr>
            <a:r>
              <a:rPr lang="zh-CN" altLang="en-US" sz="2400" i="1" dirty="0">
                <a:gradFill>
                  <a:gsLst>
                    <a:gs pos="2917">
                      <a:schemeClr val="tx1"/>
                    </a:gs>
                    <a:gs pos="30000">
                      <a:schemeClr val="tx1"/>
                    </a:gs>
                  </a:gsLst>
                  <a:lin ang="5400000" scaled="0"/>
                </a:gradFill>
              </a:rPr>
              <a:t>内部状态</a:t>
            </a:r>
            <a:endParaRPr lang="en-US" sz="2400" i="1" dirty="0">
              <a:gradFill>
                <a:gsLst>
                  <a:gs pos="2917">
                    <a:schemeClr val="tx1"/>
                  </a:gs>
                  <a:gs pos="30000">
                    <a:schemeClr val="tx1"/>
                  </a:gs>
                </a:gsLst>
                <a:lin ang="5400000" scaled="0"/>
              </a:gradFill>
            </a:endParaRPr>
          </a:p>
        </p:txBody>
      </p:sp>
      <p:sp>
        <p:nvSpPr>
          <p:cNvPr id="19" name="Rectangle 18"/>
          <p:cNvSpPr/>
          <p:nvPr/>
        </p:nvSpPr>
        <p:spPr bwMode="auto">
          <a:xfrm>
            <a:off x="3197247" y="3745202"/>
            <a:ext cx="2729320" cy="89528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0" name="TextBox 19"/>
          <p:cNvSpPr txBox="1"/>
          <p:nvPr/>
        </p:nvSpPr>
        <p:spPr>
          <a:xfrm>
            <a:off x="3420965" y="3682635"/>
            <a:ext cx="2546877" cy="627864"/>
          </a:xfrm>
          <a:prstGeom prst="rect">
            <a:avLst/>
          </a:prstGeom>
          <a:noFill/>
        </p:spPr>
        <p:txBody>
          <a:bodyPr wrap="square" lIns="182880" tIns="146304" rIns="182880" bIns="146304" rtlCol="0">
            <a:spAutoFit/>
          </a:bodyPr>
          <a:lstStyle/>
          <a:p>
            <a:pPr>
              <a:lnSpc>
                <a:spcPct val="90000"/>
              </a:lnSpc>
              <a:spcAft>
                <a:spcPts val="600"/>
              </a:spcAft>
            </a:pPr>
            <a:r>
              <a:rPr lang="zh-CN" altLang="en-US" sz="2400" i="1" dirty="0">
                <a:gradFill>
                  <a:gsLst>
                    <a:gs pos="2917">
                      <a:schemeClr val="tx1"/>
                    </a:gs>
                    <a:gs pos="30000">
                      <a:schemeClr val="tx1"/>
                    </a:gs>
                  </a:gsLst>
                  <a:lin ang="5400000" scaled="0"/>
                </a:gradFill>
              </a:rPr>
              <a:t>信号处理函数</a:t>
            </a:r>
            <a:endParaRPr lang="en-US" sz="2400" i="1" dirty="0">
              <a:gradFill>
                <a:gsLst>
                  <a:gs pos="2917">
                    <a:schemeClr val="tx1"/>
                  </a:gs>
                  <a:gs pos="30000">
                    <a:schemeClr val="tx1"/>
                  </a:gs>
                </a:gsLst>
                <a:lin ang="5400000" scaled="0"/>
              </a:gradFill>
            </a:endParaRPr>
          </a:p>
        </p:txBody>
      </p:sp>
      <p:sp>
        <p:nvSpPr>
          <p:cNvPr id="22" name="TextBox 21"/>
          <p:cNvSpPr txBox="1"/>
          <p:nvPr/>
        </p:nvSpPr>
        <p:spPr>
          <a:xfrm>
            <a:off x="6567527" y="5588329"/>
            <a:ext cx="1170833"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a:t>
            </a:r>
            <a:r>
              <a:rPr lang="zh-CN" altLang="en-US" sz="2400" dirty="0">
                <a:solidFill>
                  <a:srgbClr val="C00000"/>
                </a:solidFill>
              </a:rPr>
              <a:t>中断</a:t>
            </a:r>
            <a:r>
              <a:rPr lang="en-US" altLang="zh-CN" sz="2400" dirty="0">
                <a:solidFill>
                  <a:srgbClr val="C00000"/>
                </a:solidFill>
              </a:rPr>
              <a:t>)</a:t>
            </a:r>
            <a:endParaRPr lang="zh-CN" altLang="en-US" sz="2400" dirty="0" err="1">
              <a:solidFill>
                <a:srgbClr val="C00000"/>
              </a:solidFill>
            </a:endParaRPr>
          </a:p>
        </p:txBody>
      </p:sp>
      <p:sp>
        <p:nvSpPr>
          <p:cNvPr id="23" name="TextBox 22"/>
          <p:cNvSpPr txBox="1"/>
          <p:nvPr/>
        </p:nvSpPr>
        <p:spPr>
          <a:xfrm>
            <a:off x="7456386" y="3093189"/>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4" name="TextBox 23"/>
          <p:cNvSpPr txBox="1"/>
          <p:nvPr/>
        </p:nvSpPr>
        <p:spPr>
          <a:xfrm>
            <a:off x="853010" y="3083050"/>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5" name="TextBox 24"/>
          <p:cNvSpPr txBox="1"/>
          <p:nvPr/>
        </p:nvSpPr>
        <p:spPr>
          <a:xfrm>
            <a:off x="3662630" y="1910022"/>
            <a:ext cx="1809598"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a:t>
            </a:r>
            <a:r>
              <a:rPr lang="en-US" altLang="zh-CN" sz="2400" dirty="0" err="1">
                <a:solidFill>
                  <a:srgbClr val="C00000"/>
                </a:solidFill>
              </a:rPr>
              <a:t>reg</a:t>
            </a:r>
            <a:r>
              <a:rPr lang="en-US" altLang="zh-CN" sz="2400" dirty="0">
                <a:solidFill>
                  <a:srgbClr val="C00000"/>
                </a:solidFill>
              </a:rPr>
              <a:t>/mem)</a:t>
            </a:r>
            <a:endParaRPr lang="zh-CN" altLang="en-US" sz="2400" dirty="0" err="1">
              <a:solidFill>
                <a:srgbClr val="C00000"/>
              </a:solidFill>
            </a:endParaRPr>
          </a:p>
        </p:txBody>
      </p:sp>
      <p:sp>
        <p:nvSpPr>
          <p:cNvPr id="26" name="TextBox 25"/>
          <p:cNvSpPr txBox="1"/>
          <p:nvPr/>
        </p:nvSpPr>
        <p:spPr>
          <a:xfrm>
            <a:off x="3794271" y="2928630"/>
            <a:ext cx="1478610"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a:t>
            </a:r>
            <a:r>
              <a:rPr lang="zh-CN" altLang="en-US" sz="2400" dirty="0">
                <a:solidFill>
                  <a:srgbClr val="C00000"/>
                </a:solidFill>
              </a:rPr>
              <a:t>主线程</a:t>
            </a:r>
            <a:r>
              <a:rPr lang="en-US" altLang="zh-CN" sz="2400" dirty="0">
                <a:solidFill>
                  <a:srgbClr val="C00000"/>
                </a:solidFill>
              </a:rPr>
              <a:t>)</a:t>
            </a:r>
            <a:endParaRPr lang="zh-CN" altLang="en-US" sz="2400" dirty="0" err="1">
              <a:solidFill>
                <a:srgbClr val="C00000"/>
              </a:solidFill>
            </a:endParaRPr>
          </a:p>
        </p:txBody>
      </p:sp>
      <p:sp>
        <p:nvSpPr>
          <p:cNvPr id="29" name="TextBox 28"/>
          <p:cNvSpPr txBox="1"/>
          <p:nvPr/>
        </p:nvSpPr>
        <p:spPr>
          <a:xfrm>
            <a:off x="4026566" y="4060815"/>
            <a:ext cx="98488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(ISR)</a:t>
            </a:r>
            <a:endParaRPr lang="zh-CN" altLang="en-US" sz="2400" dirty="0" err="1">
              <a:solidFill>
                <a:srgbClr val="C00000"/>
              </a:solidFill>
            </a:endParaRPr>
          </a:p>
        </p:txBody>
      </p:sp>
      <p:sp>
        <p:nvSpPr>
          <p:cNvPr id="3" name="Slide Number Placeholder 2"/>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30</a:t>
            </a:fld>
            <a:endParaRPr lang="en-US"/>
          </a:p>
        </p:txBody>
      </p:sp>
    </p:spTree>
    <p:extLst>
      <p:ext uri="{BB962C8B-B14F-4D97-AF65-F5344CB8AC3E}">
        <p14:creationId xmlns:p14="http://schemas.microsoft.com/office/powerpoint/2010/main" val="2623998006"/>
      </p:ext>
    </p:extLst>
  </p:cSld>
  <p:clrMapOvr>
    <a:masterClrMapping/>
  </p:clrMapOvr>
  <p:transition advTm="4378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ClickNP</a:t>
            </a:r>
            <a:r>
              <a:rPr lang="en-US" altLang="zh-CN" dirty="0"/>
              <a:t> </a:t>
            </a:r>
            <a:r>
              <a:rPr lang="zh-CN" altLang="en-US" dirty="0"/>
              <a:t>元件库</a:t>
            </a:r>
            <a:endParaRPr lang="en-US" dirty="0"/>
          </a:p>
        </p:txBody>
      </p:sp>
      <p:sp>
        <p:nvSpPr>
          <p:cNvPr id="5" name="文本框 4"/>
          <p:cNvSpPr txBox="1"/>
          <p:nvPr/>
        </p:nvSpPr>
        <p:spPr>
          <a:xfrm>
            <a:off x="274638" y="5327032"/>
            <a:ext cx="4723785" cy="1222386"/>
          </a:xfrm>
          <a:prstGeom prst="rect">
            <a:avLst/>
          </a:prstGeom>
          <a:noFill/>
        </p:spPr>
        <p:txBody>
          <a:bodyPr wrap="square" rtlCol="0">
            <a:spAutoFit/>
          </a:bodyPr>
          <a:lstStyle/>
          <a:p>
            <a:r>
              <a:rPr lang="zh-CN" altLang="en-US" sz="1836" dirty="0"/>
              <a:t>近 </a:t>
            </a:r>
            <a:r>
              <a:rPr lang="en-US" altLang="zh-CN" sz="1836" dirty="0"/>
              <a:t>200</a:t>
            </a:r>
            <a:r>
              <a:rPr lang="zh-CN" altLang="en-US" sz="1836" dirty="0"/>
              <a:t> 个元件</a:t>
            </a:r>
            <a:endParaRPr lang="en-US" altLang="zh-CN" sz="1836" dirty="0"/>
          </a:p>
          <a:p>
            <a:r>
              <a:rPr lang="zh-CN" altLang="en-US" sz="1836" dirty="0"/>
              <a:t>包括数据包解析、校验和计算、隧道封装</a:t>
            </a:r>
            <a:r>
              <a:rPr lang="en-US" altLang="zh-CN" sz="1836" dirty="0"/>
              <a:t>/</a:t>
            </a:r>
            <a:r>
              <a:rPr lang="zh-CN" altLang="en-US" sz="1836" dirty="0"/>
              <a:t>解封装、加密、哈希表、前缀匹配、数据包调度、流量控制等</a:t>
            </a:r>
            <a:endParaRPr lang="en-US" sz="1836" dirty="0"/>
          </a:p>
        </p:txBody>
      </p:sp>
      <p:sp>
        <p:nvSpPr>
          <p:cNvPr id="6" name="文本框 5"/>
          <p:cNvSpPr txBox="1"/>
          <p:nvPr/>
        </p:nvSpPr>
        <p:spPr>
          <a:xfrm>
            <a:off x="5204481" y="4831905"/>
            <a:ext cx="4121817" cy="2069926"/>
          </a:xfrm>
          <a:prstGeom prst="rect">
            <a:avLst/>
          </a:prstGeom>
          <a:noFill/>
        </p:spPr>
        <p:txBody>
          <a:bodyPr wrap="square" rtlCol="0">
            <a:spAutoFit/>
          </a:bodyPr>
          <a:lstStyle/>
          <a:p>
            <a:endParaRPr lang="en-US" sz="1836" dirty="0"/>
          </a:p>
          <a:p>
            <a:endParaRPr lang="en-US" sz="1836" dirty="0"/>
          </a:p>
          <a:p>
            <a:r>
              <a:rPr lang="zh-CN" altLang="en-US" sz="1836" dirty="0"/>
              <a:t>吞吐量：</a:t>
            </a:r>
            <a:r>
              <a:rPr lang="en-US" sz="1836" dirty="0"/>
              <a:t>200 </a:t>
            </a:r>
            <a:r>
              <a:rPr lang="en-US" sz="1836" dirty="0" err="1"/>
              <a:t>Mpps</a:t>
            </a:r>
            <a:r>
              <a:rPr lang="en-US" sz="1836" dirty="0"/>
              <a:t> / 100 Gbps</a:t>
            </a:r>
          </a:p>
          <a:p>
            <a:endParaRPr lang="en-US" sz="1836" dirty="0"/>
          </a:p>
          <a:p>
            <a:r>
              <a:rPr lang="zh-CN" altLang="en-US" sz="1836" dirty="0"/>
              <a:t>平均延迟</a:t>
            </a:r>
            <a:r>
              <a:rPr lang="en-US" sz="1836" dirty="0"/>
              <a:t> 0.19 us</a:t>
            </a:r>
            <a:r>
              <a:rPr lang="zh-CN" altLang="en-US" sz="1836" dirty="0"/>
              <a:t>，最高延迟</a:t>
            </a:r>
            <a:r>
              <a:rPr lang="en-US" sz="1836" dirty="0"/>
              <a:t> 0.8 us</a:t>
            </a:r>
          </a:p>
          <a:p>
            <a:endParaRPr lang="en-US" sz="1836" dirty="0"/>
          </a:p>
          <a:p>
            <a:r>
              <a:rPr lang="zh-CN" altLang="en-US" sz="1836" dirty="0"/>
              <a:t>代码行数：平均 </a:t>
            </a:r>
            <a:r>
              <a:rPr lang="en-US" sz="1836" dirty="0"/>
              <a:t>80</a:t>
            </a:r>
            <a:r>
              <a:rPr lang="zh-CN" altLang="en-US" sz="1836" dirty="0"/>
              <a:t>，最高</a:t>
            </a:r>
            <a:r>
              <a:rPr lang="en-US" sz="1836" dirty="0"/>
              <a:t>196</a:t>
            </a:r>
          </a:p>
        </p:txBody>
      </p:sp>
      <p:graphicFrame>
        <p:nvGraphicFramePr>
          <p:cNvPr id="10" name="Table 9"/>
          <p:cNvGraphicFramePr>
            <a:graphicFrameLocks noGrp="1"/>
          </p:cNvGraphicFramePr>
          <p:nvPr>
            <p:extLst>
              <p:ext uri="{D42A27DB-BD31-4B8C-83A1-F6EECF244321}">
                <p14:modId xmlns:p14="http://schemas.microsoft.com/office/powerpoint/2010/main" val="3936504544"/>
              </p:ext>
            </p:extLst>
          </p:nvPr>
        </p:nvGraphicFramePr>
        <p:xfrm>
          <a:off x="274639" y="1029352"/>
          <a:ext cx="8777286" cy="4297680"/>
        </p:xfrm>
        <a:graphic>
          <a:graphicData uri="http://schemas.openxmlformats.org/drawingml/2006/table">
            <a:tbl>
              <a:tblPr firstRow="1" bandRow="1">
                <a:tableStyleId>{5C22544A-7EE6-4342-B048-85BDC9FD1C3A}</a:tableStyleId>
              </a:tblPr>
              <a:tblGrid>
                <a:gridCol w="1982424">
                  <a:extLst>
                    <a:ext uri="{9D8B030D-6E8A-4147-A177-3AD203B41FA5}">
                      <a16:colId xmlns:a16="http://schemas.microsoft.com/office/drawing/2014/main" val="20000"/>
                    </a:ext>
                  </a:extLst>
                </a:gridCol>
                <a:gridCol w="1053296">
                  <a:extLst>
                    <a:ext uri="{9D8B030D-6E8A-4147-A177-3AD203B41FA5}">
                      <a16:colId xmlns:a16="http://schemas.microsoft.com/office/drawing/2014/main" val="20001"/>
                    </a:ext>
                  </a:extLst>
                </a:gridCol>
                <a:gridCol w="1863525">
                  <a:extLst>
                    <a:ext uri="{9D8B030D-6E8A-4147-A177-3AD203B41FA5}">
                      <a16:colId xmlns:a16="http://schemas.microsoft.com/office/drawing/2014/main" val="20002"/>
                    </a:ext>
                  </a:extLst>
                </a:gridCol>
                <a:gridCol w="1226916">
                  <a:extLst>
                    <a:ext uri="{9D8B030D-6E8A-4147-A177-3AD203B41FA5}">
                      <a16:colId xmlns:a16="http://schemas.microsoft.com/office/drawing/2014/main" val="20003"/>
                    </a:ext>
                  </a:extLst>
                </a:gridCol>
                <a:gridCol w="1296365">
                  <a:extLst>
                    <a:ext uri="{9D8B030D-6E8A-4147-A177-3AD203B41FA5}">
                      <a16:colId xmlns:a16="http://schemas.microsoft.com/office/drawing/2014/main" val="20004"/>
                    </a:ext>
                  </a:extLst>
                </a:gridCol>
                <a:gridCol w="1354760">
                  <a:extLst>
                    <a:ext uri="{9D8B030D-6E8A-4147-A177-3AD203B41FA5}">
                      <a16:colId xmlns:a16="http://schemas.microsoft.com/office/drawing/2014/main" val="20005"/>
                    </a:ext>
                  </a:extLst>
                </a:gridCol>
              </a:tblGrid>
              <a:tr h="566338">
                <a:tc>
                  <a:txBody>
                    <a:bodyPr/>
                    <a:lstStyle/>
                    <a:p>
                      <a:r>
                        <a:rPr lang="zh-CN" altLang="en-US" sz="1800" dirty="0"/>
                        <a:t>元件</a:t>
                      </a:r>
                      <a:endParaRPr lang="en-US" sz="1800" dirty="0"/>
                    </a:p>
                  </a:txBody>
                  <a:tcPr/>
                </a:tc>
                <a:tc>
                  <a:txBody>
                    <a:bodyPr/>
                    <a:lstStyle/>
                    <a:p>
                      <a:pPr algn="r"/>
                      <a:r>
                        <a:rPr lang="zh-CN" altLang="en-US" sz="1800" dirty="0"/>
                        <a:t>时钟频率</a:t>
                      </a:r>
                      <a:r>
                        <a:rPr lang="en-US" sz="1800" baseline="0" dirty="0"/>
                        <a:t> (MHz)</a:t>
                      </a:r>
                      <a:endParaRPr lang="en-US" sz="1800" dirty="0"/>
                    </a:p>
                  </a:txBody>
                  <a:tcPr/>
                </a:tc>
                <a:tc>
                  <a:txBody>
                    <a:bodyPr/>
                    <a:lstStyle/>
                    <a:p>
                      <a:pPr algn="r"/>
                      <a:r>
                        <a:rPr lang="zh-CN" altLang="en-US" sz="1800" dirty="0"/>
                        <a:t>峰值性能</a:t>
                      </a:r>
                      <a:endParaRPr lang="en-US" sz="1800" dirty="0"/>
                    </a:p>
                  </a:txBody>
                  <a:tcPr/>
                </a:tc>
                <a:tc>
                  <a:txBody>
                    <a:bodyPr/>
                    <a:lstStyle/>
                    <a:p>
                      <a:pPr algn="r"/>
                      <a:r>
                        <a:rPr lang="zh-CN" altLang="en-US" sz="1800" dirty="0"/>
                        <a:t>延迟</a:t>
                      </a:r>
                      <a:r>
                        <a:rPr lang="en-US" sz="1800" dirty="0"/>
                        <a:t> (</a:t>
                      </a:r>
                      <a:r>
                        <a:rPr lang="zh-CN" altLang="en-US" sz="1800" dirty="0"/>
                        <a:t>时钟周期数</a:t>
                      </a:r>
                      <a:r>
                        <a:rPr lang="en-US" sz="1800" dirty="0"/>
                        <a:t>)</a:t>
                      </a:r>
                    </a:p>
                  </a:txBody>
                  <a:tcPr/>
                </a:tc>
                <a:tc>
                  <a:txBody>
                    <a:bodyPr/>
                    <a:lstStyle/>
                    <a:p>
                      <a:pPr algn="r"/>
                      <a:r>
                        <a:rPr lang="zh-CN" altLang="en-US" sz="1800" dirty="0"/>
                        <a:t>逻辑资源</a:t>
                      </a:r>
                      <a:r>
                        <a:rPr lang="en-US" sz="1800" baseline="0" dirty="0"/>
                        <a:t> %</a:t>
                      </a:r>
                      <a:endParaRPr lang="en-US" sz="1800" dirty="0"/>
                    </a:p>
                  </a:txBody>
                  <a:tcPr/>
                </a:tc>
                <a:tc>
                  <a:txBody>
                    <a:bodyPr/>
                    <a:lstStyle/>
                    <a:p>
                      <a:pPr algn="r"/>
                      <a:r>
                        <a:rPr lang="en-US" sz="1800" dirty="0"/>
                        <a:t> BRAM</a:t>
                      </a:r>
                      <a:r>
                        <a:rPr lang="zh-CN" altLang="en-US" sz="1800" dirty="0"/>
                        <a:t> 内存资源</a:t>
                      </a:r>
                      <a:r>
                        <a:rPr lang="en-US" sz="1800" dirty="0"/>
                        <a:t> %</a:t>
                      </a:r>
                    </a:p>
                  </a:txBody>
                  <a:tcPr/>
                </a:tc>
                <a:extLst>
                  <a:ext uri="{0D108BD9-81ED-4DB2-BD59-A6C34878D82A}">
                    <a16:rowId xmlns:a16="http://schemas.microsoft.com/office/drawing/2014/main" val="10000"/>
                  </a:ext>
                </a:extLst>
              </a:tr>
              <a:tr h="323622">
                <a:tc>
                  <a:txBody>
                    <a:bodyPr/>
                    <a:lstStyle/>
                    <a:p>
                      <a:r>
                        <a:rPr lang="en-US" sz="1800" dirty="0"/>
                        <a:t>L4_Parser</a:t>
                      </a:r>
                    </a:p>
                  </a:txBody>
                  <a:tcPr/>
                </a:tc>
                <a:tc>
                  <a:txBody>
                    <a:bodyPr/>
                    <a:lstStyle/>
                    <a:p>
                      <a:pPr algn="r"/>
                      <a:r>
                        <a:rPr lang="en-US" sz="1800" dirty="0"/>
                        <a:t>221.9</a:t>
                      </a:r>
                    </a:p>
                  </a:txBody>
                  <a:tcPr/>
                </a:tc>
                <a:tc>
                  <a:txBody>
                    <a:bodyPr/>
                    <a:lstStyle/>
                    <a:p>
                      <a:pPr algn="r"/>
                      <a:r>
                        <a:rPr lang="en-US" sz="1800" dirty="0"/>
                        <a:t>113.6 </a:t>
                      </a:r>
                      <a:r>
                        <a:rPr lang="en-US" sz="1800" dirty="0" err="1"/>
                        <a:t>Gbps</a:t>
                      </a:r>
                      <a:endParaRPr lang="en-US" sz="1800" dirty="0"/>
                    </a:p>
                  </a:txBody>
                  <a:tcPr/>
                </a:tc>
                <a:tc>
                  <a:txBody>
                    <a:bodyPr/>
                    <a:lstStyle/>
                    <a:p>
                      <a:pPr algn="r"/>
                      <a:r>
                        <a:rPr lang="en-US" sz="1800" dirty="0"/>
                        <a:t>11</a:t>
                      </a:r>
                    </a:p>
                  </a:txBody>
                  <a:tcPr/>
                </a:tc>
                <a:tc>
                  <a:txBody>
                    <a:bodyPr/>
                    <a:lstStyle/>
                    <a:p>
                      <a:pPr algn="r"/>
                      <a:r>
                        <a:rPr lang="en-US" sz="1800" dirty="0"/>
                        <a:t>0.8%</a:t>
                      </a:r>
                    </a:p>
                  </a:txBody>
                  <a:tcPr/>
                </a:tc>
                <a:tc>
                  <a:txBody>
                    <a:bodyPr/>
                    <a:lstStyle/>
                    <a:p>
                      <a:pPr algn="r"/>
                      <a:r>
                        <a:rPr lang="en-US" sz="1800" dirty="0"/>
                        <a:t>0.2%</a:t>
                      </a:r>
                    </a:p>
                  </a:txBody>
                  <a:tcPr/>
                </a:tc>
                <a:extLst>
                  <a:ext uri="{0D108BD9-81ED-4DB2-BD59-A6C34878D82A}">
                    <a16:rowId xmlns:a16="http://schemas.microsoft.com/office/drawing/2014/main" val="10001"/>
                  </a:ext>
                </a:extLst>
              </a:tr>
              <a:tr h="323622">
                <a:tc>
                  <a:txBody>
                    <a:bodyPr/>
                    <a:lstStyle/>
                    <a:p>
                      <a:r>
                        <a:rPr lang="en-US" sz="1800" dirty="0" err="1"/>
                        <a:t>IPChecksum</a:t>
                      </a:r>
                      <a:endParaRPr lang="en-US" sz="1800" dirty="0"/>
                    </a:p>
                  </a:txBody>
                  <a:tcPr/>
                </a:tc>
                <a:tc>
                  <a:txBody>
                    <a:bodyPr/>
                    <a:lstStyle/>
                    <a:p>
                      <a:pPr algn="r"/>
                      <a:r>
                        <a:rPr lang="en-US" sz="1800" dirty="0"/>
                        <a:t>226.8</a:t>
                      </a:r>
                    </a:p>
                  </a:txBody>
                  <a:tcPr/>
                </a:tc>
                <a:tc>
                  <a:txBody>
                    <a:bodyPr/>
                    <a:lstStyle/>
                    <a:p>
                      <a:pPr algn="r"/>
                      <a:r>
                        <a:rPr lang="en-US" sz="1800" dirty="0"/>
                        <a:t>116.1 </a:t>
                      </a:r>
                      <a:r>
                        <a:rPr lang="en-US" sz="1800" dirty="0" err="1"/>
                        <a:t>Gbps</a:t>
                      </a:r>
                      <a:endParaRPr lang="en-US" sz="1800" dirty="0"/>
                    </a:p>
                  </a:txBody>
                  <a:tcPr/>
                </a:tc>
                <a:tc>
                  <a:txBody>
                    <a:bodyPr/>
                    <a:lstStyle/>
                    <a:p>
                      <a:pPr algn="r"/>
                      <a:r>
                        <a:rPr lang="en-US" sz="1800" dirty="0"/>
                        <a:t>18</a:t>
                      </a:r>
                    </a:p>
                  </a:txBody>
                  <a:tcPr/>
                </a:tc>
                <a:tc>
                  <a:txBody>
                    <a:bodyPr/>
                    <a:lstStyle/>
                    <a:p>
                      <a:pPr algn="r"/>
                      <a:r>
                        <a:rPr lang="en-US" sz="1800" dirty="0"/>
                        <a:t>2.3%</a:t>
                      </a:r>
                    </a:p>
                  </a:txBody>
                  <a:tcPr/>
                </a:tc>
                <a:tc>
                  <a:txBody>
                    <a:bodyPr/>
                    <a:lstStyle/>
                    <a:p>
                      <a:pPr algn="r"/>
                      <a:r>
                        <a:rPr lang="en-US" sz="1800" dirty="0"/>
                        <a:t>1.3%</a:t>
                      </a:r>
                    </a:p>
                  </a:txBody>
                  <a:tcPr/>
                </a:tc>
                <a:extLst>
                  <a:ext uri="{0D108BD9-81ED-4DB2-BD59-A6C34878D82A}">
                    <a16:rowId xmlns:a16="http://schemas.microsoft.com/office/drawing/2014/main" val="10002"/>
                  </a:ext>
                </a:extLst>
              </a:tr>
              <a:tr h="323622">
                <a:tc>
                  <a:txBody>
                    <a:bodyPr/>
                    <a:lstStyle/>
                    <a:p>
                      <a:r>
                        <a:rPr lang="en-US" sz="1800" dirty="0" err="1"/>
                        <a:t>NVGRE_Encap</a:t>
                      </a:r>
                      <a:endParaRPr lang="en-US" sz="1800" dirty="0"/>
                    </a:p>
                  </a:txBody>
                  <a:tcPr/>
                </a:tc>
                <a:tc>
                  <a:txBody>
                    <a:bodyPr/>
                    <a:lstStyle/>
                    <a:p>
                      <a:pPr algn="r"/>
                      <a:r>
                        <a:rPr lang="en-US" sz="1800" dirty="0"/>
                        <a:t>221.8</a:t>
                      </a:r>
                    </a:p>
                  </a:txBody>
                  <a:tcPr/>
                </a:tc>
                <a:tc>
                  <a:txBody>
                    <a:bodyPr/>
                    <a:lstStyle/>
                    <a:p>
                      <a:pPr algn="r"/>
                      <a:r>
                        <a:rPr lang="en-US" sz="1800" dirty="0"/>
                        <a:t>113.6</a:t>
                      </a:r>
                      <a:r>
                        <a:rPr lang="en-US" sz="1800" baseline="0" dirty="0"/>
                        <a:t> </a:t>
                      </a:r>
                      <a:r>
                        <a:rPr lang="en-US" sz="1800" baseline="0" dirty="0" err="1"/>
                        <a:t>Gbps</a:t>
                      </a:r>
                      <a:endParaRPr lang="en-US" sz="1800" dirty="0"/>
                    </a:p>
                  </a:txBody>
                  <a:tcPr/>
                </a:tc>
                <a:tc>
                  <a:txBody>
                    <a:bodyPr/>
                    <a:lstStyle/>
                    <a:p>
                      <a:pPr algn="r"/>
                      <a:r>
                        <a:rPr lang="en-US" sz="1800" dirty="0"/>
                        <a:t>9</a:t>
                      </a:r>
                    </a:p>
                  </a:txBody>
                  <a:tcPr/>
                </a:tc>
                <a:tc>
                  <a:txBody>
                    <a:bodyPr/>
                    <a:lstStyle/>
                    <a:p>
                      <a:pPr algn="r"/>
                      <a:r>
                        <a:rPr lang="en-US" sz="1800" dirty="0"/>
                        <a:t>1.5%</a:t>
                      </a:r>
                    </a:p>
                  </a:txBody>
                  <a:tcPr/>
                </a:tc>
                <a:tc>
                  <a:txBody>
                    <a:bodyPr/>
                    <a:lstStyle/>
                    <a:p>
                      <a:pPr algn="r"/>
                      <a:r>
                        <a:rPr lang="en-US" sz="1800" dirty="0"/>
                        <a:t>0.6%</a:t>
                      </a:r>
                    </a:p>
                  </a:txBody>
                  <a:tcPr/>
                </a:tc>
                <a:extLst>
                  <a:ext uri="{0D108BD9-81ED-4DB2-BD59-A6C34878D82A}">
                    <a16:rowId xmlns:a16="http://schemas.microsoft.com/office/drawing/2014/main" val="10003"/>
                  </a:ext>
                </a:extLst>
              </a:tr>
              <a:tr h="323622">
                <a:tc>
                  <a:txBody>
                    <a:bodyPr/>
                    <a:lstStyle/>
                    <a:p>
                      <a:r>
                        <a:rPr lang="en-US" sz="1800" dirty="0"/>
                        <a:t>AES_CTR</a:t>
                      </a:r>
                    </a:p>
                  </a:txBody>
                  <a:tcPr/>
                </a:tc>
                <a:tc>
                  <a:txBody>
                    <a:bodyPr/>
                    <a:lstStyle/>
                    <a:p>
                      <a:pPr algn="r"/>
                      <a:r>
                        <a:rPr lang="en-US" sz="1800" dirty="0"/>
                        <a:t>217.0</a:t>
                      </a:r>
                    </a:p>
                  </a:txBody>
                  <a:tcPr/>
                </a:tc>
                <a:tc>
                  <a:txBody>
                    <a:bodyPr/>
                    <a:lstStyle/>
                    <a:p>
                      <a:pPr algn="r"/>
                      <a:r>
                        <a:rPr lang="en-US" sz="1800" dirty="0"/>
                        <a:t>27.8 </a:t>
                      </a:r>
                      <a:r>
                        <a:rPr lang="en-US" sz="1800" dirty="0" err="1"/>
                        <a:t>Gbps</a:t>
                      </a:r>
                      <a:endParaRPr lang="en-US" sz="1800" dirty="0"/>
                    </a:p>
                  </a:txBody>
                  <a:tcPr/>
                </a:tc>
                <a:tc>
                  <a:txBody>
                    <a:bodyPr/>
                    <a:lstStyle/>
                    <a:p>
                      <a:pPr algn="r"/>
                      <a:r>
                        <a:rPr lang="en-US" sz="1800" dirty="0"/>
                        <a:t>70</a:t>
                      </a:r>
                    </a:p>
                  </a:txBody>
                  <a:tcPr/>
                </a:tc>
                <a:tc>
                  <a:txBody>
                    <a:bodyPr/>
                    <a:lstStyle/>
                    <a:p>
                      <a:pPr algn="r"/>
                      <a:r>
                        <a:rPr lang="en-US" sz="1800" dirty="0"/>
                        <a:t>4.0%</a:t>
                      </a:r>
                    </a:p>
                  </a:txBody>
                  <a:tcPr/>
                </a:tc>
                <a:tc>
                  <a:txBody>
                    <a:bodyPr/>
                    <a:lstStyle/>
                    <a:p>
                      <a:pPr algn="r"/>
                      <a:r>
                        <a:rPr lang="en-US" sz="1800" dirty="0"/>
                        <a:t>23.1%</a:t>
                      </a:r>
                    </a:p>
                  </a:txBody>
                  <a:tcPr/>
                </a:tc>
                <a:extLst>
                  <a:ext uri="{0D108BD9-81ED-4DB2-BD59-A6C34878D82A}">
                    <a16:rowId xmlns:a16="http://schemas.microsoft.com/office/drawing/2014/main" val="10004"/>
                  </a:ext>
                </a:extLst>
              </a:tr>
              <a:tr h="323622">
                <a:tc>
                  <a:txBody>
                    <a:bodyPr/>
                    <a:lstStyle/>
                    <a:p>
                      <a:r>
                        <a:rPr lang="en-US" sz="1800" dirty="0"/>
                        <a:t>SHA1</a:t>
                      </a:r>
                    </a:p>
                  </a:txBody>
                  <a:tcPr/>
                </a:tc>
                <a:tc>
                  <a:txBody>
                    <a:bodyPr/>
                    <a:lstStyle/>
                    <a:p>
                      <a:pPr algn="r"/>
                      <a:r>
                        <a:rPr lang="en-US" sz="1800" dirty="0"/>
                        <a:t>220.8</a:t>
                      </a:r>
                    </a:p>
                  </a:txBody>
                  <a:tcPr/>
                </a:tc>
                <a:tc>
                  <a:txBody>
                    <a:bodyPr/>
                    <a:lstStyle/>
                    <a:p>
                      <a:pPr algn="r"/>
                      <a:r>
                        <a:rPr lang="en-US" sz="1800" dirty="0"/>
                        <a:t>113.0 </a:t>
                      </a:r>
                      <a:r>
                        <a:rPr lang="en-US" sz="1800" dirty="0" err="1"/>
                        <a:t>Gbps</a:t>
                      </a:r>
                      <a:endParaRPr lang="en-US" sz="1800" dirty="0"/>
                    </a:p>
                  </a:txBody>
                  <a:tcPr/>
                </a:tc>
                <a:tc>
                  <a:txBody>
                    <a:bodyPr/>
                    <a:lstStyle/>
                    <a:p>
                      <a:pPr algn="r"/>
                      <a:r>
                        <a:rPr lang="en-US" sz="1800" dirty="0"/>
                        <a:t>105</a:t>
                      </a:r>
                    </a:p>
                  </a:txBody>
                  <a:tcPr/>
                </a:tc>
                <a:tc>
                  <a:txBody>
                    <a:bodyPr/>
                    <a:lstStyle/>
                    <a:p>
                      <a:pPr algn="r"/>
                      <a:r>
                        <a:rPr lang="en-US" sz="1800" dirty="0"/>
                        <a:t>7.9%</a:t>
                      </a:r>
                    </a:p>
                  </a:txBody>
                  <a:tcPr/>
                </a:tc>
                <a:tc>
                  <a:txBody>
                    <a:bodyPr/>
                    <a:lstStyle/>
                    <a:p>
                      <a:pPr algn="r"/>
                      <a:r>
                        <a:rPr lang="en-US" sz="1800" dirty="0"/>
                        <a:t>6.6%</a:t>
                      </a:r>
                    </a:p>
                  </a:txBody>
                  <a:tcPr/>
                </a:tc>
                <a:extLst>
                  <a:ext uri="{0D108BD9-81ED-4DB2-BD59-A6C34878D82A}">
                    <a16:rowId xmlns:a16="http://schemas.microsoft.com/office/drawing/2014/main" val="10005"/>
                  </a:ext>
                </a:extLst>
              </a:tr>
              <a:tr h="323622">
                <a:tc>
                  <a:txBody>
                    <a:bodyPr/>
                    <a:lstStyle/>
                    <a:p>
                      <a:r>
                        <a:rPr lang="en-US" sz="1800" dirty="0" err="1"/>
                        <a:t>CuckooHash</a:t>
                      </a:r>
                      <a:endParaRPr lang="en-US" sz="1800" dirty="0"/>
                    </a:p>
                  </a:txBody>
                  <a:tcPr/>
                </a:tc>
                <a:tc>
                  <a:txBody>
                    <a:bodyPr/>
                    <a:lstStyle/>
                    <a:p>
                      <a:pPr algn="r"/>
                      <a:r>
                        <a:rPr lang="en-US" sz="1800" dirty="0"/>
                        <a:t>209.7</a:t>
                      </a:r>
                    </a:p>
                  </a:txBody>
                  <a:tcPr/>
                </a:tc>
                <a:tc>
                  <a:txBody>
                    <a:bodyPr/>
                    <a:lstStyle/>
                    <a:p>
                      <a:pPr algn="r"/>
                      <a:r>
                        <a:rPr lang="en-US" sz="1800" dirty="0"/>
                        <a:t>209.7 </a:t>
                      </a:r>
                      <a:r>
                        <a:rPr lang="en-US" sz="1800" dirty="0" err="1"/>
                        <a:t>Mpps</a:t>
                      </a:r>
                      <a:endParaRPr lang="en-US" sz="1800" dirty="0"/>
                    </a:p>
                  </a:txBody>
                  <a:tcPr/>
                </a:tc>
                <a:tc>
                  <a:txBody>
                    <a:bodyPr/>
                    <a:lstStyle/>
                    <a:p>
                      <a:pPr algn="r"/>
                      <a:r>
                        <a:rPr lang="en-US" sz="1800" dirty="0"/>
                        <a:t>38</a:t>
                      </a:r>
                    </a:p>
                  </a:txBody>
                  <a:tcPr/>
                </a:tc>
                <a:tc>
                  <a:txBody>
                    <a:bodyPr/>
                    <a:lstStyle/>
                    <a:p>
                      <a:pPr algn="r"/>
                      <a:r>
                        <a:rPr lang="en-US" sz="1800" dirty="0"/>
                        <a:t>2.0%</a:t>
                      </a:r>
                    </a:p>
                  </a:txBody>
                  <a:tcPr/>
                </a:tc>
                <a:tc>
                  <a:txBody>
                    <a:bodyPr/>
                    <a:lstStyle/>
                    <a:p>
                      <a:pPr algn="r"/>
                      <a:r>
                        <a:rPr lang="en-US" sz="1800" dirty="0"/>
                        <a:t>65.5%</a:t>
                      </a:r>
                    </a:p>
                  </a:txBody>
                  <a:tcPr/>
                </a:tc>
                <a:extLst>
                  <a:ext uri="{0D108BD9-81ED-4DB2-BD59-A6C34878D82A}">
                    <a16:rowId xmlns:a16="http://schemas.microsoft.com/office/drawing/2014/main" val="10006"/>
                  </a:ext>
                </a:extLst>
              </a:tr>
              <a:tr h="323622">
                <a:tc>
                  <a:txBody>
                    <a:bodyPr/>
                    <a:lstStyle/>
                    <a:p>
                      <a:r>
                        <a:rPr lang="en-US" sz="1800" dirty="0" err="1"/>
                        <a:t>HashTCAM</a:t>
                      </a:r>
                      <a:endParaRPr lang="en-US" sz="1800" dirty="0"/>
                    </a:p>
                  </a:txBody>
                  <a:tcPr/>
                </a:tc>
                <a:tc>
                  <a:txBody>
                    <a:bodyPr/>
                    <a:lstStyle/>
                    <a:p>
                      <a:pPr algn="r"/>
                      <a:r>
                        <a:rPr lang="en-US" sz="1800" dirty="0"/>
                        <a:t>207.4</a:t>
                      </a:r>
                    </a:p>
                  </a:txBody>
                  <a:tcPr/>
                </a:tc>
                <a:tc>
                  <a:txBody>
                    <a:bodyPr/>
                    <a:lstStyle/>
                    <a:p>
                      <a:pPr algn="r"/>
                      <a:r>
                        <a:rPr lang="en-US" sz="1800" dirty="0"/>
                        <a:t>207.4</a:t>
                      </a:r>
                      <a:r>
                        <a:rPr lang="en-US" sz="1800" baseline="0" dirty="0"/>
                        <a:t> </a:t>
                      </a:r>
                      <a:r>
                        <a:rPr lang="en-US" sz="1800" baseline="0" dirty="0" err="1"/>
                        <a:t>Mpps</a:t>
                      </a:r>
                      <a:endParaRPr lang="en-US" sz="1800" dirty="0"/>
                    </a:p>
                  </a:txBody>
                  <a:tcPr/>
                </a:tc>
                <a:tc>
                  <a:txBody>
                    <a:bodyPr/>
                    <a:lstStyle/>
                    <a:p>
                      <a:pPr algn="r"/>
                      <a:r>
                        <a:rPr lang="en-US" sz="1800" dirty="0"/>
                        <a:t>48</a:t>
                      </a:r>
                    </a:p>
                  </a:txBody>
                  <a:tcPr/>
                </a:tc>
                <a:tc>
                  <a:txBody>
                    <a:bodyPr/>
                    <a:lstStyle/>
                    <a:p>
                      <a:pPr algn="r"/>
                      <a:r>
                        <a:rPr lang="en-US" sz="1800" dirty="0"/>
                        <a:t>18.7%</a:t>
                      </a:r>
                    </a:p>
                  </a:txBody>
                  <a:tcPr/>
                </a:tc>
                <a:tc>
                  <a:txBody>
                    <a:bodyPr/>
                    <a:lstStyle/>
                    <a:p>
                      <a:pPr algn="r"/>
                      <a:r>
                        <a:rPr lang="en-US" sz="1800" dirty="0"/>
                        <a:t>22.0%</a:t>
                      </a:r>
                    </a:p>
                  </a:txBody>
                  <a:tcPr/>
                </a:tc>
                <a:extLst>
                  <a:ext uri="{0D108BD9-81ED-4DB2-BD59-A6C34878D82A}">
                    <a16:rowId xmlns:a16="http://schemas.microsoft.com/office/drawing/2014/main" val="10007"/>
                  </a:ext>
                </a:extLst>
              </a:tr>
              <a:tr h="323622">
                <a:tc>
                  <a:txBody>
                    <a:bodyPr/>
                    <a:lstStyle/>
                    <a:p>
                      <a:r>
                        <a:rPr lang="en-US" sz="1800" dirty="0" err="1"/>
                        <a:t>LPM_Tree</a:t>
                      </a:r>
                      <a:endParaRPr lang="en-US" sz="1800" dirty="0"/>
                    </a:p>
                  </a:txBody>
                  <a:tcPr/>
                </a:tc>
                <a:tc>
                  <a:txBody>
                    <a:bodyPr/>
                    <a:lstStyle/>
                    <a:p>
                      <a:pPr algn="r"/>
                      <a:r>
                        <a:rPr lang="en-US" sz="1800" dirty="0"/>
                        <a:t>221.8</a:t>
                      </a:r>
                    </a:p>
                  </a:txBody>
                  <a:tcPr/>
                </a:tc>
                <a:tc>
                  <a:txBody>
                    <a:bodyPr/>
                    <a:lstStyle/>
                    <a:p>
                      <a:pPr algn="r"/>
                      <a:r>
                        <a:rPr lang="en-US" sz="1800" dirty="0"/>
                        <a:t>221.8</a:t>
                      </a:r>
                      <a:r>
                        <a:rPr lang="en-US" sz="1800" baseline="0" dirty="0"/>
                        <a:t> </a:t>
                      </a:r>
                      <a:r>
                        <a:rPr lang="en-US" sz="1800" baseline="0" dirty="0" err="1"/>
                        <a:t>Mpps</a:t>
                      </a:r>
                      <a:endParaRPr lang="en-US" sz="1800" dirty="0"/>
                    </a:p>
                  </a:txBody>
                  <a:tcPr/>
                </a:tc>
                <a:tc>
                  <a:txBody>
                    <a:bodyPr/>
                    <a:lstStyle/>
                    <a:p>
                      <a:pPr algn="r"/>
                      <a:r>
                        <a:rPr lang="en-US" sz="1800" dirty="0"/>
                        <a:t>181</a:t>
                      </a:r>
                    </a:p>
                  </a:txBody>
                  <a:tcPr/>
                </a:tc>
                <a:tc>
                  <a:txBody>
                    <a:bodyPr/>
                    <a:lstStyle/>
                    <a:p>
                      <a:pPr algn="r"/>
                      <a:r>
                        <a:rPr lang="en-US" sz="1800" dirty="0"/>
                        <a:t>4.3%</a:t>
                      </a:r>
                    </a:p>
                  </a:txBody>
                  <a:tcPr/>
                </a:tc>
                <a:tc>
                  <a:txBody>
                    <a:bodyPr/>
                    <a:lstStyle/>
                    <a:p>
                      <a:pPr algn="r"/>
                      <a:r>
                        <a:rPr lang="en-US" sz="1800" dirty="0"/>
                        <a:t>13.2%</a:t>
                      </a:r>
                    </a:p>
                  </a:txBody>
                  <a:tcPr/>
                </a:tc>
                <a:extLst>
                  <a:ext uri="{0D108BD9-81ED-4DB2-BD59-A6C34878D82A}">
                    <a16:rowId xmlns:a16="http://schemas.microsoft.com/office/drawing/2014/main" val="10008"/>
                  </a:ext>
                </a:extLst>
              </a:tr>
              <a:tr h="323622">
                <a:tc>
                  <a:txBody>
                    <a:bodyPr/>
                    <a:lstStyle/>
                    <a:p>
                      <a:r>
                        <a:rPr lang="en-US" sz="1800" dirty="0" err="1"/>
                        <a:t>SRPrioQueue</a:t>
                      </a:r>
                      <a:endParaRPr lang="en-US" sz="1800" dirty="0"/>
                    </a:p>
                  </a:txBody>
                  <a:tcPr/>
                </a:tc>
                <a:tc>
                  <a:txBody>
                    <a:bodyPr/>
                    <a:lstStyle/>
                    <a:p>
                      <a:pPr algn="r"/>
                      <a:r>
                        <a:rPr lang="en-US" sz="1800" dirty="0"/>
                        <a:t>214.5</a:t>
                      </a:r>
                    </a:p>
                  </a:txBody>
                  <a:tcPr/>
                </a:tc>
                <a:tc>
                  <a:txBody>
                    <a:bodyPr/>
                    <a:lstStyle/>
                    <a:p>
                      <a:pPr algn="r"/>
                      <a:r>
                        <a:rPr lang="en-US" sz="1800" dirty="0"/>
                        <a:t>214.5 </a:t>
                      </a:r>
                      <a:r>
                        <a:rPr lang="en-US" sz="1800" dirty="0" err="1"/>
                        <a:t>Mpps</a:t>
                      </a:r>
                      <a:endParaRPr lang="en-US" sz="1800" dirty="0"/>
                    </a:p>
                  </a:txBody>
                  <a:tcPr/>
                </a:tc>
                <a:tc>
                  <a:txBody>
                    <a:bodyPr/>
                    <a:lstStyle/>
                    <a:p>
                      <a:pPr algn="r"/>
                      <a:r>
                        <a:rPr lang="en-US" sz="1800" dirty="0"/>
                        <a:t>41</a:t>
                      </a:r>
                    </a:p>
                  </a:txBody>
                  <a:tcPr/>
                </a:tc>
                <a:tc>
                  <a:txBody>
                    <a:bodyPr/>
                    <a:lstStyle/>
                    <a:p>
                      <a:pPr algn="r"/>
                      <a:r>
                        <a:rPr lang="en-US" sz="1800" dirty="0"/>
                        <a:t>2.6%</a:t>
                      </a:r>
                    </a:p>
                  </a:txBody>
                  <a:tcPr/>
                </a:tc>
                <a:tc>
                  <a:txBody>
                    <a:bodyPr/>
                    <a:lstStyle/>
                    <a:p>
                      <a:pPr algn="r"/>
                      <a:r>
                        <a:rPr lang="en-US" sz="1800" dirty="0"/>
                        <a:t>0.6%</a:t>
                      </a:r>
                    </a:p>
                  </a:txBody>
                  <a:tcPr/>
                </a:tc>
                <a:extLst>
                  <a:ext uri="{0D108BD9-81ED-4DB2-BD59-A6C34878D82A}">
                    <a16:rowId xmlns:a16="http://schemas.microsoft.com/office/drawing/2014/main" val="10009"/>
                  </a:ext>
                </a:extLst>
              </a:tr>
              <a:tr h="323622">
                <a:tc>
                  <a:txBody>
                    <a:bodyPr/>
                    <a:lstStyle/>
                    <a:p>
                      <a:r>
                        <a:rPr lang="en-US" sz="1800" dirty="0" err="1"/>
                        <a:t>RateLimiter</a:t>
                      </a:r>
                      <a:endParaRPr lang="en-US" sz="1800" dirty="0"/>
                    </a:p>
                  </a:txBody>
                  <a:tcPr/>
                </a:tc>
                <a:tc>
                  <a:txBody>
                    <a:bodyPr/>
                    <a:lstStyle/>
                    <a:p>
                      <a:pPr algn="r"/>
                      <a:r>
                        <a:rPr lang="en-US" sz="1800" dirty="0"/>
                        <a:t>141.5</a:t>
                      </a:r>
                    </a:p>
                  </a:txBody>
                  <a:tcPr/>
                </a:tc>
                <a:tc>
                  <a:txBody>
                    <a:bodyPr/>
                    <a:lstStyle/>
                    <a:p>
                      <a:pPr algn="r"/>
                      <a:r>
                        <a:rPr lang="en-US" sz="1800" dirty="0"/>
                        <a:t>141.5 </a:t>
                      </a:r>
                      <a:r>
                        <a:rPr lang="en-US" sz="1800" dirty="0" err="1"/>
                        <a:t>Mpps</a:t>
                      </a:r>
                      <a:endParaRPr lang="en-US" sz="1800" dirty="0"/>
                    </a:p>
                  </a:txBody>
                  <a:tcPr/>
                </a:tc>
                <a:tc>
                  <a:txBody>
                    <a:bodyPr/>
                    <a:lstStyle/>
                    <a:p>
                      <a:pPr algn="r"/>
                      <a:r>
                        <a:rPr lang="en-US" sz="1800" dirty="0"/>
                        <a:t>14</a:t>
                      </a:r>
                    </a:p>
                  </a:txBody>
                  <a:tcPr/>
                </a:tc>
                <a:tc>
                  <a:txBody>
                    <a:bodyPr/>
                    <a:lstStyle/>
                    <a:p>
                      <a:pPr algn="r"/>
                      <a:r>
                        <a:rPr lang="en-US" sz="1800" dirty="0"/>
                        <a:t>16.9%</a:t>
                      </a:r>
                    </a:p>
                  </a:txBody>
                  <a:tcPr/>
                </a:tc>
                <a:tc>
                  <a:txBody>
                    <a:bodyPr/>
                    <a:lstStyle/>
                    <a:p>
                      <a:pPr algn="r"/>
                      <a:r>
                        <a:rPr lang="en-US" sz="1800" dirty="0"/>
                        <a:t>14.1%</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975225046"/>
      </p:ext>
    </p:extLst>
  </p:cSld>
  <p:clrMapOvr>
    <a:masterClrMapping/>
  </p:clrMapOvr>
  <p:transition advTm="31596">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网络功能示例：抓包工具</a:t>
            </a:r>
            <a:endParaRPr lang="en-US" dirty="0"/>
          </a:p>
        </p:txBody>
      </p:sp>
      <p:pic>
        <p:nvPicPr>
          <p:cNvPr id="21" name="Picture 20"/>
          <p:cNvPicPr>
            <a:picLocks noChangeAspect="1"/>
          </p:cNvPicPr>
          <p:nvPr/>
        </p:nvPicPr>
        <p:blipFill>
          <a:blip r:embed="rId3"/>
          <a:stretch>
            <a:fillRect/>
          </a:stretch>
        </p:blipFill>
        <p:spPr>
          <a:xfrm>
            <a:off x="391454" y="3745327"/>
            <a:ext cx="4324806" cy="1254936"/>
          </a:xfrm>
          <a:prstGeom prst="rect">
            <a:avLst/>
          </a:prstGeom>
        </p:spPr>
      </p:pic>
      <p:sp>
        <p:nvSpPr>
          <p:cNvPr id="22" name="TextBox 21"/>
          <p:cNvSpPr txBox="1"/>
          <p:nvPr/>
        </p:nvSpPr>
        <p:spPr>
          <a:xfrm>
            <a:off x="306887" y="3288013"/>
            <a:ext cx="3937296" cy="369332"/>
          </a:xfrm>
          <a:prstGeom prst="rect">
            <a:avLst/>
          </a:prstGeom>
          <a:noFill/>
        </p:spPr>
        <p:txBody>
          <a:bodyPr wrap="none" rtlCol="0">
            <a:spAutoFit/>
          </a:bodyPr>
          <a:lstStyle/>
          <a:p>
            <a:r>
              <a:rPr lang="en-US" dirty="0" err="1"/>
              <a:t>ClickNP</a:t>
            </a:r>
            <a:r>
              <a:rPr lang="en-US" dirty="0"/>
              <a:t> </a:t>
            </a:r>
            <a:r>
              <a:rPr lang="zh-CN" altLang="en-US" dirty="0"/>
              <a:t>配置文件（元件间的连接）：</a:t>
            </a:r>
            <a:endParaRPr lang="en-US" dirty="0"/>
          </a:p>
        </p:txBody>
      </p:sp>
      <p:sp>
        <p:nvSpPr>
          <p:cNvPr id="4" name="Rectangle 3"/>
          <p:cNvSpPr/>
          <p:nvPr/>
        </p:nvSpPr>
        <p:spPr bwMode="auto">
          <a:xfrm>
            <a:off x="172742" y="1462271"/>
            <a:ext cx="9722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from_tor</a:t>
            </a:r>
            <a:endParaRPr lang="en-US" dirty="0">
              <a:gradFill>
                <a:gsLst>
                  <a:gs pos="5833">
                    <a:schemeClr val="tx1">
                      <a:lumMod val="50000"/>
                    </a:schemeClr>
                  </a:gs>
                  <a:gs pos="100000">
                    <a:schemeClr val="tx1">
                      <a:lumMod val="50000"/>
                    </a:schemeClr>
                  </a:gs>
                </a:gsLst>
                <a:lin ang="5400000" scaled="0"/>
              </a:gradFill>
            </a:endParaRPr>
          </a:p>
        </p:txBody>
      </p:sp>
      <p:sp>
        <p:nvSpPr>
          <p:cNvPr id="9" name="Rectangle 8"/>
          <p:cNvSpPr/>
          <p:nvPr/>
        </p:nvSpPr>
        <p:spPr bwMode="auto">
          <a:xfrm>
            <a:off x="1486495"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Count</a:t>
            </a:r>
          </a:p>
        </p:txBody>
      </p:sp>
      <p:sp>
        <p:nvSpPr>
          <p:cNvPr id="10" name="Rectangle 9"/>
          <p:cNvSpPr/>
          <p:nvPr/>
        </p:nvSpPr>
        <p:spPr bwMode="auto">
          <a:xfrm>
            <a:off x="2692348"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gradFill>
                  <a:gsLst>
                    <a:gs pos="5833">
                      <a:schemeClr val="tx1">
                        <a:lumMod val="50000"/>
                      </a:schemeClr>
                    </a:gs>
                    <a:gs pos="100000">
                      <a:schemeClr val="tx1">
                        <a:lumMod val="50000"/>
                      </a:schemeClr>
                    </a:gs>
                  </a:gsLst>
                  <a:lin ang="5400000" scaled="0"/>
                </a:gradFill>
              </a:rPr>
              <a:t>Tee</a:t>
            </a:r>
          </a:p>
        </p:txBody>
      </p:sp>
      <p:sp>
        <p:nvSpPr>
          <p:cNvPr id="11" name="Rectangle 10"/>
          <p:cNvSpPr/>
          <p:nvPr/>
        </p:nvSpPr>
        <p:spPr bwMode="auto">
          <a:xfrm>
            <a:off x="3894955" y="1462271"/>
            <a:ext cx="864373" cy="482416"/>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err="1">
                <a:gradFill>
                  <a:gsLst>
                    <a:gs pos="5833">
                      <a:schemeClr val="tx1">
                        <a:lumMod val="50000"/>
                      </a:schemeClr>
                    </a:gs>
                    <a:gs pos="100000">
                      <a:schemeClr val="tx1">
                        <a:lumMod val="50000"/>
                      </a:schemeClr>
                    </a:gs>
                  </a:gsLst>
                  <a:lin ang="5400000" scaled="0"/>
                </a:gradFill>
              </a:rPr>
              <a:t>to_tor</a:t>
            </a:r>
            <a:endParaRPr lang="en-US" dirty="0">
              <a:gradFill>
                <a:gsLst>
                  <a:gs pos="5833">
                    <a:schemeClr val="tx1">
                      <a:lumMod val="50000"/>
                    </a:schemeClr>
                  </a:gs>
                  <a:gs pos="100000">
                    <a:schemeClr val="tx1">
                      <a:lumMod val="50000"/>
                    </a:schemeClr>
                  </a:gs>
                </a:gsLst>
                <a:lin ang="5400000" scaled="0"/>
              </a:gradFill>
            </a:endParaRPr>
          </a:p>
        </p:txBody>
      </p:sp>
      <p:sp>
        <p:nvSpPr>
          <p:cNvPr id="13" name="Rectangle 12"/>
          <p:cNvSpPr/>
          <p:nvPr/>
        </p:nvSpPr>
        <p:spPr bwMode="auto">
          <a:xfrm>
            <a:off x="2692348" y="2507124"/>
            <a:ext cx="864373" cy="482416"/>
          </a:xfrm>
          <a:prstGeom prst="roundRect">
            <a:avLst/>
          </a:prstGeom>
          <a:solidFill>
            <a:srgbClr val="006EB9"/>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r>
              <a:rPr lang="en-US" dirty="0">
                <a:solidFill>
                  <a:schemeClr val="bg1"/>
                </a:solidFill>
              </a:rPr>
              <a:t>logger</a:t>
            </a:r>
          </a:p>
        </p:txBody>
      </p:sp>
      <p:cxnSp>
        <p:nvCxnSpPr>
          <p:cNvPr id="6" name="Straight Connector 5"/>
          <p:cNvCxnSpPr/>
          <p:nvPr/>
        </p:nvCxnSpPr>
        <p:spPr>
          <a:xfrm>
            <a:off x="172742" y="2303501"/>
            <a:ext cx="4647137" cy="0"/>
          </a:xfrm>
          <a:prstGeom prst="line">
            <a:avLst/>
          </a:prstGeom>
          <a:ln w="38100">
            <a:solidFill>
              <a:srgbClr val="006EB9"/>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41009" y="1858671"/>
            <a:ext cx="918008" cy="544765"/>
          </a:xfrm>
          <a:prstGeom prst="rect">
            <a:avLst/>
          </a:prstGeom>
          <a:noFill/>
        </p:spPr>
        <p:txBody>
          <a:bodyPr wrap="none" lIns="182880" tIns="146304" rIns="182880" bIns="146304" rtlCol="0">
            <a:spAutoFit/>
          </a:bodyPr>
          <a:lstStyle/>
          <a:p>
            <a:pPr>
              <a:lnSpc>
                <a:spcPct val="90000"/>
              </a:lnSpc>
              <a:spcAft>
                <a:spcPts val="600"/>
              </a:spcAft>
            </a:pPr>
            <a:r>
              <a:rPr lang="en-US" dirty="0">
                <a:gradFill>
                  <a:gsLst>
                    <a:gs pos="2917">
                      <a:schemeClr val="tx1"/>
                    </a:gs>
                    <a:gs pos="30000">
                      <a:schemeClr val="tx1"/>
                    </a:gs>
                  </a:gsLst>
                  <a:lin ang="5400000" scaled="0"/>
                </a:gradFill>
              </a:rPr>
              <a:t>FPGA</a:t>
            </a:r>
          </a:p>
        </p:txBody>
      </p:sp>
      <p:sp>
        <p:nvSpPr>
          <p:cNvPr id="16" name="TextBox 15"/>
          <p:cNvSpPr txBox="1"/>
          <p:nvPr/>
        </p:nvSpPr>
        <p:spPr>
          <a:xfrm>
            <a:off x="1841009" y="2219035"/>
            <a:ext cx="800540" cy="544765"/>
          </a:xfrm>
          <a:prstGeom prst="rect">
            <a:avLst/>
          </a:prstGeom>
          <a:noFill/>
        </p:spPr>
        <p:txBody>
          <a:bodyPr wrap="none" lIns="182880" tIns="146304" rIns="182880" bIns="146304" rtlCol="0">
            <a:spAutoFit/>
          </a:bodyPr>
          <a:lstStyle/>
          <a:p>
            <a:pPr>
              <a:lnSpc>
                <a:spcPct val="90000"/>
              </a:lnSpc>
              <a:spcAft>
                <a:spcPts val="600"/>
              </a:spcAft>
            </a:pPr>
            <a:r>
              <a:rPr lang="en-US" dirty="0">
                <a:solidFill>
                  <a:srgbClr val="006EB9"/>
                </a:solidFill>
              </a:rPr>
              <a:t>CPU</a:t>
            </a:r>
          </a:p>
        </p:txBody>
      </p:sp>
      <p:cxnSp>
        <p:nvCxnSpPr>
          <p:cNvPr id="14" name="Straight Arrow Connector 13"/>
          <p:cNvCxnSpPr/>
          <p:nvPr/>
        </p:nvCxnSpPr>
        <p:spPr>
          <a:xfrm>
            <a:off x="1145015" y="1703479"/>
            <a:ext cx="341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0868" y="1703479"/>
            <a:ext cx="341480"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535" y="1944687"/>
            <a:ext cx="0" cy="56243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556721" y="1703479"/>
            <a:ext cx="33823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32</a:t>
            </a:fld>
            <a:endParaRPr lang="en-US"/>
          </a:p>
        </p:txBody>
      </p:sp>
      <p:pic>
        <p:nvPicPr>
          <p:cNvPr id="18" name="Picture 2"/>
          <p:cNvPicPr>
            <a:picLocks noChangeAspect="1"/>
          </p:cNvPicPr>
          <p:nvPr/>
        </p:nvPicPr>
        <p:blipFill>
          <a:blip r:embed="rId4"/>
          <a:stretch>
            <a:fillRect/>
          </a:stretch>
        </p:blipFill>
        <p:spPr>
          <a:xfrm>
            <a:off x="4772673" y="1858671"/>
            <a:ext cx="4553890" cy="4623152"/>
          </a:xfrm>
          <a:prstGeom prst="rect">
            <a:avLst/>
          </a:prstGeom>
        </p:spPr>
      </p:pic>
      <p:sp>
        <p:nvSpPr>
          <p:cNvPr id="20" name="TextBox 22"/>
          <p:cNvSpPr txBox="1"/>
          <p:nvPr/>
        </p:nvSpPr>
        <p:spPr>
          <a:xfrm>
            <a:off x="5013383" y="1462271"/>
            <a:ext cx="1493807" cy="369332"/>
          </a:xfrm>
          <a:prstGeom prst="rect">
            <a:avLst/>
          </a:prstGeom>
          <a:noFill/>
        </p:spPr>
        <p:txBody>
          <a:bodyPr wrap="none" rtlCol="0">
            <a:spAutoFit/>
          </a:bodyPr>
          <a:lstStyle/>
          <a:p>
            <a:r>
              <a:rPr lang="en-US" dirty="0"/>
              <a:t>Count </a:t>
            </a:r>
            <a:r>
              <a:rPr lang="zh-CN" altLang="en-US" dirty="0"/>
              <a:t>元件：</a:t>
            </a:r>
            <a:endParaRPr lang="en-US" dirty="0"/>
          </a:p>
        </p:txBody>
      </p:sp>
    </p:spTree>
    <p:extLst>
      <p:ext uri="{BB962C8B-B14F-4D97-AF65-F5344CB8AC3E}">
        <p14:creationId xmlns:p14="http://schemas.microsoft.com/office/powerpoint/2010/main" val="2339874671"/>
      </p:ext>
    </p:extLst>
  </p:cSld>
  <p:clrMapOvr>
    <a:masterClrMapping/>
  </p:clrMapOvr>
  <p:transition advTm="71415">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err="1"/>
              <a:t>ClickNP</a:t>
            </a:r>
            <a:r>
              <a:rPr lang="zh-CN" altLang="en-US" dirty="0"/>
              <a:t> 开发工具链</a:t>
            </a:r>
            <a:endParaRPr lang="en-US" dirty="0"/>
          </a:p>
        </p:txBody>
      </p:sp>
      <p:sp>
        <p:nvSpPr>
          <p:cNvPr id="4" name="Slide Number Placeholder 3"/>
          <p:cNvSpPr>
            <a:spLocks noGrp="1"/>
          </p:cNvSpPr>
          <p:nvPr>
            <p:ph type="sldNum" sz="quarter" idx="4294967295"/>
          </p:nvPr>
        </p:nvSpPr>
        <p:spPr/>
        <p:txBody>
          <a:bodyPr/>
          <a:lstStyle/>
          <a:p>
            <a:fld id="{368F0CB9-5443-48E8-ADD3-3F8A68C2523D}" type="slidenum">
              <a:rPr lang="en-US" smtClean="0"/>
              <a:t>33</a:t>
            </a:fld>
            <a:endParaRPr lang="en-US"/>
          </a:p>
        </p:txBody>
      </p:sp>
      <p:sp>
        <p:nvSpPr>
          <p:cNvPr id="54" name="Rectangle 53"/>
          <p:cNvSpPr/>
          <p:nvPr/>
        </p:nvSpPr>
        <p:spPr>
          <a:xfrm>
            <a:off x="1403059" y="3712817"/>
            <a:ext cx="3221372" cy="1518407"/>
          </a:xfrm>
          <a:prstGeom prst="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55" name="Rectangle 54"/>
          <p:cNvSpPr/>
          <p:nvPr/>
        </p:nvSpPr>
        <p:spPr>
          <a:xfrm>
            <a:off x="1702966" y="4114539"/>
            <a:ext cx="2873230" cy="1061207"/>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56" name="TextBox 55"/>
          <p:cNvSpPr txBox="1"/>
          <p:nvPr/>
        </p:nvSpPr>
        <p:spPr>
          <a:xfrm>
            <a:off x="1391555" y="3711919"/>
            <a:ext cx="2012539" cy="369332"/>
          </a:xfrm>
          <a:prstGeom prst="rect">
            <a:avLst/>
          </a:prstGeom>
          <a:noFill/>
        </p:spPr>
        <p:txBody>
          <a:bodyPr wrap="none" rtlCol="0">
            <a:spAutoFit/>
          </a:bodyPr>
          <a:lstStyle/>
          <a:p>
            <a:r>
              <a:rPr lang="en-US" dirty="0">
                <a:solidFill>
                  <a:schemeClr val="bg1"/>
                </a:solidFill>
              </a:rPr>
              <a:t>Catapult </a:t>
            </a:r>
            <a:r>
              <a:rPr lang="en-US" altLang="zh-CN" dirty="0">
                <a:solidFill>
                  <a:schemeClr val="bg1"/>
                </a:solidFill>
              </a:rPr>
              <a:t>FPGA OS</a:t>
            </a:r>
            <a:endParaRPr lang="en-US" dirty="0">
              <a:solidFill>
                <a:schemeClr val="bg1"/>
              </a:solidFill>
            </a:endParaRP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46331" cy="369332"/>
          </a:xfrm>
          <a:prstGeom prst="rect">
            <a:avLst/>
          </a:prstGeom>
          <a:noFill/>
        </p:spPr>
        <p:txBody>
          <a:bodyPr wrap="none" rtlCol="0">
            <a:spAutoFit/>
          </a:bodyPr>
          <a:lstStyle/>
          <a:p>
            <a:r>
              <a:rPr lang="zh-CN" altLang="en-US" dirty="0"/>
              <a:t>主机</a:t>
            </a:r>
            <a:endParaRPr lang="en-US" dirty="0"/>
          </a:p>
        </p:txBody>
      </p:sp>
      <p:sp>
        <p:nvSpPr>
          <p:cNvPr id="61" name="Rectangle 60"/>
          <p:cNvSpPr/>
          <p:nvPr/>
        </p:nvSpPr>
        <p:spPr>
          <a:xfrm>
            <a:off x="1429225" y="2978725"/>
            <a:ext cx="2889007" cy="411167"/>
          </a:xfrm>
          <a:prstGeom prst="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62" name="TextBox 61"/>
          <p:cNvSpPr txBox="1"/>
          <p:nvPr/>
        </p:nvSpPr>
        <p:spPr>
          <a:xfrm>
            <a:off x="1962431" y="3012062"/>
            <a:ext cx="2081019" cy="369332"/>
          </a:xfrm>
          <a:prstGeom prst="rect">
            <a:avLst/>
          </a:prstGeom>
          <a:noFill/>
        </p:spPr>
        <p:txBody>
          <a:bodyPr wrap="none" rtlCol="0">
            <a:spAutoFit/>
          </a:bodyPr>
          <a:lstStyle/>
          <a:p>
            <a:pPr algn="r"/>
            <a:r>
              <a:rPr lang="en-US" dirty="0">
                <a:solidFill>
                  <a:schemeClr val="bg1"/>
                </a:solidFill>
              </a:rPr>
              <a:t>Catapult PCIe </a:t>
            </a:r>
            <a:r>
              <a:rPr lang="zh-CN" altLang="en-US" dirty="0">
                <a:solidFill>
                  <a:schemeClr val="bg1"/>
                </a:solidFill>
              </a:rPr>
              <a:t>驱动</a:t>
            </a:r>
            <a:endParaRPr lang="en-US" dirty="0">
              <a:solidFill>
                <a:schemeClr val="bg1"/>
              </a:solidFill>
            </a:endParaRPr>
          </a:p>
        </p:txBody>
      </p:sp>
      <p:sp>
        <p:nvSpPr>
          <p:cNvPr id="63" name="Rectangle 62"/>
          <p:cNvSpPr/>
          <p:nvPr/>
        </p:nvSpPr>
        <p:spPr>
          <a:xfrm>
            <a:off x="1431999" y="2118362"/>
            <a:ext cx="2886234" cy="726819"/>
          </a:xfrm>
          <a:prstGeom prst="rect">
            <a:avLst/>
          </a:prstGeom>
          <a:solidFill>
            <a:schemeClr val="accent4"/>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64" name="TextBox 63"/>
          <p:cNvSpPr txBox="1"/>
          <p:nvPr/>
        </p:nvSpPr>
        <p:spPr>
          <a:xfrm>
            <a:off x="1429226" y="2146845"/>
            <a:ext cx="1720343"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a:t>
            </a:r>
            <a:r>
              <a:rPr lang="zh-CN" altLang="en-US" dirty="0">
                <a:solidFill>
                  <a:schemeClr val="bg1"/>
                </a:solidFill>
              </a:rPr>
              <a:t>运行库</a:t>
            </a:r>
            <a:endParaRPr lang="en-US" dirty="0">
              <a:solidFill>
                <a:schemeClr val="bg1"/>
              </a:solidFill>
            </a:endParaRPr>
          </a:p>
        </p:txBody>
      </p:sp>
      <p:sp>
        <p:nvSpPr>
          <p:cNvPr id="65" name="Rectangle 64"/>
          <p:cNvSpPr/>
          <p:nvPr/>
        </p:nvSpPr>
        <p:spPr>
          <a:xfrm>
            <a:off x="1429226" y="1250102"/>
            <a:ext cx="2889007" cy="868367"/>
          </a:xfrm>
          <a:prstGeom prst="rect">
            <a:avLst/>
          </a:prstGeom>
          <a:solidFill>
            <a:schemeClr val="tx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66" name="TextBox 65"/>
          <p:cNvSpPr txBox="1"/>
          <p:nvPr/>
        </p:nvSpPr>
        <p:spPr>
          <a:xfrm>
            <a:off x="1429225" y="1248006"/>
            <a:ext cx="195117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a:t>
            </a:r>
            <a:r>
              <a:rPr lang="zh-CN" altLang="en-US" dirty="0">
                <a:solidFill>
                  <a:schemeClr val="bg1"/>
                </a:solidFill>
              </a:rPr>
              <a:t>主机进程</a:t>
            </a:r>
            <a:endParaRPr lang="en-US" dirty="0">
              <a:solidFill>
                <a:schemeClr val="bg1"/>
              </a:solidFill>
            </a:endParaRPr>
          </a:p>
        </p:txBody>
      </p:sp>
      <p:sp>
        <p:nvSpPr>
          <p:cNvPr id="67" name="Rounded Rectangle 66"/>
          <p:cNvSpPr/>
          <p:nvPr/>
        </p:nvSpPr>
        <p:spPr>
          <a:xfrm>
            <a:off x="1527371" y="1590071"/>
            <a:ext cx="1003846" cy="44042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68" name="TextBox 67"/>
          <p:cNvSpPr txBox="1"/>
          <p:nvPr/>
        </p:nvSpPr>
        <p:spPr>
          <a:xfrm>
            <a:off x="1559195" y="1645981"/>
            <a:ext cx="595035" cy="338554"/>
          </a:xfrm>
          <a:prstGeom prst="rect">
            <a:avLst/>
          </a:prstGeom>
          <a:noFill/>
        </p:spPr>
        <p:txBody>
          <a:bodyPr wrap="none" rtlCol="0">
            <a:spAutoFit/>
          </a:bodyPr>
          <a:lstStyle/>
          <a:p>
            <a:r>
              <a:rPr lang="zh-CN" altLang="en-US" sz="1600" dirty="0">
                <a:solidFill>
                  <a:schemeClr val="bg1"/>
                </a:solidFill>
              </a:rPr>
              <a:t>管程</a:t>
            </a:r>
            <a:endParaRPr lang="en-US" sz="1600" dirty="0">
              <a:solidFill>
                <a:schemeClr val="bg1"/>
              </a:solidFill>
            </a:endParaRPr>
          </a:p>
        </p:txBody>
      </p:sp>
      <p:sp>
        <p:nvSpPr>
          <p:cNvPr id="69" name="Rounded Rectangle 68"/>
          <p:cNvSpPr/>
          <p:nvPr/>
        </p:nvSpPr>
        <p:spPr>
          <a:xfrm>
            <a:off x="2749568" y="1593530"/>
            <a:ext cx="1003846" cy="440422"/>
          </a:xfrm>
          <a:prstGeom prst="roundRect">
            <a:avLst/>
          </a:prstGeom>
          <a:solidFill>
            <a:schemeClr val="tx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70" name="TextBox 69"/>
          <p:cNvSpPr txBox="1"/>
          <p:nvPr/>
        </p:nvSpPr>
        <p:spPr>
          <a:xfrm>
            <a:off x="2714998" y="1667183"/>
            <a:ext cx="1005403" cy="338554"/>
          </a:xfrm>
          <a:prstGeom prst="rect">
            <a:avLst/>
          </a:prstGeom>
          <a:noFill/>
        </p:spPr>
        <p:txBody>
          <a:bodyPr wrap="none" rtlCol="0">
            <a:spAutoFit/>
          </a:bodyPr>
          <a:lstStyle/>
          <a:p>
            <a:r>
              <a:rPr lang="zh-CN" altLang="en-US" sz="1600" dirty="0">
                <a:solidFill>
                  <a:schemeClr val="bg1"/>
                </a:solidFill>
              </a:rPr>
              <a:t>工作线程</a:t>
            </a:r>
            <a:endParaRPr lang="en-US" sz="1600" dirty="0">
              <a:solidFill>
                <a:schemeClr val="bg1"/>
              </a:solidFill>
            </a:endParaRPr>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a:t>
            </a:r>
            <a:r>
              <a:rPr lang="zh-CN" altLang="en-US" sz="1400" dirty="0">
                <a:solidFill>
                  <a:schemeClr val="bg1"/>
                </a:solidFill>
              </a:rPr>
              <a:t>元件</a:t>
            </a:r>
            <a:endParaRPr lang="en-US" sz="1400" dirty="0">
              <a:solidFill>
                <a:schemeClr val="bg1"/>
              </a:solidFill>
            </a:endParaRP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a:t>
            </a:r>
            <a:r>
              <a:rPr lang="zh-CN" altLang="en-US" dirty="0">
                <a:solidFill>
                  <a:schemeClr val="bg1"/>
                </a:solidFill>
              </a:rPr>
              <a:t>管程</a:t>
            </a:r>
            <a:endParaRPr lang="en-US" dirty="0">
              <a:solidFill>
                <a:schemeClr val="bg1"/>
              </a:solidFill>
            </a:endParaRPr>
          </a:p>
        </p:txBody>
      </p:sp>
      <p:sp>
        <p:nvSpPr>
          <p:cNvPr id="80" name="Rectangle 79"/>
          <p:cNvSpPr/>
          <p:nvPr/>
        </p:nvSpPr>
        <p:spPr>
          <a:xfrm>
            <a:off x="6010074" y="3154658"/>
            <a:ext cx="1901688" cy="44872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a:t>
            </a:r>
            <a:r>
              <a:rPr lang="zh-CN" altLang="en-US" dirty="0">
                <a:solidFill>
                  <a:schemeClr val="bg1"/>
                </a:solidFill>
              </a:rPr>
              <a:t>编译器</a:t>
            </a:r>
            <a:endParaRPr lang="en-US" dirty="0">
              <a:solidFill>
                <a:schemeClr val="bg1"/>
              </a:solidFill>
            </a:endParaRP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accent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solidFill>
                  <a:schemeClr val="bg1"/>
                </a:solidFill>
              </a:rPr>
              <a:t> </a:t>
            </a:r>
            <a:r>
              <a:rPr lang="en-US" altLang="zh-CN" sz="1200" dirty="0">
                <a:solidFill>
                  <a:schemeClr val="bg1"/>
                </a:solidFill>
              </a:rPr>
              <a:t>HLS </a:t>
            </a:r>
            <a:r>
              <a:rPr lang="zh-CN" altLang="en-US" sz="1200" dirty="0">
                <a:solidFill>
                  <a:schemeClr val="bg1"/>
                </a:solidFill>
              </a:rPr>
              <a:t>运行库</a:t>
            </a:r>
            <a:endParaRPr lang="en-US" sz="1200" dirty="0">
              <a:solidFill>
                <a:schemeClr val="bg1"/>
              </a:solidFill>
            </a:endParaRPr>
          </a:p>
        </p:txBody>
      </p:sp>
      <p:cxnSp>
        <p:nvCxnSpPr>
          <p:cNvPr id="89" name="Straight Arrow Connector 88"/>
          <p:cNvCxnSpPr>
            <a:cxnSpLocks/>
            <a:stCxn id="80" idx="2"/>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accent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endParaRPr>
          </a:p>
        </p:txBody>
      </p:sp>
      <p:sp>
        <p:nvSpPr>
          <p:cNvPr id="92" name="TextBox 91"/>
          <p:cNvSpPr txBox="1"/>
          <p:nvPr/>
        </p:nvSpPr>
        <p:spPr>
          <a:xfrm>
            <a:off x="1752807" y="2515394"/>
            <a:ext cx="1016625" cy="261610"/>
          </a:xfrm>
          <a:prstGeom prst="rect">
            <a:avLst/>
          </a:prstGeom>
          <a:noFill/>
          <a:ln w="19050">
            <a:solidFill>
              <a:schemeClr val="bg1"/>
            </a:solidFill>
          </a:ln>
        </p:spPr>
        <p:txBody>
          <a:bodyPr wrap="none" rtlCol="0">
            <a:spAutoFit/>
          </a:bodyPr>
          <a:lstStyle/>
          <a:p>
            <a:r>
              <a:rPr lang="en-US" sz="1100" dirty="0">
                <a:solidFill>
                  <a:schemeClr val="bg1"/>
                </a:solidFill>
              </a:rPr>
              <a:t>PCIe I/O </a:t>
            </a:r>
            <a:r>
              <a:rPr lang="zh-CN" altLang="en-US" sz="1100" dirty="0">
                <a:solidFill>
                  <a:schemeClr val="bg1"/>
                </a:solidFill>
              </a:rPr>
              <a:t>管道</a:t>
            </a:r>
            <a:endParaRPr lang="en-US" sz="1100" dirty="0">
              <a:solidFill>
                <a:schemeClr val="bg1"/>
              </a:solidFill>
            </a:endParaRPr>
          </a:p>
        </p:txBody>
      </p:sp>
      <p:sp>
        <p:nvSpPr>
          <p:cNvPr id="93" name="TextBox 92"/>
          <p:cNvSpPr txBox="1"/>
          <p:nvPr/>
        </p:nvSpPr>
        <p:spPr>
          <a:xfrm>
            <a:off x="1816302" y="4795007"/>
            <a:ext cx="1968917" cy="276999"/>
          </a:xfrm>
          <a:prstGeom prst="rect">
            <a:avLst/>
          </a:prstGeom>
          <a:ln w="28575">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1200" dirty="0">
                <a:solidFill>
                  <a:schemeClr val="bg1"/>
                </a:solidFill>
              </a:rPr>
              <a:t> </a:t>
            </a:r>
            <a:r>
              <a:rPr lang="en-US" altLang="zh-CN" sz="1200" dirty="0">
                <a:solidFill>
                  <a:schemeClr val="bg1"/>
                </a:solidFill>
              </a:rPr>
              <a:t>FPGA </a:t>
            </a:r>
            <a:r>
              <a:rPr lang="zh-CN" altLang="en-US" sz="1200" dirty="0">
                <a:solidFill>
                  <a:schemeClr val="bg1"/>
                </a:solidFill>
              </a:rPr>
              <a:t>上的 </a:t>
            </a:r>
            <a:r>
              <a:rPr lang="en-US" altLang="zh-CN" sz="1200" dirty="0">
                <a:solidFill>
                  <a:schemeClr val="bg1"/>
                </a:solidFill>
              </a:rPr>
              <a:t>HLS </a:t>
            </a:r>
            <a:r>
              <a:rPr lang="zh-CN" altLang="en-US" sz="1200" dirty="0">
                <a:solidFill>
                  <a:schemeClr val="bg1"/>
                </a:solidFill>
              </a:rPr>
              <a:t>运行库</a:t>
            </a:r>
            <a:endParaRPr lang="en-US" sz="1200" dirty="0">
              <a:solidFill>
                <a:schemeClr val="bg1"/>
              </a:solidFill>
            </a:endParaRP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a:t>
            </a:r>
            <a:r>
              <a:rPr lang="zh-CN" altLang="en-US" dirty="0">
                <a:solidFill>
                  <a:schemeClr val="bg1"/>
                </a:solidFill>
              </a:rPr>
              <a:t>脚本</a:t>
            </a:r>
            <a:endParaRPr lang="en-US" dirty="0">
              <a:solidFill>
                <a:schemeClr val="bg1"/>
              </a:solidFill>
            </a:endParaRPr>
          </a:p>
        </p:txBody>
      </p:sp>
      <p:cxnSp>
        <p:nvCxnSpPr>
          <p:cNvPr id="97" name="Straight Arrow Connector 96"/>
          <p:cNvCxnSpPr>
            <a:cxnSpLocks/>
            <a:stCxn id="80" idx="2"/>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244038" y="3522566"/>
            <a:ext cx="1999564" cy="544765"/>
          </a:xfrm>
          <a:prstGeom prst="rect">
            <a:avLst/>
          </a:prstGeom>
          <a:noFill/>
        </p:spPr>
        <p:txBody>
          <a:bodyPr wrap="square" lIns="182880" tIns="146304" rIns="182880" bIns="146304" rtlCol="0">
            <a:spAutoFit/>
          </a:bodyPr>
          <a:lstStyle/>
          <a:p>
            <a:pPr algn="r">
              <a:lnSpc>
                <a:spcPct val="90000"/>
              </a:lnSpc>
              <a:spcAft>
                <a:spcPts val="600"/>
              </a:spcAft>
            </a:pPr>
            <a:r>
              <a:rPr lang="zh-CN" altLang="en-US" dirty="0">
                <a:gradFill>
                  <a:gsLst>
                    <a:gs pos="2917">
                      <a:schemeClr val="tx1"/>
                    </a:gs>
                    <a:gs pos="30000">
                      <a:schemeClr val="tx1"/>
                    </a:gs>
                  </a:gsLst>
                  <a:lin ang="5400000" scaled="0"/>
                </a:gradFill>
              </a:rPr>
              <a:t>中间 </a:t>
            </a:r>
            <a:r>
              <a:rPr lang="en-US" altLang="zh-CN" dirty="0">
                <a:gradFill>
                  <a:gsLst>
                    <a:gs pos="2917">
                      <a:schemeClr val="tx1"/>
                    </a:gs>
                    <a:gs pos="30000">
                      <a:schemeClr val="tx1"/>
                    </a:gs>
                  </a:gsLst>
                  <a:lin ang="5400000" scaled="0"/>
                </a:gradFill>
              </a:rPr>
              <a:t>C </a:t>
            </a:r>
            <a:r>
              <a:rPr lang="zh-CN" altLang="en-US" dirty="0">
                <a:gradFill>
                  <a:gsLst>
                    <a:gs pos="2917">
                      <a:schemeClr val="tx1"/>
                    </a:gs>
                    <a:gs pos="30000">
                      <a:schemeClr val="tx1"/>
                    </a:gs>
                  </a:gsLst>
                  <a:lin ang="5400000" scaled="0"/>
                </a:gradFill>
              </a:rPr>
              <a:t>代码</a:t>
            </a:r>
            <a:endParaRPr lang="en-US" dirty="0">
              <a:gradFill>
                <a:gsLst>
                  <a:gs pos="2917">
                    <a:schemeClr val="tx1"/>
                  </a:gs>
                  <a:gs pos="30000">
                    <a:schemeClr val="tx1"/>
                  </a:gs>
                </a:gsLst>
                <a:lin ang="5400000" scaled="0"/>
              </a:gradFill>
            </a:endParaRP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0" name="Rectangle 49">
            <a:extLst>
              <a:ext uri="{FF2B5EF4-FFF2-40B4-BE49-F238E27FC236}">
                <a16:creationId xmlns:a16="http://schemas.microsoft.com/office/drawing/2014/main" id="{5A7BDA0D-B0DB-48E7-8B1D-14BE834AD49D}"/>
              </a:ext>
            </a:extLst>
          </p:cNvPr>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a:t>
            </a:r>
            <a:r>
              <a:rPr lang="zh-CN" altLang="en-US" dirty="0">
                <a:solidFill>
                  <a:schemeClr val="bg1"/>
                </a:solidFill>
              </a:rPr>
              <a:t>编译器</a:t>
            </a:r>
            <a:endParaRPr lang="en-US" dirty="0">
              <a:solidFill>
                <a:schemeClr val="bg1"/>
              </a:solidFill>
            </a:endParaRPr>
          </a:p>
        </p:txBody>
      </p:sp>
      <p:sp>
        <p:nvSpPr>
          <p:cNvPr id="52" name="Rectangle 51">
            <a:extLst>
              <a:ext uri="{FF2B5EF4-FFF2-40B4-BE49-F238E27FC236}">
                <a16:creationId xmlns:a16="http://schemas.microsoft.com/office/drawing/2014/main" id="{4ADD068B-A764-4DFD-928F-9EF7E679599A}"/>
              </a:ext>
            </a:extLst>
          </p:cNvPr>
          <p:cNvSpPr/>
          <p:nvPr/>
        </p:nvSpPr>
        <p:spPr>
          <a:xfrm>
            <a:off x="7046018" y="4036997"/>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dirty="0">
                <a:solidFill>
                  <a:schemeClr val="bg1"/>
                </a:solidFill>
              </a:rPr>
              <a:t>HLS </a:t>
            </a:r>
            <a:r>
              <a:rPr lang="zh-CN" altLang="en-US" dirty="0">
                <a:solidFill>
                  <a:schemeClr val="bg1"/>
                </a:solidFill>
              </a:rPr>
              <a:t>工具</a:t>
            </a:r>
            <a:endParaRPr lang="en-US" dirty="0">
              <a:solidFill>
                <a:schemeClr val="bg1"/>
              </a:solidFill>
            </a:endParaRPr>
          </a:p>
        </p:txBody>
      </p:sp>
    </p:spTree>
    <p:extLst>
      <p:ext uri="{BB962C8B-B14F-4D97-AF65-F5344CB8AC3E}">
        <p14:creationId xmlns:p14="http://schemas.microsoft.com/office/powerpoint/2010/main" val="333574147"/>
      </p:ext>
    </p:extLst>
  </p:cSld>
  <p:clrMapOvr>
    <a:masterClrMapping/>
  </p:clrMapOvr>
  <p:transition advTm="10745">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优化：利用 </a:t>
            </a:r>
            <a:r>
              <a:rPr lang="en-US" altLang="zh-CN" dirty="0"/>
              <a:t>FPGA </a:t>
            </a:r>
            <a:r>
              <a:rPr lang="zh-CN" altLang="en-US" dirty="0"/>
              <a:t>并行性</a:t>
            </a:r>
            <a:endParaRPr lang="en-US" dirty="0"/>
          </a:p>
        </p:txBody>
      </p:sp>
      <p:sp>
        <p:nvSpPr>
          <p:cNvPr id="3" name="Text Placeholder 2"/>
          <p:cNvSpPr>
            <a:spLocks noGrp="1"/>
          </p:cNvSpPr>
          <p:nvPr>
            <p:ph type="body" sz="quarter" idx="10"/>
          </p:nvPr>
        </p:nvSpPr>
        <p:spPr>
          <a:xfrm>
            <a:off x="274638" y="1212851"/>
            <a:ext cx="8777288" cy="5355312"/>
          </a:xfrm>
        </p:spPr>
        <p:txBody>
          <a:bodyPr/>
          <a:lstStyle/>
          <a:p>
            <a:r>
              <a:rPr lang="zh-CN" altLang="en-US" dirty="0"/>
              <a:t>组件间并行</a:t>
            </a:r>
            <a:endParaRPr lang="en-US" dirty="0"/>
          </a:p>
          <a:p>
            <a:pPr lvl="1"/>
            <a:r>
              <a:rPr lang="zh-CN" altLang="en-US" sz="2400" dirty="0">
                <a:gradFill>
                  <a:gsLst>
                    <a:gs pos="2917">
                      <a:schemeClr val="tx1"/>
                    </a:gs>
                    <a:gs pos="30000">
                      <a:schemeClr val="tx1"/>
                    </a:gs>
                  </a:gsLst>
                  <a:lin ang="5400000" scaled="0"/>
                </a:gradFill>
              </a:rPr>
              <a:t>流水线并行</a:t>
            </a:r>
            <a:endParaRPr lang="en-US" altLang="zh-CN" sz="2400" dirty="0">
              <a:gradFill>
                <a:gsLst>
                  <a:gs pos="2917">
                    <a:schemeClr val="tx1"/>
                  </a:gs>
                  <a:gs pos="30000">
                    <a:schemeClr val="tx1"/>
                  </a:gs>
                </a:gsLst>
                <a:lin ang="5400000" scaled="0"/>
              </a:gradFill>
            </a:endParaRPr>
          </a:p>
          <a:p>
            <a:pPr lvl="1"/>
            <a:r>
              <a:rPr lang="zh-CN" altLang="en-US" sz="2400" dirty="0">
                <a:gradFill>
                  <a:gsLst>
                    <a:gs pos="2917">
                      <a:schemeClr val="tx1"/>
                    </a:gs>
                    <a:gs pos="30000">
                      <a:schemeClr val="tx1"/>
                    </a:gs>
                  </a:gsLst>
                  <a:lin ang="5400000" scaled="0"/>
                </a:gradFill>
              </a:rPr>
              <a:t>数据并行</a:t>
            </a:r>
            <a:endParaRPr lang="en-US" sz="2400" dirty="0">
              <a:gradFill>
                <a:gsLst>
                  <a:gs pos="2917">
                    <a:schemeClr val="tx1"/>
                  </a:gs>
                  <a:gs pos="30000">
                    <a:schemeClr val="tx1"/>
                  </a:gs>
                </a:gsLst>
                <a:lin ang="5400000" scaled="0"/>
              </a:gradFill>
            </a:endParaRPr>
          </a:p>
          <a:p>
            <a:r>
              <a:rPr lang="zh-CN" altLang="en-US" dirty="0"/>
              <a:t>组件内并行</a:t>
            </a:r>
            <a:endParaRPr lang="en-US" altLang="zh-CN" dirty="0"/>
          </a:p>
          <a:p>
            <a:pPr lvl="1"/>
            <a:r>
              <a:rPr lang="zh-CN" altLang="en-US" sz="2400" b="1" dirty="0">
                <a:gradFill>
                  <a:gsLst>
                    <a:gs pos="2917">
                      <a:schemeClr val="tx1"/>
                    </a:gs>
                    <a:gs pos="30000">
                      <a:schemeClr val="tx1"/>
                    </a:gs>
                  </a:gsLst>
                  <a:lin ang="5400000" scaled="0"/>
                </a:gradFill>
              </a:rPr>
              <a:t>原则</a:t>
            </a:r>
            <a:r>
              <a:rPr lang="en-US" altLang="zh-CN" sz="2400" b="1" dirty="0">
                <a:gradFill>
                  <a:gsLst>
                    <a:gs pos="2917">
                      <a:schemeClr val="tx1"/>
                    </a:gs>
                    <a:gs pos="30000">
                      <a:schemeClr val="tx1"/>
                    </a:gs>
                  </a:gsLst>
                  <a:lin ang="5400000" scaled="0"/>
                </a:gradFill>
              </a:rPr>
              <a:t>1</a:t>
            </a:r>
            <a:r>
              <a:rPr lang="en-US" sz="2400" b="1" dirty="0">
                <a:gradFill>
                  <a:gsLst>
                    <a:gs pos="2917">
                      <a:schemeClr val="tx1"/>
                    </a:gs>
                    <a:gs pos="30000">
                      <a:schemeClr val="tx1"/>
                    </a:gs>
                  </a:gsLst>
                  <a:lin ang="5400000" scaled="0"/>
                </a:gradFill>
              </a:rPr>
              <a:t>: </a:t>
            </a:r>
            <a:r>
              <a:rPr lang="zh-CN" altLang="en-US" sz="2400" b="1" dirty="0">
                <a:gradFill>
                  <a:gsLst>
                    <a:gs pos="2917">
                      <a:schemeClr val="tx1"/>
                    </a:gs>
                    <a:gs pos="30000">
                      <a:schemeClr val="tx1"/>
                    </a:gs>
                  </a:gsLst>
                  <a:lin ang="5400000" scaled="0"/>
                </a:gradFill>
              </a:rPr>
              <a:t>最小化内存依赖</a:t>
            </a:r>
            <a:endParaRPr lang="en-US" sz="2400" b="1" dirty="0">
              <a:gradFill>
                <a:gsLst>
                  <a:gs pos="2917">
                    <a:schemeClr val="tx1"/>
                  </a:gs>
                  <a:gs pos="30000">
                    <a:schemeClr val="tx1"/>
                  </a:gs>
                </a:gsLst>
                <a:lin ang="5400000" scaled="0"/>
              </a:gradFill>
            </a:endParaRPr>
          </a:p>
          <a:p>
            <a:pPr lvl="1"/>
            <a:r>
              <a:rPr lang="en-US" sz="2400" dirty="0">
                <a:gradFill>
                  <a:gsLst>
                    <a:gs pos="2917">
                      <a:schemeClr val="tx1"/>
                    </a:gs>
                    <a:gs pos="30000">
                      <a:schemeClr val="tx1"/>
                    </a:gs>
                  </a:gsLst>
                  <a:lin ang="5400000" scaled="0"/>
                </a:gradFill>
              </a:rPr>
              <a:t>	</a:t>
            </a:r>
            <a:r>
              <a:rPr lang="zh-CN" altLang="en-US" sz="2400" dirty="0">
                <a:gradFill>
                  <a:gsLst>
                    <a:gs pos="2917">
                      <a:schemeClr val="tx1"/>
                    </a:gs>
                    <a:gs pos="30000">
                      <a:schemeClr val="tx1"/>
                    </a:gs>
                  </a:gsLst>
                  <a:lin ang="5400000" scaled="0"/>
                </a:gradFill>
              </a:rPr>
              <a:t>使用寄存器取代片上内存</a:t>
            </a:r>
            <a:endParaRPr lang="en-US" sz="2400" dirty="0">
              <a:gradFill>
                <a:gsLst>
                  <a:gs pos="2917">
                    <a:schemeClr val="tx1"/>
                  </a:gs>
                  <a:gs pos="30000">
                    <a:schemeClr val="tx1"/>
                  </a:gs>
                </a:gsLst>
                <a:lin ang="5400000" scaled="0"/>
              </a:gradFill>
            </a:endParaRPr>
          </a:p>
          <a:p>
            <a:pPr lvl="1"/>
            <a:r>
              <a:rPr lang="en-US" sz="2400" dirty="0">
                <a:gradFill>
                  <a:gsLst>
                    <a:gs pos="2917">
                      <a:schemeClr val="tx1"/>
                    </a:gs>
                    <a:gs pos="30000">
                      <a:schemeClr val="tx1"/>
                    </a:gs>
                  </a:gsLst>
                  <a:lin ang="5400000" scaled="0"/>
                </a:gradFill>
              </a:rPr>
              <a:t>	</a:t>
            </a:r>
            <a:r>
              <a:rPr lang="zh-CN" altLang="en-US" sz="2400" dirty="0">
                <a:gradFill>
                  <a:gsLst>
                    <a:gs pos="2917">
                      <a:schemeClr val="tx1"/>
                    </a:gs>
                    <a:gs pos="30000">
                      <a:schemeClr val="tx1"/>
                    </a:gs>
                  </a:gsLst>
                  <a:lin ang="5400000" scaled="0"/>
                </a:gradFill>
              </a:rPr>
              <a:t>延迟写入内存</a:t>
            </a:r>
            <a:endParaRPr lang="en-US" sz="2400" dirty="0">
              <a:gradFill>
                <a:gsLst>
                  <a:gs pos="2917">
                    <a:schemeClr val="tx1"/>
                  </a:gs>
                  <a:gs pos="30000">
                    <a:schemeClr val="tx1"/>
                  </a:gs>
                </a:gsLst>
                <a:lin ang="5400000" scaled="0"/>
              </a:gradFill>
            </a:endParaRPr>
          </a:p>
          <a:p>
            <a:pPr lvl="1"/>
            <a:r>
              <a:rPr lang="en-US" sz="2400" dirty="0">
                <a:gradFill>
                  <a:gsLst>
                    <a:gs pos="2917">
                      <a:schemeClr val="tx1"/>
                    </a:gs>
                    <a:gs pos="30000">
                      <a:schemeClr val="tx1"/>
                    </a:gs>
                  </a:gsLst>
                  <a:lin ang="5400000" scaled="0"/>
                </a:gradFill>
              </a:rPr>
              <a:t>	</a:t>
            </a:r>
            <a:r>
              <a:rPr lang="zh-CN" altLang="en-US" sz="2400" dirty="0">
                <a:gradFill>
                  <a:gsLst>
                    <a:gs pos="2917">
                      <a:schemeClr val="tx1"/>
                    </a:gs>
                    <a:gs pos="30000">
                      <a:schemeClr val="tx1"/>
                    </a:gs>
                  </a:gsLst>
                  <a:lin ang="5400000" scaled="0"/>
                </a:gradFill>
              </a:rPr>
              <a:t>内存分片</a:t>
            </a:r>
            <a:endParaRPr lang="en-US" sz="2400" dirty="0">
              <a:gradFill>
                <a:gsLst>
                  <a:gs pos="2917">
                    <a:schemeClr val="tx1"/>
                  </a:gs>
                  <a:gs pos="30000">
                    <a:schemeClr val="tx1"/>
                  </a:gs>
                </a:gsLst>
                <a:lin ang="5400000" scaled="0"/>
              </a:gradFill>
            </a:endParaRPr>
          </a:p>
          <a:p>
            <a:pPr lvl="1"/>
            <a:r>
              <a:rPr lang="zh-CN" altLang="en-US" sz="2400" b="1" dirty="0">
                <a:gradFill>
                  <a:gsLst>
                    <a:gs pos="2917">
                      <a:schemeClr val="tx1"/>
                    </a:gs>
                    <a:gs pos="30000">
                      <a:schemeClr val="tx1"/>
                    </a:gs>
                  </a:gsLst>
                  <a:lin ang="5400000" scaled="0"/>
                </a:gradFill>
              </a:rPr>
              <a:t>原则</a:t>
            </a:r>
            <a:r>
              <a:rPr lang="en-US" sz="2400" b="1" dirty="0">
                <a:gradFill>
                  <a:gsLst>
                    <a:gs pos="2917">
                      <a:schemeClr val="tx1"/>
                    </a:gs>
                    <a:gs pos="30000">
                      <a:schemeClr val="tx1"/>
                    </a:gs>
                  </a:gsLst>
                  <a:lin ang="5400000" scaled="0"/>
                </a:gradFill>
              </a:rPr>
              <a:t>2: </a:t>
            </a:r>
            <a:r>
              <a:rPr lang="zh-CN" altLang="en-US" sz="2400" b="1" dirty="0">
                <a:gradFill>
                  <a:gsLst>
                    <a:gs pos="2917">
                      <a:schemeClr val="tx1"/>
                    </a:gs>
                    <a:gs pos="30000">
                      <a:schemeClr val="tx1"/>
                    </a:gs>
                  </a:gsLst>
                  <a:lin ang="5400000" scaled="0"/>
                </a:gradFill>
              </a:rPr>
              <a:t>平衡流水线各级延迟</a:t>
            </a:r>
            <a:endParaRPr lang="en-US" sz="2400" b="1" dirty="0">
              <a:gradFill>
                <a:gsLst>
                  <a:gs pos="2917">
                    <a:schemeClr val="tx1"/>
                  </a:gs>
                  <a:gs pos="30000">
                    <a:schemeClr val="tx1"/>
                  </a:gs>
                </a:gsLst>
                <a:lin ang="5400000" scaled="0"/>
              </a:gradFill>
            </a:endParaRPr>
          </a:p>
          <a:p>
            <a:pPr lvl="1"/>
            <a:r>
              <a:rPr lang="en-US" sz="2400" dirty="0">
                <a:gradFill>
                  <a:gsLst>
                    <a:gs pos="2917">
                      <a:schemeClr val="tx1"/>
                    </a:gs>
                    <a:gs pos="30000">
                      <a:schemeClr val="tx1"/>
                    </a:gs>
                  </a:gsLst>
                  <a:lin ang="5400000" scaled="0"/>
                </a:gradFill>
              </a:rPr>
              <a:t>	</a:t>
            </a:r>
            <a:r>
              <a:rPr lang="zh-CN" altLang="en-US" sz="2400" dirty="0">
                <a:gradFill>
                  <a:gsLst>
                    <a:gs pos="2917">
                      <a:schemeClr val="tx1"/>
                    </a:gs>
                    <a:gs pos="30000">
                      <a:schemeClr val="tx1"/>
                    </a:gs>
                  </a:gsLst>
                  <a:lin ang="5400000" scaled="0"/>
                </a:gradFill>
              </a:rPr>
              <a:t>循环展开</a:t>
            </a:r>
            <a:endParaRPr lang="en-US" sz="2400" dirty="0">
              <a:gradFill>
                <a:gsLst>
                  <a:gs pos="2917">
                    <a:schemeClr val="tx1"/>
                  </a:gs>
                  <a:gs pos="30000">
                    <a:schemeClr val="tx1"/>
                  </a:gs>
                </a:gsLst>
                <a:lin ang="5400000" scaled="0"/>
              </a:gradFill>
            </a:endParaRPr>
          </a:p>
          <a:p>
            <a:pPr lvl="1"/>
            <a:r>
              <a:rPr lang="en-US" sz="2400" dirty="0">
                <a:gradFill>
                  <a:gsLst>
                    <a:gs pos="2917">
                      <a:schemeClr val="tx1"/>
                    </a:gs>
                    <a:gs pos="30000">
                      <a:schemeClr val="tx1"/>
                    </a:gs>
                  </a:gsLst>
                  <a:lin ang="5400000" scaled="0"/>
                </a:gradFill>
              </a:rPr>
              <a:t>	</a:t>
            </a:r>
            <a:r>
              <a:rPr lang="zh-CN" altLang="en-US" sz="2400" dirty="0">
                <a:gradFill>
                  <a:gsLst>
                    <a:gs pos="2917">
                      <a:schemeClr val="tx1"/>
                    </a:gs>
                    <a:gs pos="30000">
                      <a:schemeClr val="tx1"/>
                    </a:gs>
                  </a:gsLst>
                  <a:lin ang="5400000" scaled="0"/>
                </a:gradFill>
              </a:rPr>
              <a:t>把慢路径卸载到另一个组件异步执行</a:t>
            </a:r>
            <a:endParaRPr lang="en-US" sz="2400" dirty="0">
              <a:gradFill>
                <a:gsLst>
                  <a:gs pos="2917">
                    <a:schemeClr val="tx1"/>
                  </a:gs>
                  <a:gs pos="30000">
                    <a:schemeClr val="tx1"/>
                  </a:gs>
                </a:gsLst>
                <a:lin ang="5400000" scaled="0"/>
              </a:gradFill>
            </a:endParaRPr>
          </a:p>
          <a:p>
            <a:pPr lvl="1"/>
            <a:endParaRPr lang="en-US" sz="2400" dirty="0">
              <a:gradFill>
                <a:gsLst>
                  <a:gs pos="2917">
                    <a:schemeClr val="tx1"/>
                  </a:gs>
                  <a:gs pos="30000">
                    <a:schemeClr val="tx1"/>
                  </a:gs>
                </a:gsLst>
                <a:lin ang="5400000" scaled="0"/>
              </a:gradFill>
            </a:endParaRPr>
          </a:p>
        </p:txBody>
      </p:sp>
      <p:sp>
        <p:nvSpPr>
          <p:cNvPr id="4" name="Slide Number Placeholder 3"/>
          <p:cNvSpPr>
            <a:spLocks noGrp="1"/>
          </p:cNvSpPr>
          <p:nvPr>
            <p:ph type="sldNum" sz="quarter" idx="4294967295"/>
          </p:nvPr>
        </p:nvSpPr>
        <p:spPr/>
        <p:txBody>
          <a:bodyPr/>
          <a:lstStyle/>
          <a:p>
            <a:fld id="{368F0CB9-5443-48E8-ADD3-3F8A68C2523D}" type="slidenum">
              <a:rPr lang="en-US" smtClean="0"/>
              <a:t>34</a:t>
            </a:fld>
            <a:endParaRPr lang="en-US"/>
          </a:p>
        </p:txBody>
      </p:sp>
    </p:spTree>
    <p:extLst>
      <p:ext uri="{BB962C8B-B14F-4D97-AF65-F5344CB8AC3E}">
        <p14:creationId xmlns:p14="http://schemas.microsoft.com/office/powerpoint/2010/main" val="1393493675"/>
      </p:ext>
    </p:extLst>
  </p:cSld>
  <p:clrMapOvr>
    <a:masterClrMapping/>
  </p:clrMapOvr>
  <p:transition advTm="21304">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813245-26B8-4D70-932C-9D5E86C93903}"/>
              </a:ext>
            </a:extLst>
          </p:cNvPr>
          <p:cNvSpPr>
            <a:spLocks noGrp="1"/>
          </p:cNvSpPr>
          <p:nvPr>
            <p:ph type="title"/>
          </p:nvPr>
        </p:nvSpPr>
        <p:spPr/>
        <p:txBody>
          <a:bodyPr/>
          <a:lstStyle/>
          <a:p>
            <a:r>
              <a:rPr lang="en-US" dirty="0" err="1"/>
              <a:t>ClickNP</a:t>
            </a:r>
            <a:r>
              <a:rPr lang="en-US" dirty="0"/>
              <a:t> </a:t>
            </a:r>
            <a:r>
              <a:rPr lang="zh-CN" altLang="en-US" dirty="0"/>
              <a:t>开发效率与性能</a:t>
            </a:r>
            <a:endParaRPr lang="en-US" dirty="0"/>
          </a:p>
        </p:txBody>
      </p:sp>
      <p:graphicFrame>
        <p:nvGraphicFramePr>
          <p:cNvPr id="4" name="Table 3">
            <a:extLst>
              <a:ext uri="{FF2B5EF4-FFF2-40B4-BE49-F238E27FC236}">
                <a16:creationId xmlns:a16="http://schemas.microsoft.com/office/drawing/2014/main" id="{3C28CEA8-F33C-4A5C-9D13-F5CB92AAB77D}"/>
              </a:ext>
            </a:extLst>
          </p:cNvPr>
          <p:cNvGraphicFramePr>
            <a:graphicFrameLocks noGrp="1"/>
          </p:cNvGraphicFramePr>
          <p:nvPr>
            <p:extLst>
              <p:ext uri="{D42A27DB-BD31-4B8C-83A1-F6EECF244321}">
                <p14:modId xmlns:p14="http://schemas.microsoft.com/office/powerpoint/2010/main" val="1776126293"/>
              </p:ext>
            </p:extLst>
          </p:nvPr>
        </p:nvGraphicFramePr>
        <p:xfrm>
          <a:off x="274638" y="1744662"/>
          <a:ext cx="8382000" cy="283464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199779279"/>
                    </a:ext>
                  </a:extLst>
                </a:gridCol>
                <a:gridCol w="1447800">
                  <a:extLst>
                    <a:ext uri="{9D8B030D-6E8A-4147-A177-3AD203B41FA5}">
                      <a16:colId xmlns:a16="http://schemas.microsoft.com/office/drawing/2014/main" val="3845366726"/>
                    </a:ext>
                  </a:extLst>
                </a:gridCol>
                <a:gridCol w="1676400">
                  <a:extLst>
                    <a:ext uri="{9D8B030D-6E8A-4147-A177-3AD203B41FA5}">
                      <a16:colId xmlns:a16="http://schemas.microsoft.com/office/drawing/2014/main" val="668612349"/>
                    </a:ext>
                  </a:extLst>
                </a:gridCol>
                <a:gridCol w="1676400">
                  <a:extLst>
                    <a:ext uri="{9D8B030D-6E8A-4147-A177-3AD203B41FA5}">
                      <a16:colId xmlns:a16="http://schemas.microsoft.com/office/drawing/2014/main" val="4130974382"/>
                    </a:ext>
                  </a:extLst>
                </a:gridCol>
                <a:gridCol w="1676400">
                  <a:extLst>
                    <a:ext uri="{9D8B030D-6E8A-4147-A177-3AD203B41FA5}">
                      <a16:colId xmlns:a16="http://schemas.microsoft.com/office/drawing/2014/main" val="1064448093"/>
                    </a:ext>
                  </a:extLst>
                </a:gridCol>
              </a:tblGrid>
              <a:tr h="576091">
                <a:tc>
                  <a:txBody>
                    <a:bodyPr/>
                    <a:lstStyle/>
                    <a:p>
                      <a:r>
                        <a:rPr lang="zh-CN" altLang="en-US" sz="1800" dirty="0"/>
                        <a:t>网络应用</a:t>
                      </a:r>
                      <a:endParaRPr lang="en-US" sz="1800" dirty="0"/>
                    </a:p>
                  </a:txBody>
                  <a:tcPr/>
                </a:tc>
                <a:tc>
                  <a:txBody>
                    <a:bodyPr/>
                    <a:lstStyle/>
                    <a:p>
                      <a:r>
                        <a:rPr lang="zh-CN" altLang="en-US" sz="1800" dirty="0"/>
                        <a:t>代码行数</a:t>
                      </a:r>
                      <a:endParaRPr lang="en-US" sz="1800" dirty="0"/>
                    </a:p>
                  </a:txBody>
                  <a:tcPr/>
                </a:tc>
                <a:tc>
                  <a:txBody>
                    <a:bodyPr/>
                    <a:lstStyle/>
                    <a:p>
                      <a:r>
                        <a:rPr lang="zh-CN" altLang="en-US" sz="1800" dirty="0"/>
                        <a:t>资源开销（占芯片面积比例）</a:t>
                      </a:r>
                      <a:endParaRPr lang="en-US" sz="1800" dirty="0"/>
                    </a:p>
                  </a:txBody>
                  <a:tcPr/>
                </a:tc>
                <a:tc>
                  <a:txBody>
                    <a:bodyPr/>
                    <a:lstStyle/>
                    <a:p>
                      <a:r>
                        <a:rPr lang="zh-CN" altLang="en-US" sz="1800" dirty="0"/>
                        <a:t>吞吐量（相比</a:t>
                      </a:r>
                      <a:r>
                        <a:rPr lang="en-US" altLang="zh-CN" sz="1800" dirty="0"/>
                        <a:t>CPU</a:t>
                      </a:r>
                      <a:r>
                        <a:rPr lang="zh-CN" altLang="en-US" sz="1800" dirty="0"/>
                        <a:t>软件）</a:t>
                      </a:r>
                      <a:endParaRPr lang="en-US" sz="1800" dirty="0"/>
                    </a:p>
                  </a:txBody>
                  <a:tcPr/>
                </a:tc>
                <a:tc>
                  <a:txBody>
                    <a:bodyPr/>
                    <a:lstStyle/>
                    <a:p>
                      <a:r>
                        <a:rPr lang="zh-CN" altLang="en-US" sz="1800" dirty="0"/>
                        <a:t>平均延迟（相比</a:t>
                      </a:r>
                      <a:r>
                        <a:rPr lang="en-US" altLang="zh-CN" sz="1800" dirty="0"/>
                        <a:t>CPU</a:t>
                      </a:r>
                      <a:r>
                        <a:rPr lang="zh-CN" altLang="en-US" sz="1800" dirty="0"/>
                        <a:t>软件）</a:t>
                      </a:r>
                      <a:endParaRPr lang="en-US" sz="1800" dirty="0"/>
                    </a:p>
                  </a:txBody>
                  <a:tcPr/>
                </a:tc>
                <a:extLst>
                  <a:ext uri="{0D108BD9-81ED-4DB2-BD59-A6C34878D82A}">
                    <a16:rowId xmlns:a16="http://schemas.microsoft.com/office/drawing/2014/main" val="3933131761"/>
                  </a:ext>
                </a:extLst>
              </a:tr>
              <a:tr h="325288">
                <a:tc>
                  <a:txBody>
                    <a:bodyPr/>
                    <a:lstStyle/>
                    <a:p>
                      <a:r>
                        <a:rPr lang="zh-CN" altLang="en-US" sz="1800" dirty="0"/>
                        <a:t>数据包生成器</a:t>
                      </a:r>
                      <a:endParaRPr lang="en-US" sz="1800" dirty="0"/>
                    </a:p>
                  </a:txBody>
                  <a:tcPr/>
                </a:tc>
                <a:tc>
                  <a:txBody>
                    <a:bodyPr/>
                    <a:lstStyle/>
                    <a:p>
                      <a:r>
                        <a:rPr lang="en-US" altLang="zh-CN" sz="1800" dirty="0"/>
                        <a:t>665</a:t>
                      </a:r>
                      <a:endParaRPr lang="en-US" sz="1800" dirty="0"/>
                    </a:p>
                  </a:txBody>
                  <a:tcPr/>
                </a:tc>
                <a:tc>
                  <a:txBody>
                    <a:bodyPr/>
                    <a:lstStyle/>
                    <a:p>
                      <a:r>
                        <a:rPr lang="en-US" altLang="zh-CN" sz="1800" dirty="0"/>
                        <a:t>16%</a:t>
                      </a:r>
                      <a:endParaRPr lang="en-US" sz="1800" dirty="0"/>
                    </a:p>
                  </a:txBody>
                  <a:tcPr/>
                </a:tc>
                <a:tc>
                  <a:txBody>
                    <a:bodyPr/>
                    <a:lstStyle/>
                    <a:p>
                      <a:r>
                        <a:rPr lang="en-US" altLang="zh-CN" sz="1800" dirty="0"/>
                        <a:t>18x</a:t>
                      </a:r>
                      <a:endParaRPr lang="en-US" sz="1800" dirty="0"/>
                    </a:p>
                  </a:txBody>
                  <a:tcPr/>
                </a:tc>
                <a:tc>
                  <a:txBody>
                    <a:bodyPr/>
                    <a:lstStyle/>
                    <a:p>
                      <a:r>
                        <a:rPr lang="en-US" altLang="zh-CN" sz="1800" dirty="0"/>
                        <a:t>25x</a:t>
                      </a:r>
                      <a:endParaRPr lang="en-US" sz="1800" dirty="0"/>
                    </a:p>
                  </a:txBody>
                  <a:tcPr/>
                </a:tc>
                <a:extLst>
                  <a:ext uri="{0D108BD9-81ED-4DB2-BD59-A6C34878D82A}">
                    <a16:rowId xmlns:a16="http://schemas.microsoft.com/office/drawing/2014/main" val="772617614"/>
                  </a:ext>
                </a:extLst>
              </a:tr>
              <a:tr h="325288">
                <a:tc>
                  <a:txBody>
                    <a:bodyPr/>
                    <a:lstStyle/>
                    <a:p>
                      <a:r>
                        <a:rPr lang="zh-CN" altLang="en-US" sz="1800" dirty="0"/>
                        <a:t>抓包工具</a:t>
                      </a:r>
                      <a:endParaRPr lang="en-US" sz="1800" dirty="0"/>
                    </a:p>
                  </a:txBody>
                  <a:tcPr/>
                </a:tc>
                <a:tc>
                  <a:txBody>
                    <a:bodyPr/>
                    <a:lstStyle/>
                    <a:p>
                      <a:r>
                        <a:rPr lang="en-US" altLang="zh-CN" sz="1800" dirty="0"/>
                        <a:t>250</a:t>
                      </a:r>
                      <a:endParaRPr lang="en-US" sz="1800" dirty="0"/>
                    </a:p>
                  </a:txBody>
                  <a:tcPr/>
                </a:tc>
                <a:tc>
                  <a:txBody>
                    <a:bodyPr/>
                    <a:lstStyle/>
                    <a:p>
                      <a:r>
                        <a:rPr lang="en-US" altLang="zh-CN" sz="1800" dirty="0"/>
                        <a:t>8%</a:t>
                      </a:r>
                      <a:endParaRPr lang="en-US" sz="1800" dirty="0"/>
                    </a:p>
                  </a:txBody>
                  <a:tcPr/>
                </a:tc>
                <a:tc>
                  <a:txBody>
                    <a:bodyPr/>
                    <a:lstStyle/>
                    <a:p>
                      <a:r>
                        <a:rPr lang="en-US" altLang="zh-CN" sz="1800" dirty="0"/>
                        <a:t>17x</a:t>
                      </a:r>
                      <a:endParaRPr lang="en-US" sz="1800" dirty="0"/>
                    </a:p>
                  </a:txBody>
                  <a:tcPr/>
                </a:tc>
                <a:tc>
                  <a:txBody>
                    <a:bodyPr/>
                    <a:lstStyle/>
                    <a:p>
                      <a:r>
                        <a:rPr lang="en-US" altLang="zh-CN" sz="1800" dirty="0"/>
                        <a:t>18x</a:t>
                      </a:r>
                      <a:endParaRPr lang="en-US" sz="1800" dirty="0"/>
                    </a:p>
                  </a:txBody>
                  <a:tcPr/>
                </a:tc>
                <a:extLst>
                  <a:ext uri="{0D108BD9-81ED-4DB2-BD59-A6C34878D82A}">
                    <a16:rowId xmlns:a16="http://schemas.microsoft.com/office/drawing/2014/main" val="234236149"/>
                  </a:ext>
                </a:extLst>
              </a:tr>
              <a:tr h="325288">
                <a:tc>
                  <a:txBody>
                    <a:bodyPr/>
                    <a:lstStyle/>
                    <a:p>
                      <a:r>
                        <a:rPr lang="zh-CN" altLang="en-US" sz="1800" dirty="0"/>
                        <a:t>防火墙</a:t>
                      </a:r>
                      <a:endParaRPr lang="en-US" sz="1800" dirty="0"/>
                    </a:p>
                  </a:txBody>
                  <a:tcPr/>
                </a:tc>
                <a:tc>
                  <a:txBody>
                    <a:bodyPr/>
                    <a:lstStyle/>
                    <a:p>
                      <a:r>
                        <a:rPr lang="en-US" altLang="zh-CN" sz="1800" dirty="0"/>
                        <a:t>538</a:t>
                      </a:r>
                      <a:endParaRPr lang="en-US" sz="1800" dirty="0"/>
                    </a:p>
                  </a:txBody>
                  <a:tcPr/>
                </a:tc>
                <a:tc>
                  <a:txBody>
                    <a:bodyPr/>
                    <a:lstStyle/>
                    <a:p>
                      <a:r>
                        <a:rPr lang="en-US" altLang="zh-CN" sz="1800" dirty="0"/>
                        <a:t>32%</a:t>
                      </a:r>
                      <a:endParaRPr lang="en-US" sz="1800" dirty="0"/>
                    </a:p>
                  </a:txBody>
                  <a:tcPr/>
                </a:tc>
                <a:tc>
                  <a:txBody>
                    <a:bodyPr/>
                    <a:lstStyle/>
                    <a:p>
                      <a:r>
                        <a:rPr lang="en-US" altLang="zh-CN" sz="1800" dirty="0"/>
                        <a:t>22x</a:t>
                      </a:r>
                      <a:endParaRPr lang="en-US" sz="1800" dirty="0"/>
                    </a:p>
                  </a:txBody>
                  <a:tcPr/>
                </a:tc>
                <a:tc>
                  <a:txBody>
                    <a:bodyPr/>
                    <a:lstStyle/>
                    <a:p>
                      <a:r>
                        <a:rPr lang="en-US" altLang="zh-CN" sz="1800" dirty="0"/>
                        <a:t>40x</a:t>
                      </a:r>
                      <a:endParaRPr lang="en-US" sz="1800" dirty="0"/>
                    </a:p>
                  </a:txBody>
                  <a:tcPr/>
                </a:tc>
                <a:extLst>
                  <a:ext uri="{0D108BD9-81ED-4DB2-BD59-A6C34878D82A}">
                    <a16:rowId xmlns:a16="http://schemas.microsoft.com/office/drawing/2014/main" val="3719055456"/>
                  </a:ext>
                </a:extLst>
              </a:tr>
              <a:tr h="325288">
                <a:tc>
                  <a:txBody>
                    <a:bodyPr/>
                    <a:lstStyle/>
                    <a:p>
                      <a:r>
                        <a:rPr lang="en-US" altLang="zh-CN" sz="1800" dirty="0"/>
                        <a:t>IPSec </a:t>
                      </a:r>
                      <a:r>
                        <a:rPr lang="zh-CN" altLang="en-US" sz="1800" dirty="0"/>
                        <a:t>网关</a:t>
                      </a:r>
                      <a:endParaRPr lang="en-US" sz="1800" dirty="0"/>
                    </a:p>
                  </a:txBody>
                  <a:tcPr/>
                </a:tc>
                <a:tc>
                  <a:txBody>
                    <a:bodyPr/>
                    <a:lstStyle/>
                    <a:p>
                      <a:r>
                        <a:rPr lang="en-US" altLang="zh-CN" sz="1800" dirty="0"/>
                        <a:t>695</a:t>
                      </a:r>
                      <a:endParaRPr lang="en-US" sz="1800" dirty="0"/>
                    </a:p>
                  </a:txBody>
                  <a:tcPr/>
                </a:tc>
                <a:tc>
                  <a:txBody>
                    <a:bodyPr/>
                    <a:lstStyle/>
                    <a:p>
                      <a:r>
                        <a:rPr lang="en-US" altLang="zh-CN" sz="1800" dirty="0"/>
                        <a:t>35%</a:t>
                      </a:r>
                      <a:endParaRPr lang="en-US" sz="1800" dirty="0"/>
                    </a:p>
                  </a:txBody>
                  <a:tcPr/>
                </a:tc>
                <a:tc>
                  <a:txBody>
                    <a:bodyPr/>
                    <a:lstStyle/>
                    <a:p>
                      <a:r>
                        <a:rPr lang="en-US" altLang="zh-CN" sz="1800" dirty="0"/>
                        <a:t>60x</a:t>
                      </a:r>
                      <a:endParaRPr lang="en-US" sz="1800" dirty="0"/>
                    </a:p>
                  </a:txBody>
                  <a:tcPr/>
                </a:tc>
                <a:tc>
                  <a:txBody>
                    <a:bodyPr/>
                    <a:lstStyle/>
                    <a:p>
                      <a:r>
                        <a:rPr lang="en-US" altLang="zh-CN" sz="1800" dirty="0"/>
                        <a:t>3x</a:t>
                      </a:r>
                      <a:endParaRPr lang="en-US" sz="1800" dirty="0"/>
                    </a:p>
                  </a:txBody>
                  <a:tcPr/>
                </a:tc>
                <a:extLst>
                  <a:ext uri="{0D108BD9-81ED-4DB2-BD59-A6C34878D82A}">
                    <a16:rowId xmlns:a16="http://schemas.microsoft.com/office/drawing/2014/main" val="1434098502"/>
                  </a:ext>
                </a:extLst>
              </a:tr>
              <a:tr h="325288">
                <a:tc>
                  <a:txBody>
                    <a:bodyPr/>
                    <a:lstStyle/>
                    <a:p>
                      <a:r>
                        <a:rPr lang="zh-CN" altLang="en-US" sz="1800" dirty="0"/>
                        <a:t>负载均衡器</a:t>
                      </a:r>
                      <a:endParaRPr lang="en-US" sz="1800" dirty="0"/>
                    </a:p>
                  </a:txBody>
                  <a:tcPr/>
                </a:tc>
                <a:tc>
                  <a:txBody>
                    <a:bodyPr/>
                    <a:lstStyle/>
                    <a:p>
                      <a:r>
                        <a:rPr lang="en-US" altLang="zh-CN" sz="1800" dirty="0"/>
                        <a:t>860</a:t>
                      </a:r>
                      <a:endParaRPr lang="en-US" sz="1800" dirty="0"/>
                    </a:p>
                  </a:txBody>
                  <a:tcPr/>
                </a:tc>
                <a:tc>
                  <a:txBody>
                    <a:bodyPr/>
                    <a:lstStyle/>
                    <a:p>
                      <a:r>
                        <a:rPr lang="en-US" altLang="zh-CN" sz="1800" dirty="0"/>
                        <a:t>36%</a:t>
                      </a:r>
                      <a:endParaRPr lang="en-US" sz="1800" dirty="0"/>
                    </a:p>
                  </a:txBody>
                  <a:tcPr/>
                </a:tc>
                <a:tc>
                  <a:txBody>
                    <a:bodyPr/>
                    <a:lstStyle/>
                    <a:p>
                      <a:r>
                        <a:rPr lang="en-US" altLang="zh-CN" sz="1800" dirty="0"/>
                        <a:t>55x</a:t>
                      </a:r>
                      <a:endParaRPr lang="en-US" sz="1800" dirty="0"/>
                    </a:p>
                  </a:txBody>
                  <a:tcPr/>
                </a:tc>
                <a:tc>
                  <a:txBody>
                    <a:bodyPr/>
                    <a:lstStyle/>
                    <a:p>
                      <a:r>
                        <a:rPr lang="en-US" altLang="zh-CN" sz="1800" dirty="0"/>
                        <a:t>12x</a:t>
                      </a:r>
                      <a:endParaRPr lang="en-US" sz="1800" dirty="0"/>
                    </a:p>
                  </a:txBody>
                  <a:tcPr/>
                </a:tc>
                <a:extLst>
                  <a:ext uri="{0D108BD9-81ED-4DB2-BD59-A6C34878D82A}">
                    <a16:rowId xmlns:a16="http://schemas.microsoft.com/office/drawing/2014/main" val="3241077139"/>
                  </a:ext>
                </a:extLst>
              </a:tr>
              <a:tr h="325288">
                <a:tc>
                  <a:txBody>
                    <a:bodyPr/>
                    <a:lstStyle/>
                    <a:p>
                      <a:r>
                        <a:rPr lang="zh-CN" altLang="en-US" sz="1800" dirty="0"/>
                        <a:t>数据包调度器</a:t>
                      </a:r>
                      <a:endParaRPr lang="en-US" sz="1800" dirty="0"/>
                    </a:p>
                  </a:txBody>
                  <a:tcPr/>
                </a:tc>
                <a:tc>
                  <a:txBody>
                    <a:bodyPr/>
                    <a:lstStyle/>
                    <a:p>
                      <a:r>
                        <a:rPr lang="en-US" altLang="zh-CN" sz="1800" dirty="0"/>
                        <a:t>584</a:t>
                      </a:r>
                      <a:endParaRPr lang="en-US" sz="1800" dirty="0"/>
                    </a:p>
                  </a:txBody>
                  <a:tcPr/>
                </a:tc>
                <a:tc>
                  <a:txBody>
                    <a:bodyPr/>
                    <a:lstStyle/>
                    <a:p>
                      <a:r>
                        <a:rPr lang="en-US" altLang="zh-CN" sz="1800" dirty="0"/>
                        <a:t>11%</a:t>
                      </a:r>
                      <a:endParaRPr lang="en-US" sz="1800" dirty="0"/>
                    </a:p>
                  </a:txBody>
                  <a:tcPr/>
                </a:tc>
                <a:tc>
                  <a:txBody>
                    <a:bodyPr/>
                    <a:lstStyle/>
                    <a:p>
                      <a:r>
                        <a:rPr lang="en-US" altLang="zh-CN" sz="1800" dirty="0"/>
                        <a:t>32x</a:t>
                      </a:r>
                      <a:endParaRPr lang="en-US" sz="1800" dirty="0"/>
                    </a:p>
                  </a:txBody>
                  <a:tcPr/>
                </a:tc>
                <a:tc>
                  <a:txBody>
                    <a:bodyPr/>
                    <a:lstStyle/>
                    <a:p>
                      <a:r>
                        <a:rPr lang="en-US" altLang="zh-CN" sz="1800" dirty="0"/>
                        <a:t>10x</a:t>
                      </a:r>
                      <a:endParaRPr lang="en-US" sz="1800" dirty="0"/>
                    </a:p>
                  </a:txBody>
                  <a:tcPr/>
                </a:tc>
                <a:extLst>
                  <a:ext uri="{0D108BD9-81ED-4DB2-BD59-A6C34878D82A}">
                    <a16:rowId xmlns:a16="http://schemas.microsoft.com/office/drawing/2014/main" val="3136022529"/>
                  </a:ext>
                </a:extLst>
              </a:tr>
            </a:tbl>
          </a:graphicData>
        </a:graphic>
      </p:graphicFrame>
    </p:spTree>
    <p:extLst>
      <p:ext uri="{BB962C8B-B14F-4D97-AF65-F5344CB8AC3E}">
        <p14:creationId xmlns:p14="http://schemas.microsoft.com/office/powerpoint/2010/main" val="104942127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97AF9C5-7A42-EA48-BE94-E4E5854A1BC8}"/>
              </a:ext>
            </a:extLst>
          </p:cNvPr>
          <p:cNvSpPr>
            <a:spLocks noGrp="1"/>
          </p:cNvSpPr>
          <p:nvPr>
            <p:ph type="body" sz="quarter" idx="10"/>
          </p:nvPr>
        </p:nvSpPr>
        <p:spPr>
          <a:xfrm>
            <a:off x="274638" y="1212850"/>
            <a:ext cx="8777288" cy="923330"/>
          </a:xfrm>
        </p:spPr>
        <p:txBody>
          <a:bodyPr/>
          <a:lstStyle/>
          <a:p>
            <a:r>
              <a:rPr lang="zh-CN" altLang="en-US" sz="2400" dirty="0">
                <a:solidFill>
                  <a:schemeClr val="tx1">
                    <a:lumMod val="75000"/>
                  </a:schemeClr>
                </a:solidFill>
              </a:rPr>
              <a:t>应用场景：</a:t>
            </a:r>
            <a:endParaRPr lang="en-US" altLang="zh-CN" sz="2400" dirty="0">
              <a:solidFill>
                <a:schemeClr val="tx1">
                  <a:lumMod val="75000"/>
                </a:schemeClr>
              </a:solidFill>
            </a:endParaRPr>
          </a:p>
          <a:p>
            <a:r>
              <a:rPr lang="zh-CN" altLang="en-US" sz="2400" dirty="0">
                <a:solidFill>
                  <a:schemeClr val="tx1">
                    <a:lumMod val="75000"/>
                  </a:schemeClr>
                </a:solidFill>
              </a:rPr>
              <a:t>通过 </a:t>
            </a:r>
            <a:r>
              <a:rPr lang="en-US" altLang="zh-CN" sz="2400" dirty="0">
                <a:solidFill>
                  <a:schemeClr val="tx1">
                    <a:lumMod val="75000"/>
                  </a:schemeClr>
                </a:solidFill>
              </a:rPr>
              <a:t>Internet</a:t>
            </a:r>
            <a:r>
              <a:rPr lang="zh-CN" altLang="en-US" sz="2400" dirty="0">
                <a:solidFill>
                  <a:schemeClr val="tx1">
                    <a:lumMod val="75000"/>
                  </a:schemeClr>
                </a:solidFill>
              </a:rPr>
              <a:t> 加密连接多个数据中心或数据中心与办公园区</a:t>
            </a:r>
            <a:endParaRPr lang="en-US" altLang="zh-CN" sz="2400" dirty="0">
              <a:solidFill>
                <a:schemeClr val="tx1">
                  <a:lumMod val="75000"/>
                </a:schemeClr>
              </a:solidFill>
            </a:endParaRPr>
          </a:p>
        </p:txBody>
      </p:sp>
      <p:sp>
        <p:nvSpPr>
          <p:cNvPr id="3" name="标题 2">
            <a:extLst>
              <a:ext uri="{FF2B5EF4-FFF2-40B4-BE49-F238E27FC236}">
                <a16:creationId xmlns:a16="http://schemas.microsoft.com/office/drawing/2014/main" id="{7D23C9CA-63D1-1640-9FB7-A595A16F8E37}"/>
              </a:ext>
            </a:extLst>
          </p:cNvPr>
          <p:cNvSpPr>
            <a:spLocks noGrp="1"/>
          </p:cNvSpPr>
          <p:nvPr>
            <p:ph type="title"/>
          </p:nvPr>
        </p:nvSpPr>
        <p:spPr/>
        <p:txBody>
          <a:bodyPr/>
          <a:lstStyle/>
          <a:p>
            <a:r>
              <a:rPr kumimoji="1" lang="en-US" altLang="zh-CN" dirty="0"/>
              <a:t>IPSec</a:t>
            </a:r>
            <a:r>
              <a:rPr kumimoji="1" lang="zh-CN" altLang="en-US" dirty="0"/>
              <a:t> 网关的应用性能</a:t>
            </a:r>
          </a:p>
        </p:txBody>
      </p:sp>
      <p:pic>
        <p:nvPicPr>
          <p:cNvPr id="4" name="Picture 5">
            <a:extLst>
              <a:ext uri="{FF2B5EF4-FFF2-40B4-BE49-F238E27FC236}">
                <a16:creationId xmlns:a16="http://schemas.microsoft.com/office/drawing/2014/main" id="{48D25992-B6E4-D343-A836-9110C77678BA}"/>
              </a:ext>
            </a:extLst>
          </p:cNvPr>
          <p:cNvPicPr>
            <a:picLocks noChangeAspect="1"/>
          </p:cNvPicPr>
          <p:nvPr/>
        </p:nvPicPr>
        <p:blipFill>
          <a:blip r:embed="rId2"/>
          <a:stretch>
            <a:fillRect/>
          </a:stretch>
        </p:blipFill>
        <p:spPr>
          <a:xfrm>
            <a:off x="777081" y="3651284"/>
            <a:ext cx="3600450" cy="2543175"/>
          </a:xfrm>
          <a:prstGeom prst="rect">
            <a:avLst/>
          </a:prstGeom>
        </p:spPr>
      </p:pic>
      <p:pic>
        <p:nvPicPr>
          <p:cNvPr id="5" name="Picture 6">
            <a:extLst>
              <a:ext uri="{FF2B5EF4-FFF2-40B4-BE49-F238E27FC236}">
                <a16:creationId xmlns:a16="http://schemas.microsoft.com/office/drawing/2014/main" id="{0E46E638-4012-DF4C-BBD2-2C9A9015545B}"/>
              </a:ext>
            </a:extLst>
          </p:cNvPr>
          <p:cNvPicPr>
            <a:picLocks noChangeAspect="1"/>
          </p:cNvPicPr>
          <p:nvPr/>
        </p:nvPicPr>
        <p:blipFill>
          <a:blip r:embed="rId3"/>
          <a:stretch>
            <a:fillRect/>
          </a:stretch>
        </p:blipFill>
        <p:spPr>
          <a:xfrm>
            <a:off x="4663281" y="3649662"/>
            <a:ext cx="3448050" cy="2476500"/>
          </a:xfrm>
          <a:prstGeom prst="rect">
            <a:avLst/>
          </a:prstGeom>
        </p:spPr>
      </p:pic>
      <p:sp>
        <p:nvSpPr>
          <p:cNvPr id="6" name="TextBox 7">
            <a:extLst>
              <a:ext uri="{FF2B5EF4-FFF2-40B4-BE49-F238E27FC236}">
                <a16:creationId xmlns:a16="http://schemas.microsoft.com/office/drawing/2014/main" id="{D6B7CA47-C122-2B44-BA9D-489BBBA2D162}"/>
              </a:ext>
            </a:extLst>
          </p:cNvPr>
          <p:cNvSpPr txBox="1"/>
          <p:nvPr/>
        </p:nvSpPr>
        <p:spPr>
          <a:xfrm>
            <a:off x="1158081" y="6059715"/>
            <a:ext cx="3036729" cy="517065"/>
          </a:xfrm>
          <a:prstGeom prst="rect">
            <a:avLst/>
          </a:prstGeom>
          <a:noFill/>
        </p:spPr>
        <p:txBody>
          <a:bodyPr wrap="none" lIns="182880" tIns="146304" rIns="182880" bIns="146304" rtlCol="0">
            <a:spAutoFit/>
          </a:bodyPr>
          <a:lstStyle/>
          <a:p>
            <a:pPr>
              <a:lnSpc>
                <a:spcPct val="90000"/>
              </a:lnSpc>
              <a:spcAft>
                <a:spcPts val="600"/>
              </a:spcAft>
            </a:pPr>
            <a:r>
              <a:rPr lang="zh-CN" altLang="en-US" sz="1600" dirty="0">
                <a:gradFill>
                  <a:gsLst>
                    <a:gs pos="2917">
                      <a:schemeClr val="tx1"/>
                    </a:gs>
                    <a:gs pos="30000">
                      <a:schemeClr val="tx1"/>
                    </a:gs>
                  </a:gsLst>
                  <a:lin ang="5400000" scaled="0"/>
                </a:gradFill>
              </a:rPr>
              <a:t>吞吐量随数据包大小的稳定性</a:t>
            </a:r>
            <a:endParaRPr lang="en-US" sz="1600" dirty="0" err="1">
              <a:gradFill>
                <a:gsLst>
                  <a:gs pos="2917">
                    <a:schemeClr val="tx1"/>
                  </a:gs>
                  <a:gs pos="30000">
                    <a:schemeClr val="tx1"/>
                  </a:gs>
                </a:gsLst>
                <a:lin ang="5400000" scaled="0"/>
              </a:gradFill>
            </a:endParaRPr>
          </a:p>
        </p:txBody>
      </p:sp>
      <p:sp>
        <p:nvSpPr>
          <p:cNvPr id="7" name="TextBox 8">
            <a:extLst>
              <a:ext uri="{FF2B5EF4-FFF2-40B4-BE49-F238E27FC236}">
                <a16:creationId xmlns:a16="http://schemas.microsoft.com/office/drawing/2014/main" id="{904CE4C0-B22B-9443-8AFA-66D774EAD5F0}"/>
              </a:ext>
            </a:extLst>
          </p:cNvPr>
          <p:cNvSpPr txBox="1"/>
          <p:nvPr/>
        </p:nvSpPr>
        <p:spPr>
          <a:xfrm>
            <a:off x="5272881" y="6059715"/>
            <a:ext cx="2626360" cy="517065"/>
          </a:xfrm>
          <a:prstGeom prst="rect">
            <a:avLst/>
          </a:prstGeom>
          <a:noFill/>
        </p:spPr>
        <p:txBody>
          <a:bodyPr wrap="none" lIns="182880" tIns="146304" rIns="182880" bIns="146304" rtlCol="0">
            <a:spAutoFit/>
          </a:bodyPr>
          <a:lstStyle/>
          <a:p>
            <a:pPr>
              <a:lnSpc>
                <a:spcPct val="90000"/>
              </a:lnSpc>
              <a:spcAft>
                <a:spcPts val="600"/>
              </a:spcAft>
            </a:pPr>
            <a:r>
              <a:rPr lang="zh-CN" altLang="en-US" sz="1600" dirty="0">
                <a:gradFill>
                  <a:gsLst>
                    <a:gs pos="2917">
                      <a:schemeClr val="tx1"/>
                    </a:gs>
                    <a:gs pos="30000">
                      <a:schemeClr val="tx1"/>
                    </a:gs>
                  </a:gsLst>
                  <a:lin ang="5400000" scaled="0"/>
                </a:gradFill>
              </a:rPr>
              <a:t>延迟随负载高低的稳定性</a:t>
            </a:r>
            <a:endParaRPr lang="en-US" sz="1600" dirty="0" err="1">
              <a:gradFill>
                <a:gsLst>
                  <a:gs pos="2917">
                    <a:schemeClr val="tx1"/>
                  </a:gs>
                  <a:gs pos="30000">
                    <a:schemeClr val="tx1"/>
                  </a:gs>
                </a:gsLst>
                <a:lin ang="5400000" scaled="0"/>
              </a:gradFill>
            </a:endParaRPr>
          </a:p>
        </p:txBody>
      </p:sp>
      <p:sp>
        <p:nvSpPr>
          <p:cNvPr id="8" name="云形 7">
            <a:extLst>
              <a:ext uri="{FF2B5EF4-FFF2-40B4-BE49-F238E27FC236}">
                <a16:creationId xmlns:a16="http://schemas.microsoft.com/office/drawing/2014/main" id="{44A6CFEE-BDF6-DC41-BC0B-B3965B0DB94F}"/>
              </a:ext>
            </a:extLst>
          </p:cNvPr>
          <p:cNvSpPr/>
          <p:nvPr/>
        </p:nvSpPr>
        <p:spPr bwMode="auto">
          <a:xfrm>
            <a:off x="770391" y="2354262"/>
            <a:ext cx="2579529" cy="914400"/>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云数据中心</a:t>
            </a:r>
          </a:p>
        </p:txBody>
      </p:sp>
      <p:sp>
        <p:nvSpPr>
          <p:cNvPr id="9" name="云形 8">
            <a:extLst>
              <a:ext uri="{FF2B5EF4-FFF2-40B4-BE49-F238E27FC236}">
                <a16:creationId xmlns:a16="http://schemas.microsoft.com/office/drawing/2014/main" id="{0EAA2BD1-BBCE-2646-A9E4-986F0582B63F}"/>
              </a:ext>
            </a:extLst>
          </p:cNvPr>
          <p:cNvSpPr/>
          <p:nvPr/>
        </p:nvSpPr>
        <p:spPr bwMode="auto">
          <a:xfrm>
            <a:off x="5839296" y="2366404"/>
            <a:ext cx="2579529" cy="914400"/>
          </a:xfrm>
          <a:prstGeom prst="cloud">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2000" dirty="0">
                <a:solidFill>
                  <a:schemeClr val="tx1"/>
                </a:solidFill>
                <a:ea typeface="Segoe UI" pitchFamily="34" charset="0"/>
                <a:cs typeface="Segoe UI" pitchFamily="34" charset="0"/>
              </a:rPr>
              <a:t>办公园区</a:t>
            </a:r>
          </a:p>
        </p:txBody>
      </p:sp>
      <p:sp>
        <p:nvSpPr>
          <p:cNvPr id="10" name="圆柱体 9">
            <a:extLst>
              <a:ext uri="{FF2B5EF4-FFF2-40B4-BE49-F238E27FC236}">
                <a16:creationId xmlns:a16="http://schemas.microsoft.com/office/drawing/2014/main" id="{2B938ED9-335B-D446-871B-D4A8D33EF8E6}"/>
              </a:ext>
            </a:extLst>
          </p:cNvPr>
          <p:cNvSpPr/>
          <p:nvPr/>
        </p:nvSpPr>
        <p:spPr bwMode="auto">
          <a:xfrm>
            <a:off x="2834481" y="2366404"/>
            <a:ext cx="960280" cy="923329"/>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600" dirty="0">
                <a:gradFill>
                  <a:gsLst>
                    <a:gs pos="0">
                      <a:srgbClr val="FFFFFF"/>
                    </a:gs>
                    <a:gs pos="100000">
                      <a:srgbClr val="FFFFFF"/>
                    </a:gs>
                  </a:gsLst>
                  <a:lin ang="5400000" scaled="0"/>
                </a:gradFill>
                <a:ea typeface="Segoe UI" pitchFamily="34" charset="0"/>
                <a:cs typeface="Segoe UI" pitchFamily="34" charset="0"/>
              </a:rPr>
              <a:t>IPSec</a:t>
            </a:r>
            <a:br>
              <a:rPr kumimoji="1" lang="en-US" altLang="zh-CN" sz="1600" dirty="0">
                <a:gradFill>
                  <a:gsLst>
                    <a:gs pos="0">
                      <a:srgbClr val="FFFFFF"/>
                    </a:gs>
                    <a:gs pos="100000">
                      <a:srgbClr val="FFFFFF"/>
                    </a:gs>
                  </a:gsLst>
                  <a:lin ang="5400000" scaled="0"/>
                </a:gradFill>
                <a:ea typeface="Segoe UI" pitchFamily="34" charset="0"/>
                <a:cs typeface="Segoe UI" pitchFamily="34" charset="0"/>
              </a:rPr>
            </a:br>
            <a:r>
              <a:rPr kumimoji="1" lang="zh-CN" altLang="en-US" sz="1600" dirty="0">
                <a:gradFill>
                  <a:gsLst>
                    <a:gs pos="0">
                      <a:srgbClr val="FFFFFF"/>
                    </a:gs>
                    <a:gs pos="100000">
                      <a:srgbClr val="FFFFFF"/>
                    </a:gs>
                  </a:gsLst>
                  <a:lin ang="5400000" scaled="0"/>
                </a:gradFill>
                <a:ea typeface="Segoe UI" pitchFamily="34" charset="0"/>
                <a:cs typeface="Segoe UI" pitchFamily="34" charset="0"/>
              </a:rPr>
              <a:t>网关</a:t>
            </a:r>
          </a:p>
        </p:txBody>
      </p:sp>
      <p:sp>
        <p:nvSpPr>
          <p:cNvPr id="11" name="圆柱体 10">
            <a:extLst>
              <a:ext uri="{FF2B5EF4-FFF2-40B4-BE49-F238E27FC236}">
                <a16:creationId xmlns:a16="http://schemas.microsoft.com/office/drawing/2014/main" id="{C4DF8BAF-FD06-894A-8E2D-0801A7BFEA1B}"/>
              </a:ext>
            </a:extLst>
          </p:cNvPr>
          <p:cNvSpPr/>
          <p:nvPr/>
        </p:nvSpPr>
        <p:spPr bwMode="auto">
          <a:xfrm>
            <a:off x="5155786" y="2371306"/>
            <a:ext cx="960280" cy="923329"/>
          </a:xfrm>
          <a:prstGeom prst="ca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600" dirty="0">
                <a:gradFill>
                  <a:gsLst>
                    <a:gs pos="0">
                      <a:srgbClr val="FFFFFF"/>
                    </a:gs>
                    <a:gs pos="100000">
                      <a:srgbClr val="FFFFFF"/>
                    </a:gs>
                  </a:gsLst>
                  <a:lin ang="5400000" scaled="0"/>
                </a:gradFill>
                <a:ea typeface="Segoe UI" pitchFamily="34" charset="0"/>
                <a:cs typeface="Segoe UI" pitchFamily="34" charset="0"/>
              </a:rPr>
              <a:t>IPSec</a:t>
            </a:r>
            <a:br>
              <a:rPr kumimoji="1" lang="en-US" altLang="zh-CN" sz="1600" dirty="0">
                <a:gradFill>
                  <a:gsLst>
                    <a:gs pos="0">
                      <a:srgbClr val="FFFFFF"/>
                    </a:gs>
                    <a:gs pos="100000">
                      <a:srgbClr val="FFFFFF"/>
                    </a:gs>
                  </a:gsLst>
                  <a:lin ang="5400000" scaled="0"/>
                </a:gradFill>
                <a:ea typeface="Segoe UI" pitchFamily="34" charset="0"/>
                <a:cs typeface="Segoe UI" pitchFamily="34" charset="0"/>
              </a:rPr>
            </a:br>
            <a:r>
              <a:rPr kumimoji="1" lang="zh-CN" altLang="en-US" sz="1600" dirty="0">
                <a:gradFill>
                  <a:gsLst>
                    <a:gs pos="0">
                      <a:srgbClr val="FFFFFF"/>
                    </a:gs>
                    <a:gs pos="100000">
                      <a:srgbClr val="FFFFFF"/>
                    </a:gs>
                  </a:gsLst>
                  <a:lin ang="5400000" scaled="0"/>
                </a:gradFill>
                <a:ea typeface="Segoe UI" pitchFamily="34" charset="0"/>
                <a:cs typeface="Segoe UI" pitchFamily="34" charset="0"/>
              </a:rPr>
              <a:t>网关</a:t>
            </a:r>
          </a:p>
        </p:txBody>
      </p:sp>
      <p:cxnSp>
        <p:nvCxnSpPr>
          <p:cNvPr id="13" name="直线箭头连接符 12">
            <a:extLst>
              <a:ext uri="{FF2B5EF4-FFF2-40B4-BE49-F238E27FC236}">
                <a16:creationId xmlns:a16="http://schemas.microsoft.com/office/drawing/2014/main" id="{C87FD478-40C2-534B-9F14-B4AFACD4494A}"/>
              </a:ext>
            </a:extLst>
          </p:cNvPr>
          <p:cNvCxnSpPr>
            <a:stCxn id="10" idx="4"/>
            <a:endCxn id="11" idx="2"/>
          </p:cNvCxnSpPr>
          <p:nvPr/>
        </p:nvCxnSpPr>
        <p:spPr>
          <a:xfrm>
            <a:off x="3794761" y="2828069"/>
            <a:ext cx="1361025" cy="4902"/>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73CE3026-5FD4-AF49-BBB3-11E2DC6840D9}"/>
              </a:ext>
            </a:extLst>
          </p:cNvPr>
          <p:cNvSpPr txBox="1"/>
          <p:nvPr/>
        </p:nvSpPr>
        <p:spPr>
          <a:xfrm>
            <a:off x="3952566" y="2407813"/>
            <a:ext cx="1045414" cy="517065"/>
          </a:xfrm>
          <a:prstGeom prst="rect">
            <a:avLst/>
          </a:prstGeom>
          <a:noFill/>
        </p:spPr>
        <p:txBody>
          <a:bodyPr wrap="none" lIns="182880" tIns="146304" rIns="182880" bIns="146304" rtlCol="0">
            <a:spAutoFit/>
          </a:bodyPr>
          <a:lstStyle/>
          <a:p>
            <a:pPr>
              <a:lnSpc>
                <a:spcPct val="90000"/>
              </a:lnSpc>
              <a:spcAft>
                <a:spcPts val="600"/>
              </a:spcAft>
            </a:pPr>
            <a:r>
              <a:rPr kumimoji="1" lang="en-US" altLang="zh-CN" sz="1600" dirty="0">
                <a:gradFill>
                  <a:gsLst>
                    <a:gs pos="2917">
                      <a:schemeClr val="tx1"/>
                    </a:gs>
                    <a:gs pos="30000">
                      <a:schemeClr val="tx1"/>
                    </a:gs>
                  </a:gsLst>
                  <a:lin ang="5400000" scaled="0"/>
                </a:gradFill>
              </a:rPr>
              <a:t>Internet</a:t>
            </a:r>
            <a:endParaRPr kumimoji="1" lang="zh-CN" alt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882938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EB12824-38C0-4340-920E-3C26F55C59A1}"/>
              </a:ext>
            </a:extLst>
          </p:cNvPr>
          <p:cNvSpPr>
            <a:spLocks noGrp="1"/>
          </p:cNvSpPr>
          <p:nvPr>
            <p:ph type="body" sz="quarter" idx="10"/>
          </p:nvPr>
        </p:nvSpPr>
        <p:spPr>
          <a:xfrm>
            <a:off x="274638" y="1212850"/>
            <a:ext cx="8777288" cy="6278642"/>
          </a:xfrm>
        </p:spPr>
        <p:txBody>
          <a:bodyPr/>
          <a:lstStyle/>
          <a:p>
            <a:r>
              <a:rPr lang="zh-CN" altLang="en-US" sz="3200" dirty="0"/>
              <a:t>问题</a:t>
            </a:r>
            <a:endParaRPr lang="en-US" altLang="zh-CN" sz="3200" dirty="0"/>
          </a:p>
          <a:p>
            <a:pPr marL="342900" indent="-342900">
              <a:buFont typeface="Arial" panose="020B0604020202020204" pitchFamily="34" charset="0"/>
              <a:buChar char="•"/>
            </a:pPr>
            <a:r>
              <a:rPr lang="zh-CN" altLang="en-US" sz="2000" dirty="0">
                <a:solidFill>
                  <a:schemeClr val="tx1">
                    <a:lumMod val="75000"/>
                  </a:schemeClr>
                </a:solidFill>
              </a:rPr>
              <a:t>软件网络功能的性能瓶颈。</a:t>
            </a:r>
            <a:endParaRPr lang="en-US" altLang="zh-CN" sz="2000" dirty="0">
              <a:solidFill>
                <a:schemeClr val="tx1">
                  <a:lumMod val="75000"/>
                </a:schemeClr>
              </a:solidFill>
            </a:endParaRPr>
          </a:p>
          <a:p>
            <a:r>
              <a:rPr kumimoji="1" lang="zh-CN" altLang="en-US" sz="3200" dirty="0"/>
              <a:t>创新点</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提出首个基于高级语言、能在 </a:t>
            </a:r>
            <a:r>
              <a:rPr lang="en-US" altLang="zh-CN" sz="2000" dirty="0">
                <a:solidFill>
                  <a:schemeClr val="tx1">
                    <a:lumMod val="75000"/>
                  </a:schemeClr>
                </a:solidFill>
              </a:rPr>
              <a:t>40</a:t>
            </a:r>
            <a:r>
              <a:rPr lang="zh-CN" altLang="en-US" sz="2000" dirty="0">
                <a:solidFill>
                  <a:schemeClr val="tx1">
                    <a:lumMod val="75000"/>
                  </a:schemeClr>
                </a:solidFill>
              </a:rPr>
              <a:t> </a:t>
            </a:r>
            <a:r>
              <a:rPr lang="en-US" altLang="zh-CN" sz="2000" dirty="0">
                <a:solidFill>
                  <a:schemeClr val="tx1">
                    <a:lumMod val="75000"/>
                  </a:schemeClr>
                </a:solidFill>
              </a:rPr>
              <a:t>Gbps</a:t>
            </a:r>
            <a:r>
              <a:rPr lang="zh-CN" altLang="en-US" sz="2000" dirty="0">
                <a:solidFill>
                  <a:schemeClr val="tx1">
                    <a:lumMod val="75000"/>
                  </a:schemeClr>
                </a:solidFill>
              </a:rPr>
              <a:t> 网络中实现线速处理的 </a:t>
            </a:r>
            <a:r>
              <a:rPr lang="en-US" altLang="zh-CN" sz="2000" dirty="0">
                <a:solidFill>
                  <a:schemeClr val="tx1">
                    <a:lumMod val="75000"/>
                  </a:schemeClr>
                </a:solidFill>
              </a:rPr>
              <a:t>FPGA</a:t>
            </a:r>
            <a:r>
              <a:rPr lang="zh-CN" altLang="en-US" sz="2000" dirty="0">
                <a:solidFill>
                  <a:schemeClr val="tx1">
                    <a:lumMod val="75000"/>
                  </a:schemeClr>
                </a:solidFill>
              </a:rPr>
              <a:t> 网络功能处理框架。</a:t>
            </a:r>
            <a:endParaRPr lang="en-US" altLang="zh-CN" sz="2000" dirty="0">
              <a:solidFill>
                <a:schemeClr val="tx1">
                  <a:lumMod val="75000"/>
                </a:schemeClr>
              </a:solidFill>
            </a:endParaRPr>
          </a:p>
          <a:p>
            <a:r>
              <a:rPr kumimoji="1" lang="zh-CN" altLang="en-US" sz="3200" dirty="0"/>
              <a:t>主要挑战</a:t>
            </a:r>
            <a:endParaRPr kumimoji="1" lang="en-US" altLang="zh-CN" sz="3200" dirty="0"/>
          </a:p>
          <a:p>
            <a:pPr marL="342900" indent="-342900">
              <a:buFont typeface="Arial" panose="020B0604020202020204" pitchFamily="34" charset="0"/>
              <a:buChar char="•"/>
            </a:pPr>
            <a:r>
              <a:rPr lang="en-US" altLang="zh-CN" sz="2000" dirty="0">
                <a:solidFill>
                  <a:schemeClr val="tx1">
                    <a:lumMod val="75000"/>
                  </a:schemeClr>
                </a:solidFill>
              </a:rPr>
              <a:t>FPGA</a:t>
            </a:r>
            <a:r>
              <a:rPr lang="zh-CN" altLang="en-US" sz="2000" dirty="0">
                <a:solidFill>
                  <a:schemeClr val="tx1">
                    <a:lumMod val="75000"/>
                  </a:schemeClr>
                </a:solidFill>
              </a:rPr>
              <a:t> 硬件描述语言难以编程，现有 </a:t>
            </a:r>
            <a:r>
              <a:rPr lang="en-US" altLang="zh-CN" sz="2000" dirty="0">
                <a:solidFill>
                  <a:schemeClr val="tx1">
                    <a:lumMod val="75000"/>
                  </a:schemeClr>
                </a:solidFill>
              </a:rPr>
              <a:t>OpenCL</a:t>
            </a:r>
            <a:r>
              <a:rPr lang="zh-CN" altLang="en-US" sz="2000" dirty="0">
                <a:solidFill>
                  <a:schemeClr val="tx1">
                    <a:lumMod val="75000"/>
                  </a:schemeClr>
                </a:solidFill>
              </a:rPr>
              <a:t> 高级语言编程框架不适合网络功能处理。</a:t>
            </a:r>
            <a:endParaRPr lang="en-US" altLang="zh-CN" sz="2000" dirty="0">
              <a:solidFill>
                <a:schemeClr val="tx1">
                  <a:lumMod val="75000"/>
                </a:schemeClr>
              </a:solidFill>
            </a:endParaRPr>
          </a:p>
          <a:p>
            <a:r>
              <a:rPr kumimoji="1" lang="zh-CN" altLang="en-US" sz="3200" dirty="0"/>
              <a:t>主要贡献</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实现了 </a:t>
            </a:r>
            <a:r>
              <a:rPr lang="en-US" altLang="zh-CN" sz="2000" dirty="0" err="1">
                <a:solidFill>
                  <a:schemeClr val="tx1">
                    <a:lumMod val="75000"/>
                  </a:schemeClr>
                </a:solidFill>
              </a:rPr>
              <a:t>ClickNP</a:t>
            </a:r>
            <a:r>
              <a:rPr lang="en-US" altLang="zh-CN" sz="2000" dirty="0">
                <a:solidFill>
                  <a:schemeClr val="tx1">
                    <a:lumMod val="75000"/>
                  </a:schemeClr>
                </a:solidFill>
              </a:rPr>
              <a:t> </a:t>
            </a:r>
            <a:r>
              <a:rPr lang="zh-CN" altLang="en-US" sz="2000" dirty="0">
                <a:solidFill>
                  <a:schemeClr val="tx1">
                    <a:lumMod val="75000"/>
                  </a:schemeClr>
                </a:solidFill>
              </a:rPr>
              <a:t>开发工具链，与多种商用高层次综合工具集成。</a:t>
            </a:r>
            <a:endParaRPr lang="en-US" altLang="zh-CN" sz="2000" dirty="0">
              <a:solidFill>
                <a:schemeClr val="tx1">
                  <a:lumMod val="75000"/>
                </a:schemeClr>
              </a:solidFill>
            </a:endParaRPr>
          </a:p>
          <a:p>
            <a:pPr marL="342900" indent="-342900">
              <a:buFont typeface="Arial" panose="020B0604020202020204" pitchFamily="34" charset="0"/>
              <a:buChar char="•"/>
            </a:pPr>
            <a:r>
              <a:rPr lang="zh-CN" altLang="en-US" sz="2000" dirty="0">
                <a:solidFill>
                  <a:schemeClr val="tx1">
                    <a:lumMod val="75000"/>
                  </a:schemeClr>
                </a:solidFill>
              </a:rPr>
              <a:t>基于 </a:t>
            </a:r>
            <a:r>
              <a:rPr lang="en-US" altLang="zh-CN" sz="2000" dirty="0" err="1">
                <a:solidFill>
                  <a:schemeClr val="tx1">
                    <a:lumMod val="75000"/>
                  </a:schemeClr>
                </a:solidFill>
              </a:rPr>
              <a:t>ClickNP</a:t>
            </a:r>
            <a:r>
              <a:rPr lang="en-US" altLang="zh-CN" sz="2000" dirty="0">
                <a:solidFill>
                  <a:schemeClr val="tx1">
                    <a:lumMod val="75000"/>
                  </a:schemeClr>
                </a:solidFill>
              </a:rPr>
              <a:t> </a:t>
            </a:r>
            <a:r>
              <a:rPr lang="zh-CN" altLang="en-US" sz="2000" dirty="0">
                <a:solidFill>
                  <a:schemeClr val="tx1">
                    <a:lumMod val="75000"/>
                  </a:schemeClr>
                </a:solidFill>
              </a:rPr>
              <a:t>设计和实现了 </a:t>
            </a:r>
            <a:r>
              <a:rPr lang="en-US" altLang="zh-CN" sz="2000" dirty="0">
                <a:solidFill>
                  <a:schemeClr val="tx1">
                    <a:lumMod val="75000"/>
                  </a:schemeClr>
                </a:solidFill>
              </a:rPr>
              <a:t>200 </a:t>
            </a:r>
            <a:r>
              <a:rPr lang="zh-CN" altLang="en-US" sz="2000" dirty="0">
                <a:solidFill>
                  <a:schemeClr val="tx1">
                    <a:lumMod val="75000"/>
                  </a:schemeClr>
                </a:solidFill>
              </a:rPr>
              <a:t>多个网络元件，并用这些元件组建起多种网络功能。相比基于</a:t>
            </a:r>
            <a:r>
              <a:rPr lang="en-US" altLang="zh-CN" sz="2000" dirty="0">
                <a:solidFill>
                  <a:schemeClr val="tx1">
                    <a:lumMod val="75000"/>
                  </a:schemeClr>
                </a:solidFill>
              </a:rPr>
              <a:t>CPU </a:t>
            </a:r>
            <a:r>
              <a:rPr lang="zh-CN" altLang="en-US" sz="2000" dirty="0">
                <a:solidFill>
                  <a:schemeClr val="tx1">
                    <a:lumMod val="75000"/>
                  </a:schemeClr>
                </a:solidFill>
              </a:rPr>
              <a:t>的软件网络功能，</a:t>
            </a:r>
            <a:r>
              <a:rPr lang="en-US" altLang="zh-CN" sz="2000" dirty="0" err="1">
                <a:solidFill>
                  <a:schemeClr val="tx1">
                    <a:lumMod val="75000"/>
                  </a:schemeClr>
                </a:solidFill>
              </a:rPr>
              <a:t>ClickNP</a:t>
            </a:r>
            <a:r>
              <a:rPr lang="en-US" altLang="zh-CN" sz="2000" dirty="0">
                <a:solidFill>
                  <a:schemeClr val="tx1">
                    <a:lumMod val="75000"/>
                  </a:schemeClr>
                </a:solidFill>
              </a:rPr>
              <a:t> </a:t>
            </a:r>
            <a:r>
              <a:rPr lang="zh-CN" altLang="en-US" sz="2000" dirty="0">
                <a:solidFill>
                  <a:schemeClr val="tx1">
                    <a:lumMod val="75000"/>
                  </a:schemeClr>
                </a:solidFill>
              </a:rPr>
              <a:t>的吞吐量提高了 </a:t>
            </a:r>
            <a:r>
              <a:rPr lang="en-US" altLang="zh-CN" sz="2000" dirty="0">
                <a:solidFill>
                  <a:schemeClr val="tx1">
                    <a:lumMod val="75000"/>
                  </a:schemeClr>
                </a:solidFill>
              </a:rPr>
              <a:t>10 </a:t>
            </a:r>
            <a:r>
              <a:rPr lang="zh-CN" altLang="en-US" sz="2000" dirty="0">
                <a:solidFill>
                  <a:schemeClr val="tx1">
                    <a:lumMod val="75000"/>
                  </a:schemeClr>
                </a:solidFill>
              </a:rPr>
              <a:t>倍，延迟降低到</a:t>
            </a:r>
            <a:r>
              <a:rPr lang="en-US" altLang="zh-CN" sz="2000" dirty="0">
                <a:solidFill>
                  <a:schemeClr val="tx1">
                    <a:lumMod val="75000"/>
                  </a:schemeClr>
                </a:solidFill>
              </a:rPr>
              <a:t>1/10</a:t>
            </a:r>
            <a:r>
              <a:rPr lang="zh-CN" altLang="en-US" sz="2000" dirty="0">
                <a:solidFill>
                  <a:schemeClr val="tx1">
                    <a:lumMod val="75000"/>
                  </a:schemeClr>
                </a:solidFill>
              </a:rPr>
              <a:t>；且具有可忽略的</a:t>
            </a:r>
            <a:r>
              <a:rPr lang="en-US" altLang="zh-CN" sz="2000" dirty="0">
                <a:solidFill>
                  <a:schemeClr val="tx1">
                    <a:lumMod val="75000"/>
                  </a:schemeClr>
                </a:solidFill>
              </a:rPr>
              <a:t>CPU </a:t>
            </a:r>
            <a:r>
              <a:rPr lang="zh-CN" altLang="en-US" sz="2000" dirty="0">
                <a:solidFill>
                  <a:schemeClr val="tx1">
                    <a:lumMod val="75000"/>
                  </a:schemeClr>
                </a:solidFill>
              </a:rPr>
              <a:t>开销。</a:t>
            </a:r>
            <a:endParaRPr lang="en-US" altLang="zh-CN" sz="2000" dirty="0">
              <a:solidFill>
                <a:schemeClr val="tx1">
                  <a:lumMod val="75000"/>
                </a:schemeClr>
              </a:solidFill>
            </a:endParaRPr>
          </a:p>
          <a:p>
            <a:pPr marL="342900" indent="-342900">
              <a:buFont typeface="Arial" panose="020B0604020202020204" pitchFamily="34" charset="0"/>
              <a:buChar char="•"/>
            </a:pPr>
            <a:r>
              <a:rPr lang="zh-CN" altLang="en-US" sz="2000" dirty="0">
                <a:solidFill>
                  <a:schemeClr val="tx1">
                    <a:lumMod val="75000"/>
                  </a:schemeClr>
                </a:solidFill>
              </a:rPr>
              <a:t>是首个完全用高级语言编程，且能达到 </a:t>
            </a:r>
            <a:r>
              <a:rPr lang="en-US" altLang="zh-CN" sz="2000" dirty="0">
                <a:solidFill>
                  <a:schemeClr val="tx1">
                    <a:lumMod val="75000"/>
                  </a:schemeClr>
                </a:solidFill>
              </a:rPr>
              <a:t>40</a:t>
            </a:r>
            <a:r>
              <a:rPr lang="zh-CN" altLang="en-US" sz="2000" dirty="0">
                <a:solidFill>
                  <a:schemeClr val="tx1">
                    <a:lumMod val="75000"/>
                  </a:schemeClr>
                </a:solidFill>
              </a:rPr>
              <a:t> </a:t>
            </a:r>
            <a:r>
              <a:rPr lang="en-US" altLang="zh-CN" sz="2000" dirty="0">
                <a:solidFill>
                  <a:schemeClr val="tx1">
                    <a:lumMod val="75000"/>
                  </a:schemeClr>
                </a:solidFill>
              </a:rPr>
              <a:t>Gbps</a:t>
            </a:r>
            <a:r>
              <a:rPr lang="zh-CN" altLang="en-US" sz="2000" dirty="0">
                <a:solidFill>
                  <a:schemeClr val="tx1">
                    <a:lumMod val="75000"/>
                  </a:schemeClr>
                </a:solidFill>
              </a:rPr>
              <a:t> 线速数据包处理的 </a:t>
            </a:r>
            <a:r>
              <a:rPr lang="en-US" altLang="zh-CN" sz="2000" dirty="0">
                <a:solidFill>
                  <a:schemeClr val="tx1">
                    <a:lumMod val="75000"/>
                  </a:schemeClr>
                </a:solidFill>
              </a:rPr>
              <a:t>FPGA</a:t>
            </a:r>
            <a:r>
              <a:rPr lang="zh-CN" altLang="en-US" sz="2000" dirty="0">
                <a:solidFill>
                  <a:schemeClr val="tx1">
                    <a:lumMod val="75000"/>
                  </a:schemeClr>
                </a:solidFill>
              </a:rPr>
              <a:t> 网络功能处理平台。</a:t>
            </a:r>
            <a:endParaRPr lang="en-US" altLang="zh-CN" sz="2000" dirty="0">
              <a:solidFill>
                <a:schemeClr val="tx1">
                  <a:lumMod val="75000"/>
                </a:schemeClr>
              </a:solidFill>
            </a:endParaRPr>
          </a:p>
          <a:p>
            <a:endParaRPr kumimoji="1" lang="zh-CN" altLang="en-US" dirty="0"/>
          </a:p>
        </p:txBody>
      </p:sp>
      <p:sp>
        <p:nvSpPr>
          <p:cNvPr id="3" name="标题 2">
            <a:extLst>
              <a:ext uri="{FF2B5EF4-FFF2-40B4-BE49-F238E27FC236}">
                <a16:creationId xmlns:a16="http://schemas.microsoft.com/office/drawing/2014/main" id="{24499A43-A7D9-AD4F-84DB-85E7E7A7E6A9}"/>
              </a:ext>
            </a:extLst>
          </p:cNvPr>
          <p:cNvSpPr>
            <a:spLocks noGrp="1"/>
          </p:cNvSpPr>
          <p:nvPr>
            <p:ph type="title"/>
          </p:nvPr>
        </p:nvSpPr>
        <p:spPr/>
        <p:txBody>
          <a:bodyPr/>
          <a:lstStyle/>
          <a:p>
            <a:r>
              <a:rPr kumimoji="1" lang="en-US" altLang="zh-CN" dirty="0" err="1"/>
              <a:t>ClickNP</a:t>
            </a:r>
            <a:r>
              <a:rPr kumimoji="1" lang="zh-CN" altLang="en-US" dirty="0"/>
              <a:t> 小结</a:t>
            </a:r>
          </a:p>
        </p:txBody>
      </p:sp>
    </p:spTree>
    <p:extLst>
      <p:ext uri="{BB962C8B-B14F-4D97-AF65-F5344CB8AC3E}">
        <p14:creationId xmlns:p14="http://schemas.microsoft.com/office/powerpoint/2010/main" val="34682097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solidFill>
                  <a:schemeClr val="bg1">
                    <a:lumMod val="75000"/>
                  </a:schemeClr>
                </a:solidFill>
              </a:rPr>
              <a:t>背景</a:t>
            </a:r>
            <a:endParaRPr lang="en-US" altLang="zh-CN"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软件网络功能和数据结构处理的性能瓶颈</a:t>
            </a:r>
            <a:endParaRPr lang="en-US" altLang="zh-CN" sz="2400"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可编程网卡在数据中心内的部署</a:t>
            </a:r>
            <a:endParaRPr lang="en-US" dirty="0">
              <a:solidFill>
                <a:schemeClr val="bg1">
                  <a:lumMod val="75000"/>
                </a:schemeClr>
              </a:solidFill>
            </a:endParaRPr>
          </a:p>
          <a:p>
            <a:r>
              <a:rPr lang="zh-CN" altLang="en-US" dirty="0"/>
              <a:t>研究内容</a:t>
            </a:r>
            <a:endParaRPr lang="en-US" altLang="zh-CN" dirty="0"/>
          </a:p>
          <a:p>
            <a:pPr marL="342900" indent="-342900">
              <a:buFont typeface="Arial" pitchFamily="34" charset="0"/>
              <a:buChar char="•"/>
            </a:pPr>
            <a:r>
              <a:rPr lang="zh-CN" altLang="en-US" sz="2400" dirty="0">
                <a:solidFill>
                  <a:schemeClr val="bg1">
                    <a:lumMod val="65000"/>
                  </a:schemeClr>
                </a:solidFill>
                <a:latin typeface="Segoe UI"/>
              </a:rPr>
              <a:t>基于可编程网卡的数据中心系统</a:t>
            </a:r>
            <a:endParaRPr lang="en-US" altLang="zh-CN" sz="2400" dirty="0">
              <a:solidFill>
                <a:schemeClr val="bg1">
                  <a:lumMod val="65000"/>
                </a:schemeClr>
              </a:solidFill>
              <a:latin typeface="Segoe UI"/>
            </a:endParaRPr>
          </a:p>
          <a:p>
            <a:pPr marL="342900" indent="-342900">
              <a:buFont typeface="Arial" pitchFamily="34" charset="0"/>
              <a:buChar char="•"/>
            </a:pPr>
            <a:r>
              <a:rPr lang="zh-CN" altLang="en-US" sz="2400" dirty="0">
                <a:solidFill>
                  <a:schemeClr val="bg1">
                    <a:lumMod val="65000"/>
                  </a:schemeClr>
                </a:solidFill>
                <a:latin typeface="Segoe UI"/>
              </a:rPr>
              <a:t>网络功能加速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ClickNP</a:t>
            </a:r>
            <a:endParaRPr lang="en-US" altLang="zh-CN" sz="2400" dirty="0">
              <a:solidFill>
                <a:schemeClr val="bg1">
                  <a:lumMod val="65000"/>
                </a:schemeClr>
              </a:solidFill>
              <a:latin typeface="Segoe UI"/>
            </a:endParaRPr>
          </a:p>
          <a:p>
            <a:pPr marL="342900" lvl="0" indent="-342900">
              <a:buFont typeface="Arial" panose="020B0604020202020204" pitchFamily="34" charset="0"/>
              <a:buChar char="•"/>
            </a:pPr>
            <a:r>
              <a:rPr lang="zh-CN" altLang="en-US" sz="2400" dirty="0">
                <a:solidFill>
                  <a:schemeClr val="tx1"/>
                </a:solidFill>
                <a:latin typeface="Segoe UI"/>
              </a:rPr>
              <a:t>数据结构加速 </a:t>
            </a:r>
            <a:r>
              <a:rPr lang="en-US" altLang="zh-CN" sz="2400" dirty="0">
                <a:solidFill>
                  <a:schemeClr val="tx1"/>
                </a:solidFill>
                <a:latin typeface="Segoe UI"/>
              </a:rPr>
              <a:t>– KV-Direct</a:t>
            </a:r>
          </a:p>
          <a:p>
            <a:pPr marL="342900" lvl="0" indent="-342900">
              <a:buFont typeface="Arial" panose="020B0604020202020204" pitchFamily="34" charset="0"/>
              <a:buChar char="•"/>
            </a:pPr>
            <a:r>
              <a:rPr lang="zh-CN" altLang="en-US" sz="2400" dirty="0">
                <a:solidFill>
                  <a:schemeClr val="bg1">
                    <a:lumMod val="65000"/>
                  </a:schemeClr>
                </a:solidFill>
                <a:latin typeface="Segoe UI"/>
              </a:rPr>
              <a:t>通信原语加速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SocksDirect</a:t>
            </a:r>
            <a:endParaRPr lang="en-US" altLang="zh-CN" sz="2400" dirty="0">
              <a:solidFill>
                <a:schemeClr val="bg1">
                  <a:lumMod val="65000"/>
                </a:schemeClr>
              </a:solidFill>
              <a:latin typeface="Segoe UI"/>
            </a:endParaRPr>
          </a:p>
          <a:p>
            <a:pPr lvl="0"/>
            <a:r>
              <a:rPr lang="zh-CN" altLang="en-US" dirty="0">
                <a:solidFill>
                  <a:schemeClr val="bg1">
                    <a:lumMod val="75000"/>
                  </a:schemeClr>
                </a:solidFill>
              </a:rPr>
              <a:t>报告总结</a:t>
            </a:r>
            <a:endParaRPr lang="en-US" altLang="zh-CN" dirty="0">
              <a:solidFill>
                <a:schemeClr val="bg1">
                  <a:lumMod val="75000"/>
                </a:schemeClr>
              </a:soli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300738438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zh-CN" altLang="en-US" dirty="0"/>
              <a:t>数据结构加速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6"/>
            <a:ext cx="4648200" cy="447631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809208"/>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8" name="矩形 27">
            <a:extLst>
              <a:ext uri="{FF2B5EF4-FFF2-40B4-BE49-F238E27FC236}">
                <a16:creationId xmlns:a16="http://schemas.microsoft.com/office/drawing/2014/main" id="{816EE83A-6DE0-0D45-94B0-A51E9EDDBC02}"/>
              </a:ext>
            </a:extLst>
          </p:cNvPr>
          <p:cNvSpPr/>
          <p:nvPr/>
        </p:nvSpPr>
        <p:spPr bwMode="auto">
          <a:xfrm>
            <a:off x="5607244" y="3971923"/>
            <a:ext cx="3380677" cy="199392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35" name="文本框 34">
            <a:extLst>
              <a:ext uri="{FF2B5EF4-FFF2-40B4-BE49-F238E27FC236}">
                <a16:creationId xmlns:a16="http://schemas.microsoft.com/office/drawing/2014/main" id="{A090B965-4622-554E-9F62-479B3AE7A304}"/>
              </a:ext>
            </a:extLst>
          </p:cNvPr>
          <p:cNvSpPr txBox="1"/>
          <p:nvPr/>
        </p:nvSpPr>
        <p:spPr>
          <a:xfrm>
            <a:off x="6491843"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36" name="圆柱体 35">
            <a:extLst>
              <a:ext uri="{FF2B5EF4-FFF2-40B4-BE49-F238E27FC236}">
                <a16:creationId xmlns:a16="http://schemas.microsoft.com/office/drawing/2014/main" id="{4127415D-FA8B-9C4A-84FA-2001152D2608}"/>
              </a:ext>
            </a:extLst>
          </p:cNvPr>
          <p:cNvSpPr/>
          <p:nvPr/>
        </p:nvSpPr>
        <p:spPr bwMode="auto">
          <a:xfrm>
            <a:off x="6453460" y="5227241"/>
            <a:ext cx="1523999" cy="585924"/>
          </a:xfrm>
          <a:prstGeom prst="can">
            <a:avLst/>
          </a:prstGeom>
          <a:solidFill>
            <a:srgbClr val="C0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直线连接符 36">
            <a:extLst>
              <a:ext uri="{FF2B5EF4-FFF2-40B4-BE49-F238E27FC236}">
                <a16:creationId xmlns:a16="http://schemas.microsoft.com/office/drawing/2014/main" id="{EB6FC09E-32F8-9340-8777-4C3CEBAF16D9}"/>
              </a:ext>
            </a:extLst>
          </p:cNvPr>
          <p:cNvCxnSpPr>
            <a:cxnSpLocks/>
            <a:stCxn id="92" idx="2"/>
            <a:endCxn id="36" idx="1"/>
          </p:cNvCxnSpPr>
          <p:nvPr/>
        </p:nvCxnSpPr>
        <p:spPr>
          <a:xfrm>
            <a:off x="7203172" y="4859583"/>
            <a:ext cx="12288" cy="367658"/>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288" cy="347877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705094" y="5398485"/>
            <a:ext cx="506972" cy="120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917877" y="6124173"/>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52491" y="5398485"/>
            <a:ext cx="298550" cy="1205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346F6382-84A7-FD46-866A-E0D1D02017CC}"/>
              </a:ext>
            </a:extLst>
          </p:cNvPr>
          <p:cNvGrpSpPr/>
          <p:nvPr/>
        </p:nvGrpSpPr>
        <p:grpSpPr>
          <a:xfrm>
            <a:off x="5699747" y="4087403"/>
            <a:ext cx="2124939" cy="1079584"/>
            <a:chOff x="5474805" y="4787345"/>
            <a:chExt cx="1007424" cy="382629"/>
          </a:xfrm>
        </p:grpSpPr>
        <p:sp>
          <p:nvSpPr>
            <p:cNvPr id="89" name="Rectangle 707">
              <a:extLst>
                <a:ext uri="{FF2B5EF4-FFF2-40B4-BE49-F238E27FC236}">
                  <a16:creationId xmlns:a16="http://schemas.microsoft.com/office/drawing/2014/main" id="{008EC5EF-46F4-4C48-BC6B-7640A9BD2A6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8">
              <a:extLst>
                <a:ext uri="{FF2B5EF4-FFF2-40B4-BE49-F238E27FC236}">
                  <a16:creationId xmlns:a16="http://schemas.microsoft.com/office/drawing/2014/main" id="{7856EA78-F3EE-3B4A-9CBA-8F2E8F52EE4A}"/>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1" name="Rectangle 709">
              <a:extLst>
                <a:ext uri="{FF2B5EF4-FFF2-40B4-BE49-F238E27FC236}">
                  <a16:creationId xmlns:a16="http://schemas.microsoft.com/office/drawing/2014/main" id="{51B4DAAE-5339-F840-B7EE-516B6093100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2" name="矩形 91">
            <a:extLst>
              <a:ext uri="{FF2B5EF4-FFF2-40B4-BE49-F238E27FC236}">
                <a16:creationId xmlns:a16="http://schemas.microsoft.com/office/drawing/2014/main" id="{F19A7A1F-3AC9-F944-9862-A326C75EA3C2}"/>
              </a:ext>
            </a:extLst>
          </p:cNvPr>
          <p:cNvSpPr/>
          <p:nvPr/>
        </p:nvSpPr>
        <p:spPr bwMode="auto">
          <a:xfrm>
            <a:off x="6734792" y="4154183"/>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数据结构处理数据面</a:t>
            </a:r>
          </a:p>
        </p:txBody>
      </p:sp>
      <p:sp>
        <p:nvSpPr>
          <p:cNvPr id="93" name="矩形 92">
            <a:extLst>
              <a:ext uri="{FF2B5EF4-FFF2-40B4-BE49-F238E27FC236}">
                <a16:creationId xmlns:a16="http://schemas.microsoft.com/office/drawing/2014/main" id="{0797F62F-EF6E-AD47-956B-15AABF0AEE58}"/>
              </a:ext>
            </a:extLst>
          </p:cNvPr>
          <p:cNvSpPr/>
          <p:nvPr/>
        </p:nvSpPr>
        <p:spPr bwMode="auto">
          <a:xfrm>
            <a:off x="7950632" y="4162439"/>
            <a:ext cx="936759" cy="705400"/>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数据结构处理控制面</a:t>
            </a:r>
          </a:p>
        </p:txBody>
      </p:sp>
      <p:cxnSp>
        <p:nvCxnSpPr>
          <p:cNvPr id="96" name="直线连接符 95">
            <a:extLst>
              <a:ext uri="{FF2B5EF4-FFF2-40B4-BE49-F238E27FC236}">
                <a16:creationId xmlns:a16="http://schemas.microsoft.com/office/drawing/2014/main" id="{0314CEE7-F050-CA4A-8B08-175940559148}"/>
              </a:ext>
            </a:extLst>
          </p:cNvPr>
          <p:cNvCxnSpPr>
            <a:cxnSpLocks/>
          </p:cNvCxnSpPr>
          <p:nvPr/>
        </p:nvCxnSpPr>
        <p:spPr>
          <a:xfrm flipV="1">
            <a:off x="7685248" y="4509158"/>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5105523"/>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202380" y="5792553"/>
            <a:ext cx="1320285" cy="275843"/>
          </a:xfrm>
          <a:prstGeom prst="rect">
            <a:avLst/>
          </a:prstGeom>
          <a:solidFill>
            <a:srgbClr val="007ADB"/>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传输协议</a:t>
            </a:r>
          </a:p>
        </p:txBody>
      </p:sp>
    </p:spTree>
    <p:extLst>
      <p:ext uri="{BB962C8B-B14F-4D97-AF65-F5344CB8AC3E}">
        <p14:creationId xmlns:p14="http://schemas.microsoft.com/office/powerpoint/2010/main" val="55518979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9487CD7-B06E-7548-9069-5E30817FB5AA}"/>
              </a:ext>
            </a:extLst>
          </p:cNvPr>
          <p:cNvSpPr>
            <a:spLocks noGrp="1"/>
          </p:cNvSpPr>
          <p:nvPr>
            <p:ph type="body" sz="quarter" idx="10"/>
          </p:nvPr>
        </p:nvSpPr>
        <p:spPr>
          <a:xfrm>
            <a:off x="274638" y="1212850"/>
            <a:ext cx="8777288" cy="683264"/>
          </a:xfrm>
        </p:spPr>
        <p:txBody>
          <a:bodyPr/>
          <a:lstStyle/>
          <a:p>
            <a:r>
              <a:rPr kumimoji="1" lang="en-US" altLang="zh-CN" dirty="0"/>
              <a:t>AWS, Azure, </a:t>
            </a:r>
            <a:r>
              <a:rPr kumimoji="1" lang="zh-CN" altLang="en-US" dirty="0"/>
              <a:t>谷歌云</a:t>
            </a:r>
            <a:r>
              <a:rPr kumimoji="1" lang="en-US" altLang="zh-CN" dirty="0"/>
              <a:t>, </a:t>
            </a:r>
            <a:r>
              <a:rPr kumimoji="1" lang="zh-CN" altLang="en-US" dirty="0"/>
              <a:t>阿里云</a:t>
            </a:r>
            <a:r>
              <a:rPr kumimoji="1" lang="en-US" altLang="zh-CN" dirty="0"/>
              <a:t>, </a:t>
            </a:r>
            <a:r>
              <a:rPr kumimoji="1" lang="zh-CN" altLang="en-US" dirty="0"/>
              <a:t>腾讯云</a:t>
            </a:r>
            <a:r>
              <a:rPr kumimoji="1" lang="en-US" altLang="zh-CN" dirty="0"/>
              <a:t>…</a:t>
            </a:r>
            <a:endParaRPr kumimoji="1" lang="zh-CN" altLang="en-US" dirty="0"/>
          </a:p>
        </p:txBody>
      </p:sp>
      <p:sp>
        <p:nvSpPr>
          <p:cNvPr id="3" name="标题 2">
            <a:extLst>
              <a:ext uri="{FF2B5EF4-FFF2-40B4-BE49-F238E27FC236}">
                <a16:creationId xmlns:a16="http://schemas.microsoft.com/office/drawing/2014/main" id="{D9289F4E-006D-2F4B-9164-2B78FE3F9404}"/>
              </a:ext>
            </a:extLst>
          </p:cNvPr>
          <p:cNvSpPr>
            <a:spLocks noGrp="1"/>
          </p:cNvSpPr>
          <p:nvPr>
            <p:ph type="title"/>
          </p:nvPr>
        </p:nvSpPr>
        <p:spPr/>
        <p:txBody>
          <a:bodyPr/>
          <a:lstStyle/>
          <a:p>
            <a:r>
              <a:rPr kumimoji="1" lang="zh-CN" altLang="en-US" dirty="0"/>
              <a:t>虚拟化的云数据中心</a:t>
            </a:r>
          </a:p>
        </p:txBody>
      </p:sp>
      <p:sp>
        <p:nvSpPr>
          <p:cNvPr id="132" name="矩形 131">
            <a:extLst>
              <a:ext uri="{FF2B5EF4-FFF2-40B4-BE49-F238E27FC236}">
                <a16:creationId xmlns:a16="http://schemas.microsoft.com/office/drawing/2014/main" id="{03578751-113D-3143-BAEE-05CB237B12D6}"/>
              </a:ext>
            </a:extLst>
          </p:cNvPr>
          <p:cNvSpPr/>
          <p:nvPr/>
        </p:nvSpPr>
        <p:spPr bwMode="auto">
          <a:xfrm>
            <a:off x="396081" y="2811461"/>
            <a:ext cx="4648200" cy="321659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133" name="矩形 132">
            <a:extLst>
              <a:ext uri="{FF2B5EF4-FFF2-40B4-BE49-F238E27FC236}">
                <a16:creationId xmlns:a16="http://schemas.microsoft.com/office/drawing/2014/main" id="{0ABCBAC4-13EC-B144-B905-BF4030D07485}"/>
              </a:ext>
            </a:extLst>
          </p:cNvPr>
          <p:cNvSpPr/>
          <p:nvPr/>
        </p:nvSpPr>
        <p:spPr bwMode="auto">
          <a:xfrm>
            <a:off x="548481" y="3411809"/>
            <a:ext cx="1269556" cy="117968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134" name="矩形 133">
            <a:extLst>
              <a:ext uri="{FF2B5EF4-FFF2-40B4-BE49-F238E27FC236}">
                <a16:creationId xmlns:a16="http://schemas.microsoft.com/office/drawing/2014/main" id="{CC328DC5-7719-D047-AE6D-CFD5F51C20F1}"/>
              </a:ext>
            </a:extLst>
          </p:cNvPr>
          <p:cNvSpPr/>
          <p:nvPr/>
        </p:nvSpPr>
        <p:spPr bwMode="auto">
          <a:xfrm>
            <a:off x="2072481" y="3408043"/>
            <a:ext cx="1269556" cy="118849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135" name="矩形 134">
            <a:extLst>
              <a:ext uri="{FF2B5EF4-FFF2-40B4-BE49-F238E27FC236}">
                <a16:creationId xmlns:a16="http://schemas.microsoft.com/office/drawing/2014/main" id="{8045015A-7F72-764C-9350-62745B9C6A42}"/>
              </a:ext>
            </a:extLst>
          </p:cNvPr>
          <p:cNvSpPr/>
          <p:nvPr/>
        </p:nvSpPr>
        <p:spPr bwMode="auto">
          <a:xfrm>
            <a:off x="3629523" y="3408044"/>
            <a:ext cx="1262358" cy="11834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136" name="文本框 135">
            <a:extLst>
              <a:ext uri="{FF2B5EF4-FFF2-40B4-BE49-F238E27FC236}">
                <a16:creationId xmlns:a16="http://schemas.microsoft.com/office/drawing/2014/main" id="{B3B0120C-AC15-CF42-916D-017ADFD677F3}"/>
              </a:ext>
            </a:extLst>
          </p:cNvPr>
          <p:cNvSpPr txBox="1"/>
          <p:nvPr/>
        </p:nvSpPr>
        <p:spPr>
          <a:xfrm>
            <a:off x="1850759" y="2256734"/>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sp>
        <p:nvSpPr>
          <p:cNvPr id="137" name="矩形 136">
            <a:extLst>
              <a:ext uri="{FF2B5EF4-FFF2-40B4-BE49-F238E27FC236}">
                <a16:creationId xmlns:a16="http://schemas.microsoft.com/office/drawing/2014/main" id="{6E41A3BA-1F51-444A-B11E-FCB99AB25F10}"/>
              </a:ext>
            </a:extLst>
          </p:cNvPr>
          <p:cNvSpPr/>
          <p:nvPr/>
        </p:nvSpPr>
        <p:spPr bwMode="auto">
          <a:xfrm>
            <a:off x="538333" y="4716436"/>
            <a:ext cx="1523998"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虚拟本地盘</a:t>
            </a:r>
          </a:p>
        </p:txBody>
      </p:sp>
      <p:sp>
        <p:nvSpPr>
          <p:cNvPr id="138" name="矩形 137">
            <a:extLst>
              <a:ext uri="{FF2B5EF4-FFF2-40B4-BE49-F238E27FC236}">
                <a16:creationId xmlns:a16="http://schemas.microsoft.com/office/drawing/2014/main" id="{F3B05441-F058-D247-A9B3-6214BDB5EBC5}"/>
              </a:ext>
            </a:extLst>
          </p:cNvPr>
          <p:cNvSpPr/>
          <p:nvPr/>
        </p:nvSpPr>
        <p:spPr bwMode="auto">
          <a:xfrm>
            <a:off x="2209379" y="4701948"/>
            <a:ext cx="1294171"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虚拟云盘</a:t>
            </a:r>
          </a:p>
        </p:txBody>
      </p:sp>
      <p:sp>
        <p:nvSpPr>
          <p:cNvPr id="139" name="矩形 138">
            <a:extLst>
              <a:ext uri="{FF2B5EF4-FFF2-40B4-BE49-F238E27FC236}">
                <a16:creationId xmlns:a16="http://schemas.microsoft.com/office/drawing/2014/main" id="{29E44C80-1779-CB4E-BECA-7C994F819D51}"/>
              </a:ext>
            </a:extLst>
          </p:cNvPr>
          <p:cNvSpPr/>
          <p:nvPr/>
        </p:nvSpPr>
        <p:spPr bwMode="auto">
          <a:xfrm>
            <a:off x="3597713" y="4701948"/>
            <a:ext cx="1294168" cy="46098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虚拟网络</a:t>
            </a:r>
          </a:p>
        </p:txBody>
      </p:sp>
      <p:grpSp>
        <p:nvGrpSpPr>
          <p:cNvPr id="141" name="组合 140">
            <a:extLst>
              <a:ext uri="{FF2B5EF4-FFF2-40B4-BE49-F238E27FC236}">
                <a16:creationId xmlns:a16="http://schemas.microsoft.com/office/drawing/2014/main" id="{341D5BC3-A28E-804D-87C2-A6B5EA297C56}"/>
              </a:ext>
            </a:extLst>
          </p:cNvPr>
          <p:cNvGrpSpPr/>
          <p:nvPr/>
        </p:nvGrpSpPr>
        <p:grpSpPr>
          <a:xfrm>
            <a:off x="3063081" y="5540024"/>
            <a:ext cx="1007424" cy="382629"/>
            <a:chOff x="5474805" y="4787345"/>
            <a:chExt cx="1007424" cy="382629"/>
          </a:xfrm>
        </p:grpSpPr>
        <p:sp>
          <p:nvSpPr>
            <p:cNvPr id="142" name="Rectangle 707">
              <a:extLst>
                <a:ext uri="{FF2B5EF4-FFF2-40B4-BE49-F238E27FC236}">
                  <a16:creationId xmlns:a16="http://schemas.microsoft.com/office/drawing/2014/main" id="{6A395F95-4557-9647-B846-703F190B4607}"/>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3" name="Rectangle 708">
              <a:extLst>
                <a:ext uri="{FF2B5EF4-FFF2-40B4-BE49-F238E27FC236}">
                  <a16:creationId xmlns:a16="http://schemas.microsoft.com/office/drawing/2014/main" id="{237393E4-294F-FC4E-915B-211DB5CBE41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44" name="Rectangle 709">
              <a:extLst>
                <a:ext uri="{FF2B5EF4-FFF2-40B4-BE49-F238E27FC236}">
                  <a16:creationId xmlns:a16="http://schemas.microsoft.com/office/drawing/2014/main" id="{6FD4C197-9CB9-BA41-B34C-254234F32EAA}"/>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45" name="直线连接符 144">
            <a:extLst>
              <a:ext uri="{FF2B5EF4-FFF2-40B4-BE49-F238E27FC236}">
                <a16:creationId xmlns:a16="http://schemas.microsoft.com/office/drawing/2014/main" id="{80548C8F-5FDF-0941-B762-DFBABF553D5E}"/>
              </a:ext>
            </a:extLst>
          </p:cNvPr>
          <p:cNvCxnSpPr>
            <a:cxnSpLocks/>
            <a:stCxn id="138" idx="2"/>
            <a:endCxn id="144" idx="0"/>
          </p:cNvCxnSpPr>
          <p:nvPr/>
        </p:nvCxnSpPr>
        <p:spPr>
          <a:xfrm>
            <a:off x="2856465" y="5162928"/>
            <a:ext cx="710328" cy="37709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直线连接符 145">
            <a:extLst>
              <a:ext uri="{FF2B5EF4-FFF2-40B4-BE49-F238E27FC236}">
                <a16:creationId xmlns:a16="http://schemas.microsoft.com/office/drawing/2014/main" id="{9635FAF0-7E99-5245-BC62-169E56AA7ECD}"/>
              </a:ext>
            </a:extLst>
          </p:cNvPr>
          <p:cNvCxnSpPr>
            <a:cxnSpLocks/>
            <a:stCxn id="139" idx="2"/>
            <a:endCxn id="144" idx="0"/>
          </p:cNvCxnSpPr>
          <p:nvPr/>
        </p:nvCxnSpPr>
        <p:spPr>
          <a:xfrm flipH="1">
            <a:off x="3566793" y="5162928"/>
            <a:ext cx="678004" cy="37709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147" name="直线连接符 146">
            <a:extLst>
              <a:ext uri="{FF2B5EF4-FFF2-40B4-BE49-F238E27FC236}">
                <a16:creationId xmlns:a16="http://schemas.microsoft.com/office/drawing/2014/main" id="{FC1E1EDB-0965-6F4C-AAC1-03EC26F6E62A}"/>
              </a:ext>
            </a:extLst>
          </p:cNvPr>
          <p:cNvCxnSpPr>
            <a:cxnSpLocks/>
            <a:stCxn id="137" idx="2"/>
          </p:cNvCxnSpPr>
          <p:nvPr/>
        </p:nvCxnSpPr>
        <p:spPr>
          <a:xfrm>
            <a:off x="1300332" y="5177416"/>
            <a:ext cx="1" cy="172322"/>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48" name="矩形 147">
            <a:extLst>
              <a:ext uri="{FF2B5EF4-FFF2-40B4-BE49-F238E27FC236}">
                <a16:creationId xmlns:a16="http://schemas.microsoft.com/office/drawing/2014/main" id="{663D007D-EE27-124C-A47C-435BCB90ED3E}"/>
              </a:ext>
            </a:extLst>
          </p:cNvPr>
          <p:cNvSpPr/>
          <p:nvPr/>
        </p:nvSpPr>
        <p:spPr bwMode="auto">
          <a:xfrm>
            <a:off x="5806281" y="2795085"/>
            <a:ext cx="2895600" cy="110791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149" name="矩形 148">
            <a:extLst>
              <a:ext uri="{FF2B5EF4-FFF2-40B4-BE49-F238E27FC236}">
                <a16:creationId xmlns:a16="http://schemas.microsoft.com/office/drawing/2014/main" id="{5ED11D6C-DF46-A247-A1AD-3CD04EA62B34}"/>
              </a:ext>
            </a:extLst>
          </p:cNvPr>
          <p:cNvSpPr/>
          <p:nvPr/>
        </p:nvSpPr>
        <p:spPr bwMode="auto">
          <a:xfrm>
            <a:off x="7223503" y="2963953"/>
            <a:ext cx="1294168" cy="75475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虚拟网络功能</a:t>
            </a:r>
          </a:p>
        </p:txBody>
      </p:sp>
      <p:grpSp>
        <p:nvGrpSpPr>
          <p:cNvPr id="150" name="组合 149">
            <a:extLst>
              <a:ext uri="{FF2B5EF4-FFF2-40B4-BE49-F238E27FC236}">
                <a16:creationId xmlns:a16="http://schemas.microsoft.com/office/drawing/2014/main" id="{27F46180-0873-2A4C-98D4-0FBAD911647F}"/>
              </a:ext>
            </a:extLst>
          </p:cNvPr>
          <p:cNvGrpSpPr/>
          <p:nvPr/>
        </p:nvGrpSpPr>
        <p:grpSpPr>
          <a:xfrm>
            <a:off x="6011180" y="3181904"/>
            <a:ext cx="1007424" cy="382629"/>
            <a:chOff x="5474805" y="4787345"/>
            <a:chExt cx="1007424" cy="382629"/>
          </a:xfrm>
        </p:grpSpPr>
        <p:sp>
          <p:nvSpPr>
            <p:cNvPr id="151" name="Rectangle 707">
              <a:extLst>
                <a:ext uri="{FF2B5EF4-FFF2-40B4-BE49-F238E27FC236}">
                  <a16:creationId xmlns:a16="http://schemas.microsoft.com/office/drawing/2014/main" id="{096D14EE-9EE5-B849-93E5-C73DFB573A68}"/>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2" name="Rectangle 708">
              <a:extLst>
                <a:ext uri="{FF2B5EF4-FFF2-40B4-BE49-F238E27FC236}">
                  <a16:creationId xmlns:a16="http://schemas.microsoft.com/office/drawing/2014/main" id="{658B6DE2-019F-884E-8409-B08C21CB9B4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3" name="Rectangle 709">
              <a:extLst>
                <a:ext uri="{FF2B5EF4-FFF2-40B4-BE49-F238E27FC236}">
                  <a16:creationId xmlns:a16="http://schemas.microsoft.com/office/drawing/2014/main" id="{4918DC79-A00E-A841-B1CB-0E4C7FC570A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54" name="直线连接符 153">
            <a:extLst>
              <a:ext uri="{FF2B5EF4-FFF2-40B4-BE49-F238E27FC236}">
                <a16:creationId xmlns:a16="http://schemas.microsoft.com/office/drawing/2014/main" id="{660C74C7-D463-9848-B4A9-0932DA69E580}"/>
              </a:ext>
            </a:extLst>
          </p:cNvPr>
          <p:cNvCxnSpPr>
            <a:cxnSpLocks/>
            <a:stCxn id="149" idx="1"/>
            <a:endCxn id="153" idx="3"/>
          </p:cNvCxnSpPr>
          <p:nvPr/>
        </p:nvCxnSpPr>
        <p:spPr>
          <a:xfrm flipH="1">
            <a:off x="7018604" y="3341332"/>
            <a:ext cx="204899" cy="0"/>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55" name="文本框 154">
            <a:extLst>
              <a:ext uri="{FF2B5EF4-FFF2-40B4-BE49-F238E27FC236}">
                <a16:creationId xmlns:a16="http://schemas.microsoft.com/office/drawing/2014/main" id="{0F4DCD27-C781-A24F-86FA-E2CB1983E7E1}"/>
              </a:ext>
            </a:extLst>
          </p:cNvPr>
          <p:cNvSpPr txBox="1"/>
          <p:nvPr/>
        </p:nvSpPr>
        <p:spPr>
          <a:xfrm>
            <a:off x="6420399" y="2238506"/>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156" name="矩形 155">
            <a:extLst>
              <a:ext uri="{FF2B5EF4-FFF2-40B4-BE49-F238E27FC236}">
                <a16:creationId xmlns:a16="http://schemas.microsoft.com/office/drawing/2014/main" id="{AEE564D4-BE34-854E-8B5A-3B1BA83541DC}"/>
              </a:ext>
            </a:extLst>
          </p:cNvPr>
          <p:cNvSpPr/>
          <p:nvPr/>
        </p:nvSpPr>
        <p:spPr bwMode="auto">
          <a:xfrm>
            <a:off x="5817086" y="4694367"/>
            <a:ext cx="2895600" cy="162229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157" name="矩形 156">
            <a:extLst>
              <a:ext uri="{FF2B5EF4-FFF2-40B4-BE49-F238E27FC236}">
                <a16:creationId xmlns:a16="http://schemas.microsoft.com/office/drawing/2014/main" id="{906778AB-3AAE-2B45-80C4-54BD81C8EAC1}"/>
              </a:ext>
            </a:extLst>
          </p:cNvPr>
          <p:cNvSpPr/>
          <p:nvPr/>
        </p:nvSpPr>
        <p:spPr bwMode="auto">
          <a:xfrm>
            <a:off x="7223503" y="4770903"/>
            <a:ext cx="1294168" cy="671248"/>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bg1"/>
                </a:solidFill>
                <a:ea typeface="Segoe UI" pitchFamily="34" charset="0"/>
                <a:cs typeface="Segoe UI" pitchFamily="34" charset="0"/>
              </a:rPr>
              <a:t>数据结构处理</a:t>
            </a:r>
          </a:p>
        </p:txBody>
      </p:sp>
      <p:grpSp>
        <p:nvGrpSpPr>
          <p:cNvPr id="158" name="组合 157">
            <a:extLst>
              <a:ext uri="{FF2B5EF4-FFF2-40B4-BE49-F238E27FC236}">
                <a16:creationId xmlns:a16="http://schemas.microsoft.com/office/drawing/2014/main" id="{DACE98E4-37B4-FD44-8845-74FFCFB21B1C}"/>
              </a:ext>
            </a:extLst>
          </p:cNvPr>
          <p:cNvGrpSpPr/>
          <p:nvPr/>
        </p:nvGrpSpPr>
        <p:grpSpPr>
          <a:xfrm>
            <a:off x="6021985" y="4943433"/>
            <a:ext cx="1007424" cy="382629"/>
            <a:chOff x="5474805" y="4787345"/>
            <a:chExt cx="1007424" cy="382629"/>
          </a:xfrm>
        </p:grpSpPr>
        <p:sp>
          <p:nvSpPr>
            <p:cNvPr id="159" name="Rectangle 707">
              <a:extLst>
                <a:ext uri="{FF2B5EF4-FFF2-40B4-BE49-F238E27FC236}">
                  <a16:creationId xmlns:a16="http://schemas.microsoft.com/office/drawing/2014/main" id="{EC235C48-C28B-6245-B3C1-2C8C506FC6F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0" name="Rectangle 708">
              <a:extLst>
                <a:ext uri="{FF2B5EF4-FFF2-40B4-BE49-F238E27FC236}">
                  <a16:creationId xmlns:a16="http://schemas.microsoft.com/office/drawing/2014/main" id="{D94B1A6F-0F89-F94D-9C0C-DEF0F52E9106}"/>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1" name="Rectangle 709">
              <a:extLst>
                <a:ext uri="{FF2B5EF4-FFF2-40B4-BE49-F238E27FC236}">
                  <a16:creationId xmlns:a16="http://schemas.microsoft.com/office/drawing/2014/main" id="{69292921-1A3B-2849-AE1C-21331418A15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62" name="直线连接符 161">
            <a:extLst>
              <a:ext uri="{FF2B5EF4-FFF2-40B4-BE49-F238E27FC236}">
                <a16:creationId xmlns:a16="http://schemas.microsoft.com/office/drawing/2014/main" id="{31127565-0780-4C4C-A9C0-04246CA7C910}"/>
              </a:ext>
            </a:extLst>
          </p:cNvPr>
          <p:cNvCxnSpPr>
            <a:cxnSpLocks/>
            <a:stCxn id="157" idx="1"/>
            <a:endCxn id="161" idx="3"/>
          </p:cNvCxnSpPr>
          <p:nvPr/>
        </p:nvCxnSpPr>
        <p:spPr>
          <a:xfrm flipH="1" flipV="1">
            <a:off x="7029409" y="5102861"/>
            <a:ext cx="194094" cy="3666"/>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sp>
        <p:nvSpPr>
          <p:cNvPr id="163" name="文本框 162">
            <a:extLst>
              <a:ext uri="{FF2B5EF4-FFF2-40B4-BE49-F238E27FC236}">
                <a16:creationId xmlns:a16="http://schemas.microsoft.com/office/drawing/2014/main" id="{0B51EEB9-7391-BC4E-BC18-25E708A38438}"/>
              </a:ext>
            </a:extLst>
          </p:cNvPr>
          <p:cNvSpPr txBox="1"/>
          <p:nvPr/>
        </p:nvSpPr>
        <p:spPr>
          <a:xfrm>
            <a:off x="6434089" y="4112274"/>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164" name="圆柱体 163">
            <a:extLst>
              <a:ext uri="{FF2B5EF4-FFF2-40B4-BE49-F238E27FC236}">
                <a16:creationId xmlns:a16="http://schemas.microsoft.com/office/drawing/2014/main" id="{F5789992-EA5D-7C4C-B7EC-1B03B2CB69F8}"/>
              </a:ext>
            </a:extLst>
          </p:cNvPr>
          <p:cNvSpPr/>
          <p:nvPr/>
        </p:nvSpPr>
        <p:spPr bwMode="auto">
          <a:xfrm>
            <a:off x="7101681" y="5630862"/>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65" name="直线连接符 164">
            <a:extLst>
              <a:ext uri="{FF2B5EF4-FFF2-40B4-BE49-F238E27FC236}">
                <a16:creationId xmlns:a16="http://schemas.microsoft.com/office/drawing/2014/main" id="{F7291FF2-4C9D-2747-A76F-81CC63BB6C15}"/>
              </a:ext>
            </a:extLst>
          </p:cNvPr>
          <p:cNvCxnSpPr>
            <a:cxnSpLocks/>
            <a:stCxn id="157" idx="2"/>
            <a:endCxn id="164" idx="1"/>
          </p:cNvCxnSpPr>
          <p:nvPr/>
        </p:nvCxnSpPr>
        <p:spPr>
          <a:xfrm flipH="1">
            <a:off x="7863681" y="5442151"/>
            <a:ext cx="6906" cy="188711"/>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166" name="直线连接符 165">
            <a:extLst>
              <a:ext uri="{FF2B5EF4-FFF2-40B4-BE49-F238E27FC236}">
                <a16:creationId xmlns:a16="http://schemas.microsoft.com/office/drawing/2014/main" id="{A4729309-287B-7344-9873-90D2FFA6E3EE}"/>
              </a:ext>
            </a:extLst>
          </p:cNvPr>
          <p:cNvCxnSpPr>
            <a:cxnSpLocks/>
          </p:cNvCxnSpPr>
          <p:nvPr/>
        </p:nvCxnSpPr>
        <p:spPr>
          <a:xfrm>
            <a:off x="5421624" y="3341332"/>
            <a:ext cx="0" cy="2686743"/>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7" name="直线连接符 166">
            <a:extLst>
              <a:ext uri="{FF2B5EF4-FFF2-40B4-BE49-F238E27FC236}">
                <a16:creationId xmlns:a16="http://schemas.microsoft.com/office/drawing/2014/main" id="{6FB4E31C-00B6-B141-B8D5-8EB62B688C42}"/>
              </a:ext>
            </a:extLst>
          </p:cNvPr>
          <p:cNvCxnSpPr>
            <a:cxnSpLocks/>
            <a:endCxn id="153" idx="1"/>
          </p:cNvCxnSpPr>
          <p:nvPr/>
        </p:nvCxnSpPr>
        <p:spPr>
          <a:xfrm>
            <a:off x="5425281" y="3341332"/>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8" name="直线连接符 167">
            <a:extLst>
              <a:ext uri="{FF2B5EF4-FFF2-40B4-BE49-F238E27FC236}">
                <a16:creationId xmlns:a16="http://schemas.microsoft.com/office/drawing/2014/main" id="{91F1AE79-FC5D-2547-AFFF-0CECB6616DAF}"/>
              </a:ext>
            </a:extLst>
          </p:cNvPr>
          <p:cNvCxnSpPr>
            <a:cxnSpLocks/>
          </p:cNvCxnSpPr>
          <p:nvPr/>
        </p:nvCxnSpPr>
        <p:spPr>
          <a:xfrm>
            <a:off x="5436086" y="5117669"/>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9" name="直线连接符 168">
            <a:extLst>
              <a:ext uri="{FF2B5EF4-FFF2-40B4-BE49-F238E27FC236}">
                <a16:creationId xmlns:a16="http://schemas.microsoft.com/office/drawing/2014/main" id="{C1B361AA-0BC6-0443-A72F-D24D850ED671}"/>
              </a:ext>
            </a:extLst>
          </p:cNvPr>
          <p:cNvCxnSpPr>
            <a:cxnSpLocks/>
          </p:cNvCxnSpPr>
          <p:nvPr/>
        </p:nvCxnSpPr>
        <p:spPr>
          <a:xfrm>
            <a:off x="4070505" y="5730849"/>
            <a:ext cx="1354776"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0" name="文本框 169">
            <a:extLst>
              <a:ext uri="{FF2B5EF4-FFF2-40B4-BE49-F238E27FC236}">
                <a16:creationId xmlns:a16="http://schemas.microsoft.com/office/drawing/2014/main" id="{C8BB3D32-C592-584C-B94C-838CED29EDF8}"/>
              </a:ext>
            </a:extLst>
          </p:cNvPr>
          <p:cNvSpPr txBox="1"/>
          <p:nvPr/>
        </p:nvSpPr>
        <p:spPr>
          <a:xfrm>
            <a:off x="4189945" y="5927057"/>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sp>
        <p:nvSpPr>
          <p:cNvPr id="171" name="矩形 170">
            <a:extLst>
              <a:ext uri="{FF2B5EF4-FFF2-40B4-BE49-F238E27FC236}">
                <a16:creationId xmlns:a16="http://schemas.microsoft.com/office/drawing/2014/main" id="{452AFAEE-5BA9-6B4C-85A4-4DEF7D4EC879}"/>
              </a:ext>
            </a:extLst>
          </p:cNvPr>
          <p:cNvSpPr/>
          <p:nvPr/>
        </p:nvSpPr>
        <p:spPr bwMode="auto">
          <a:xfrm>
            <a:off x="614953" y="3878262"/>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72" name="矩形 171">
            <a:extLst>
              <a:ext uri="{FF2B5EF4-FFF2-40B4-BE49-F238E27FC236}">
                <a16:creationId xmlns:a16="http://schemas.microsoft.com/office/drawing/2014/main" id="{97EE971F-5AAE-084E-A686-1F763EAF9B4E}"/>
              </a:ext>
            </a:extLst>
          </p:cNvPr>
          <p:cNvSpPr/>
          <p:nvPr/>
        </p:nvSpPr>
        <p:spPr bwMode="auto">
          <a:xfrm>
            <a:off x="613571" y="4259262"/>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sp>
        <p:nvSpPr>
          <p:cNvPr id="173" name="矩形 172">
            <a:extLst>
              <a:ext uri="{FF2B5EF4-FFF2-40B4-BE49-F238E27FC236}">
                <a16:creationId xmlns:a16="http://schemas.microsoft.com/office/drawing/2014/main" id="{959210AD-8244-0046-B61B-2CED12C7C8B3}"/>
              </a:ext>
            </a:extLst>
          </p:cNvPr>
          <p:cNvSpPr/>
          <p:nvPr/>
        </p:nvSpPr>
        <p:spPr bwMode="auto">
          <a:xfrm>
            <a:off x="2143003" y="3871734"/>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74" name="矩形 173">
            <a:extLst>
              <a:ext uri="{FF2B5EF4-FFF2-40B4-BE49-F238E27FC236}">
                <a16:creationId xmlns:a16="http://schemas.microsoft.com/office/drawing/2014/main" id="{50A93201-1D29-344D-8B2A-414FDEE71957}"/>
              </a:ext>
            </a:extLst>
          </p:cNvPr>
          <p:cNvSpPr/>
          <p:nvPr/>
        </p:nvSpPr>
        <p:spPr bwMode="auto">
          <a:xfrm>
            <a:off x="2141621" y="4252734"/>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sp>
        <p:nvSpPr>
          <p:cNvPr id="175" name="矩形 174">
            <a:extLst>
              <a:ext uri="{FF2B5EF4-FFF2-40B4-BE49-F238E27FC236}">
                <a16:creationId xmlns:a16="http://schemas.microsoft.com/office/drawing/2014/main" id="{4919BB2B-D240-0B42-B8B8-2514916170BE}"/>
              </a:ext>
            </a:extLst>
          </p:cNvPr>
          <p:cNvSpPr/>
          <p:nvPr/>
        </p:nvSpPr>
        <p:spPr bwMode="auto">
          <a:xfrm>
            <a:off x="3690987" y="38744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76" name="矩形 175">
            <a:extLst>
              <a:ext uri="{FF2B5EF4-FFF2-40B4-BE49-F238E27FC236}">
                <a16:creationId xmlns:a16="http://schemas.microsoft.com/office/drawing/2014/main" id="{645DCC39-7B23-7245-9FC5-D6A0E0D4029F}"/>
              </a:ext>
            </a:extLst>
          </p:cNvPr>
          <p:cNvSpPr/>
          <p:nvPr/>
        </p:nvSpPr>
        <p:spPr bwMode="auto">
          <a:xfrm>
            <a:off x="3689605" y="4255425"/>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177" name="直线连接符 176">
            <a:extLst>
              <a:ext uri="{FF2B5EF4-FFF2-40B4-BE49-F238E27FC236}">
                <a16:creationId xmlns:a16="http://schemas.microsoft.com/office/drawing/2014/main" id="{211F2FB6-03C4-0E4B-93B5-28F792F786CA}"/>
              </a:ext>
            </a:extLst>
          </p:cNvPr>
          <p:cNvCxnSpPr>
            <a:stCxn id="171" idx="2"/>
            <a:endCxn id="172" idx="0"/>
          </p:cNvCxnSpPr>
          <p:nvPr/>
        </p:nvCxnSpPr>
        <p:spPr>
          <a:xfrm flipH="1">
            <a:off x="1192373" y="4141643"/>
            <a:ext cx="1382" cy="117619"/>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78" name="直线连接符 177">
            <a:extLst>
              <a:ext uri="{FF2B5EF4-FFF2-40B4-BE49-F238E27FC236}">
                <a16:creationId xmlns:a16="http://schemas.microsoft.com/office/drawing/2014/main" id="{42FD294B-7E3B-6348-BCF9-16C54F502486}"/>
              </a:ext>
            </a:extLst>
          </p:cNvPr>
          <p:cNvCxnSpPr/>
          <p:nvPr/>
        </p:nvCxnSpPr>
        <p:spPr>
          <a:xfrm flipH="1">
            <a:off x="2756899" y="4141643"/>
            <a:ext cx="1382" cy="117619"/>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79" name="直线连接符 178">
            <a:extLst>
              <a:ext uri="{FF2B5EF4-FFF2-40B4-BE49-F238E27FC236}">
                <a16:creationId xmlns:a16="http://schemas.microsoft.com/office/drawing/2014/main" id="{FB6FB9B2-91EA-0A44-A720-6B7475788987}"/>
              </a:ext>
            </a:extLst>
          </p:cNvPr>
          <p:cNvCxnSpPr/>
          <p:nvPr/>
        </p:nvCxnSpPr>
        <p:spPr>
          <a:xfrm flipH="1">
            <a:off x="4255034" y="4149925"/>
            <a:ext cx="1382" cy="117619"/>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80" name="圆柱体 179">
            <a:extLst>
              <a:ext uri="{FF2B5EF4-FFF2-40B4-BE49-F238E27FC236}">
                <a16:creationId xmlns:a16="http://schemas.microsoft.com/office/drawing/2014/main" id="{E47C6849-D28B-0F43-A2FA-6FFDF36B49AB}"/>
              </a:ext>
            </a:extLst>
          </p:cNvPr>
          <p:cNvSpPr/>
          <p:nvPr/>
        </p:nvSpPr>
        <p:spPr bwMode="auto">
          <a:xfrm>
            <a:off x="519349" y="5343590"/>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90586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P spid="139" grpId="0" animBg="1"/>
      <p:bldP spid="148" grpId="0" animBg="1"/>
      <p:bldP spid="149" grpId="0" animBg="1"/>
      <p:bldP spid="155" grpId="0"/>
      <p:bldP spid="156" grpId="0" animBg="1"/>
      <p:bldP spid="157" grpId="0" animBg="1"/>
      <p:bldP spid="163" grpId="0"/>
      <p:bldP spid="164" grpId="0" animBg="1"/>
      <p:bldP spid="170" grpId="0"/>
      <p:bldP spid="18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键值存储：基础数据结构</a:t>
            </a:r>
            <a:endParaRPr lang="en-US" dirty="0"/>
          </a:p>
        </p:txBody>
      </p:sp>
      <p:sp>
        <p:nvSpPr>
          <p:cNvPr id="3" name="Text Placeholder 2"/>
          <p:cNvSpPr>
            <a:spLocks noGrp="1"/>
          </p:cNvSpPr>
          <p:nvPr>
            <p:ph type="body" sz="quarter" idx="10"/>
          </p:nvPr>
        </p:nvSpPr>
        <p:spPr>
          <a:xfrm>
            <a:off x="274638" y="1212849"/>
            <a:ext cx="4206240" cy="627864"/>
          </a:xfrm>
        </p:spPr>
        <p:txBody>
          <a:bodyPr/>
          <a:lstStyle/>
          <a:p>
            <a:r>
              <a:rPr lang="zh-CN" altLang="en-US" dirty="0"/>
              <a:t>缓存</a:t>
            </a:r>
            <a:endParaRPr lang="en-US" dirty="0"/>
          </a:p>
        </p:txBody>
      </p:sp>
      <p:sp>
        <p:nvSpPr>
          <p:cNvPr id="4" name="Text Placeholder 3"/>
          <p:cNvSpPr>
            <a:spLocks noGrp="1"/>
          </p:cNvSpPr>
          <p:nvPr>
            <p:ph type="body" sz="quarter" idx="11"/>
          </p:nvPr>
        </p:nvSpPr>
        <p:spPr>
          <a:xfrm>
            <a:off x="4846113" y="1211287"/>
            <a:ext cx="4206240" cy="627864"/>
          </a:xfrm>
        </p:spPr>
        <p:txBody>
          <a:bodyPr/>
          <a:lstStyle/>
          <a:p>
            <a:r>
              <a:rPr lang="zh-CN" altLang="en-US" dirty="0"/>
              <a:t>共享数据结构</a:t>
            </a:r>
            <a:endParaRPr lang="en-US" dirty="0"/>
          </a:p>
        </p:txBody>
      </p:sp>
      <p:pic>
        <p:nvPicPr>
          <p:cNvPr id="5"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480" y="2021119"/>
            <a:ext cx="1521641" cy="893138"/>
          </a:xfrm>
          <a:prstGeom prst="rect">
            <a:avLst/>
          </a:prstGeom>
        </p:spPr>
      </p:pic>
      <p:pic>
        <p:nvPicPr>
          <p:cNvPr id="6" name="Picture 2" descr="Image result for redi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681" y="3046444"/>
            <a:ext cx="2274240" cy="75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92588" y="4419135"/>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最新微博</a:t>
            </a:r>
            <a:endParaRPr lang="en-US" sz="2400" dirty="0">
              <a:gradFill>
                <a:gsLst>
                  <a:gs pos="2917">
                    <a:schemeClr val="tx1"/>
                  </a:gs>
                  <a:gs pos="30000">
                    <a:schemeClr val="tx1"/>
                  </a:gs>
                </a:gsLst>
                <a:lin ang="5400000" scaled="0"/>
              </a:gradFill>
            </a:endParaRPr>
          </a:p>
        </p:txBody>
      </p:sp>
      <p:sp>
        <p:nvSpPr>
          <p:cNvPr id="8" name="TextBox 7"/>
          <p:cNvSpPr txBox="1"/>
          <p:nvPr/>
        </p:nvSpPr>
        <p:spPr>
          <a:xfrm>
            <a:off x="243681" y="4447755"/>
            <a:ext cx="1368003"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用户</a:t>
            </a:r>
            <a:r>
              <a:rPr lang="en-US" sz="2400" dirty="0">
                <a:gradFill>
                  <a:gsLst>
                    <a:gs pos="2917">
                      <a:schemeClr val="tx1"/>
                    </a:gs>
                    <a:gs pos="30000">
                      <a:schemeClr val="tx1"/>
                    </a:gs>
                  </a:gsLst>
                  <a:lin ang="5400000" scaled="0"/>
                </a:gradFill>
              </a:rPr>
              <a:t> ID</a:t>
            </a:r>
          </a:p>
        </p:txBody>
      </p:sp>
      <p:cxnSp>
        <p:nvCxnSpPr>
          <p:cNvPr id="12" name="Straight Arrow Connector 11"/>
          <p:cNvCxnSpPr>
            <a:cxnSpLocks/>
            <a:endCxn id="7" idx="1"/>
          </p:cNvCxnSpPr>
          <p:nvPr/>
        </p:nvCxnSpPr>
        <p:spPr>
          <a:xfrm>
            <a:off x="2031791" y="4733067"/>
            <a:ext cx="46079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2430" y="5039111"/>
            <a:ext cx="190821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数据库查询</a:t>
            </a:r>
            <a:endParaRPr lang="en-US" sz="2400" dirty="0">
              <a:gradFill>
                <a:gsLst>
                  <a:gs pos="2917">
                    <a:schemeClr val="tx1"/>
                  </a:gs>
                  <a:gs pos="30000">
                    <a:schemeClr val="tx1"/>
                  </a:gs>
                </a:gsLst>
                <a:lin ang="5400000" scaled="0"/>
              </a:gradFill>
            </a:endParaRPr>
          </a:p>
        </p:txBody>
      </p:sp>
      <p:cxnSp>
        <p:nvCxnSpPr>
          <p:cNvPr id="14" name="Straight Arrow Connector 13"/>
          <p:cNvCxnSpPr/>
          <p:nvPr/>
        </p:nvCxnSpPr>
        <p:spPr>
          <a:xfrm>
            <a:off x="2025379" y="533159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485460" y="5008526"/>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查询结果</a:t>
            </a:r>
            <a:endParaRPr lang="en-US" sz="2400" dirty="0">
              <a:gradFill>
                <a:gsLst>
                  <a:gs pos="2917">
                    <a:schemeClr val="tx1"/>
                  </a:gs>
                  <a:gs pos="30000">
                    <a:schemeClr val="tx1"/>
                  </a:gs>
                </a:gsLst>
                <a:lin ang="5400000" scaled="0"/>
              </a:gradFill>
            </a:endParaRPr>
          </a:p>
        </p:txBody>
      </p:sp>
      <p:sp>
        <p:nvSpPr>
          <p:cNvPr id="17" name="TextBox 16"/>
          <p:cNvSpPr txBox="1"/>
          <p:nvPr/>
        </p:nvSpPr>
        <p:spPr>
          <a:xfrm>
            <a:off x="243681" y="3954462"/>
            <a:ext cx="67710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键</a:t>
            </a:r>
            <a:endParaRPr lang="en-US" sz="2400" dirty="0">
              <a:gradFill>
                <a:gsLst>
                  <a:gs pos="2917">
                    <a:schemeClr val="tx1"/>
                  </a:gs>
                  <a:gs pos="30000">
                    <a:schemeClr val="tx1"/>
                  </a:gs>
                </a:gsLst>
                <a:lin ang="5400000" scaled="0"/>
              </a:gradFill>
            </a:endParaRPr>
          </a:p>
        </p:txBody>
      </p:sp>
      <p:sp>
        <p:nvSpPr>
          <p:cNvPr id="18" name="TextBox 17"/>
          <p:cNvSpPr txBox="1"/>
          <p:nvPr/>
        </p:nvSpPr>
        <p:spPr>
          <a:xfrm>
            <a:off x="2492588" y="3938507"/>
            <a:ext cx="67710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值</a:t>
            </a:r>
            <a:endParaRPr lang="en-US" sz="2400" dirty="0">
              <a:gradFill>
                <a:gsLst>
                  <a:gs pos="2917">
                    <a:schemeClr val="tx1"/>
                  </a:gs>
                  <a:gs pos="30000">
                    <a:schemeClr val="tx1"/>
                  </a:gs>
                </a:gsLst>
                <a:lin ang="5400000" scaled="0"/>
              </a:gradFill>
            </a:endParaRPr>
          </a:p>
        </p:txBody>
      </p:sp>
      <p:sp>
        <p:nvSpPr>
          <p:cNvPr id="19" name="TextBox 18"/>
          <p:cNvSpPr txBox="1"/>
          <p:nvPr/>
        </p:nvSpPr>
        <p:spPr>
          <a:xfrm>
            <a:off x="243681" y="5609579"/>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网站访客</a:t>
            </a:r>
            <a:endParaRPr lang="en-US" sz="2400" dirty="0">
              <a:gradFill>
                <a:gsLst>
                  <a:gs pos="2917">
                    <a:schemeClr val="tx1"/>
                  </a:gs>
                  <a:gs pos="30000">
                    <a:schemeClr val="tx1"/>
                  </a:gs>
                </a:gsLst>
                <a:lin ang="5400000" scaled="0"/>
              </a:gradFill>
            </a:endParaRPr>
          </a:p>
        </p:txBody>
      </p:sp>
      <p:cxnSp>
        <p:nvCxnSpPr>
          <p:cNvPr id="20" name="Straight Arrow Connector 19"/>
          <p:cNvCxnSpPr/>
          <p:nvPr/>
        </p:nvCxnSpPr>
        <p:spPr>
          <a:xfrm>
            <a:off x="2025379" y="587246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85459" y="5558531"/>
            <a:ext cx="1955087"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浏览器信息</a:t>
            </a:r>
            <a:endParaRPr lang="en-US" sz="2400" dirty="0">
              <a:gradFill>
                <a:gsLst>
                  <a:gs pos="2917">
                    <a:schemeClr val="tx1"/>
                  </a:gs>
                  <a:gs pos="30000">
                    <a:schemeClr val="tx1"/>
                  </a:gs>
                </a:gsLst>
                <a:lin ang="5400000" scaled="0"/>
              </a:gradFill>
            </a:endParaRPr>
          </a:p>
        </p:txBody>
      </p:sp>
      <p:pic>
        <p:nvPicPr>
          <p:cNvPr id="22" name="图片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2161" y="1897062"/>
            <a:ext cx="3442120" cy="854443"/>
          </a:xfrm>
          <a:prstGeom prst="rect">
            <a:avLst/>
          </a:prstGeom>
        </p:spPr>
      </p:pic>
      <p:pic>
        <p:nvPicPr>
          <p:cNvPr id="23" name="图片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7686" y="2804471"/>
            <a:ext cx="3160395" cy="929640"/>
          </a:xfrm>
          <a:prstGeom prst="rect">
            <a:avLst/>
          </a:prstGeom>
        </p:spPr>
      </p:pic>
      <p:sp>
        <p:nvSpPr>
          <p:cNvPr id="25" name="TextBox 24"/>
          <p:cNvSpPr txBox="1"/>
          <p:nvPr/>
        </p:nvSpPr>
        <p:spPr>
          <a:xfrm>
            <a:off x="4824488" y="4419135"/>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图中的点</a:t>
            </a:r>
            <a:endParaRPr lang="en-US" sz="2400" dirty="0">
              <a:gradFill>
                <a:gsLst>
                  <a:gs pos="2917">
                    <a:schemeClr val="tx1"/>
                  </a:gs>
                  <a:gs pos="30000">
                    <a:schemeClr val="tx1"/>
                  </a:gs>
                </a:gsLst>
                <a:lin ang="5400000" scaled="0"/>
              </a:gradFill>
            </a:endParaRPr>
          </a:p>
        </p:txBody>
      </p:sp>
      <p:cxnSp>
        <p:nvCxnSpPr>
          <p:cNvPr id="26" name="Straight Arrow Connector 25"/>
          <p:cNvCxnSpPr/>
          <p:nvPr/>
        </p:nvCxnSpPr>
        <p:spPr>
          <a:xfrm>
            <a:off x="6940821" y="4714106"/>
            <a:ext cx="4500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33237" y="5010491"/>
            <a:ext cx="2215991"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机器学习特征</a:t>
            </a:r>
            <a:endParaRPr lang="en-US" sz="2400" dirty="0">
              <a:gradFill>
                <a:gsLst>
                  <a:gs pos="2917">
                    <a:schemeClr val="tx1"/>
                  </a:gs>
                  <a:gs pos="30000">
                    <a:schemeClr val="tx1"/>
                  </a:gs>
                </a:gsLst>
                <a:lin ang="5400000" scaled="0"/>
              </a:gradFill>
            </a:endParaRPr>
          </a:p>
        </p:txBody>
      </p:sp>
      <p:cxnSp>
        <p:nvCxnSpPr>
          <p:cNvPr id="28" name="Straight Arrow Connector 27"/>
          <p:cNvCxnSpPr/>
          <p:nvPr/>
        </p:nvCxnSpPr>
        <p:spPr>
          <a:xfrm>
            <a:off x="6923684" y="5329234"/>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90893" y="5006170"/>
            <a:ext cx="98488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权重</a:t>
            </a:r>
            <a:endParaRPr lang="en-US" sz="2400" dirty="0">
              <a:gradFill>
                <a:gsLst>
                  <a:gs pos="2917">
                    <a:schemeClr val="tx1"/>
                  </a:gs>
                  <a:gs pos="30000">
                    <a:schemeClr val="tx1"/>
                  </a:gs>
                </a:gsLst>
                <a:lin ang="5400000" scaled="0"/>
              </a:gradFill>
            </a:endParaRPr>
          </a:p>
        </p:txBody>
      </p:sp>
      <p:sp>
        <p:nvSpPr>
          <p:cNvPr id="30" name="TextBox 29"/>
          <p:cNvSpPr txBox="1"/>
          <p:nvPr/>
        </p:nvSpPr>
        <p:spPr>
          <a:xfrm>
            <a:off x="4818303" y="3925842"/>
            <a:ext cx="67710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键</a:t>
            </a:r>
            <a:endParaRPr lang="en-US" sz="2400" dirty="0">
              <a:gradFill>
                <a:gsLst>
                  <a:gs pos="2917">
                    <a:schemeClr val="tx1"/>
                  </a:gs>
                  <a:gs pos="30000">
                    <a:schemeClr val="tx1"/>
                  </a:gs>
                </a:gsLst>
                <a:lin ang="5400000" scaled="0"/>
              </a:gradFill>
            </a:endParaRPr>
          </a:p>
        </p:txBody>
      </p:sp>
      <p:sp>
        <p:nvSpPr>
          <p:cNvPr id="31" name="TextBox 30"/>
          <p:cNvSpPr txBox="1"/>
          <p:nvPr/>
        </p:nvSpPr>
        <p:spPr>
          <a:xfrm>
            <a:off x="7411287" y="3936151"/>
            <a:ext cx="67710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值</a:t>
            </a:r>
            <a:endParaRPr lang="en-US" sz="2400" dirty="0">
              <a:gradFill>
                <a:gsLst>
                  <a:gs pos="2917">
                    <a:schemeClr val="tx1"/>
                  </a:gs>
                  <a:gs pos="30000">
                    <a:schemeClr val="tx1"/>
                  </a:gs>
                </a:gsLst>
                <a:lin ang="5400000" scaled="0"/>
              </a:gradFill>
            </a:endParaRPr>
          </a:p>
        </p:txBody>
      </p:sp>
      <p:sp>
        <p:nvSpPr>
          <p:cNvPr id="32" name="TextBox 31"/>
          <p:cNvSpPr txBox="1"/>
          <p:nvPr/>
        </p:nvSpPr>
        <p:spPr>
          <a:xfrm>
            <a:off x="4824488" y="5580959"/>
            <a:ext cx="190821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数据库事务</a:t>
            </a:r>
            <a:endParaRPr lang="en-US" sz="2400" dirty="0">
              <a:gradFill>
                <a:gsLst>
                  <a:gs pos="2917">
                    <a:schemeClr val="tx1"/>
                  </a:gs>
                  <a:gs pos="30000">
                    <a:schemeClr val="tx1"/>
                  </a:gs>
                </a:gsLst>
                <a:lin ang="5400000" scaled="0"/>
              </a:gradFill>
            </a:endParaRPr>
          </a:p>
        </p:txBody>
      </p:sp>
      <p:cxnSp>
        <p:nvCxnSpPr>
          <p:cNvPr id="33" name="Straight Arrow Connector 32"/>
          <p:cNvCxnSpPr/>
          <p:nvPr/>
        </p:nvCxnSpPr>
        <p:spPr>
          <a:xfrm>
            <a:off x="6915463" y="5870107"/>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75543" y="5556175"/>
            <a:ext cx="1292662"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序列号</a:t>
            </a:r>
            <a:endParaRPr lang="en-US" sz="2400" dirty="0">
              <a:gradFill>
                <a:gsLst>
                  <a:gs pos="2917">
                    <a:schemeClr val="tx1"/>
                  </a:gs>
                  <a:gs pos="30000">
                    <a:schemeClr val="tx1"/>
                  </a:gs>
                </a:gsLst>
                <a:lin ang="5400000" scaled="0"/>
              </a:gradFill>
            </a:endParaRPr>
          </a:p>
        </p:txBody>
      </p:sp>
      <p:sp>
        <p:nvSpPr>
          <p:cNvPr id="35" name="TextBox 34"/>
          <p:cNvSpPr txBox="1"/>
          <p:nvPr/>
        </p:nvSpPr>
        <p:spPr>
          <a:xfrm>
            <a:off x="7406243" y="4409983"/>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相邻的点</a:t>
            </a:r>
            <a:endParaRPr lang="en-US" sz="2400" dirty="0">
              <a:gradFill>
                <a:gsLst>
                  <a:gs pos="2917">
                    <a:schemeClr val="tx1"/>
                  </a:gs>
                  <a:gs pos="30000">
                    <a:schemeClr val="tx1"/>
                  </a:gs>
                </a:gsLst>
                <a:lin ang="5400000" scaled="0"/>
              </a:gradFill>
            </a:endParaRPr>
          </a:p>
        </p:txBody>
      </p:sp>
      <p:sp>
        <p:nvSpPr>
          <p:cNvPr id="9" name="TextBox 8"/>
          <p:cNvSpPr txBox="1"/>
          <p:nvPr/>
        </p:nvSpPr>
        <p:spPr>
          <a:xfrm>
            <a:off x="4815681" y="6095140"/>
            <a:ext cx="2831544"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solidFill>
                  <a:srgbClr val="C00000"/>
                </a:solidFill>
              </a:rPr>
              <a:t>越来越重要的应用</a:t>
            </a:r>
            <a:endParaRPr lang="en-US" sz="2400" dirty="0">
              <a:solidFill>
                <a:srgbClr val="C00000"/>
              </a:solidFill>
            </a:endParaRPr>
          </a:p>
        </p:txBody>
      </p:sp>
    </p:spTree>
    <p:extLst>
      <p:ext uri="{BB962C8B-B14F-4D97-AF65-F5344CB8AC3E}">
        <p14:creationId xmlns:p14="http://schemas.microsoft.com/office/powerpoint/2010/main" val="3441859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5" grpId="0"/>
      <p:bldP spid="27" grpId="0"/>
      <p:bldP spid="29" grpId="0"/>
      <p:bldP spid="30" grpId="0"/>
      <p:bldP spid="31" grpId="0"/>
      <p:bldP spid="32" grpId="0"/>
      <p:bldP spid="34" grpId="0"/>
      <p:bldP spid="35"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键值存储：基础数据结构</a:t>
            </a:r>
            <a:endParaRPr lang="en-US" dirty="0"/>
          </a:p>
        </p:txBody>
      </p:sp>
      <p:sp>
        <p:nvSpPr>
          <p:cNvPr id="4" name="Text Placeholder 3"/>
          <p:cNvSpPr>
            <a:spLocks noGrp="1"/>
          </p:cNvSpPr>
          <p:nvPr>
            <p:ph type="body" sz="quarter" idx="11"/>
          </p:nvPr>
        </p:nvSpPr>
        <p:spPr>
          <a:xfrm>
            <a:off x="4846113" y="1211287"/>
            <a:ext cx="4206240" cy="627864"/>
          </a:xfrm>
        </p:spPr>
        <p:txBody>
          <a:bodyPr/>
          <a:lstStyle/>
          <a:p>
            <a:r>
              <a:rPr lang="zh-CN" altLang="en-US" dirty="0"/>
              <a:t>共享数据结构</a:t>
            </a:r>
            <a:endParaRPr lang="en-US" dirty="0"/>
          </a:p>
        </p:txBody>
      </p:sp>
      <p:pic>
        <p:nvPicPr>
          <p:cNvPr id="22" name="图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2161" y="1897062"/>
            <a:ext cx="3442120" cy="854443"/>
          </a:xfrm>
          <a:prstGeom prst="rect">
            <a:avLst/>
          </a:prstGeom>
        </p:spPr>
      </p:pic>
      <p:pic>
        <p:nvPicPr>
          <p:cNvPr id="23"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7686" y="2804471"/>
            <a:ext cx="3160395" cy="929640"/>
          </a:xfrm>
          <a:prstGeom prst="rect">
            <a:avLst/>
          </a:prstGeom>
        </p:spPr>
      </p:pic>
      <p:sp>
        <p:nvSpPr>
          <p:cNvPr id="25" name="TextBox 24"/>
          <p:cNvSpPr txBox="1"/>
          <p:nvPr/>
        </p:nvSpPr>
        <p:spPr>
          <a:xfrm>
            <a:off x="4824488" y="4419135"/>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图中的点</a:t>
            </a:r>
            <a:endParaRPr lang="en-US" sz="2400" dirty="0">
              <a:gradFill>
                <a:gsLst>
                  <a:gs pos="2917">
                    <a:schemeClr val="tx1"/>
                  </a:gs>
                  <a:gs pos="30000">
                    <a:schemeClr val="tx1"/>
                  </a:gs>
                </a:gsLst>
                <a:lin ang="5400000" scaled="0"/>
              </a:gradFill>
            </a:endParaRPr>
          </a:p>
        </p:txBody>
      </p:sp>
      <p:cxnSp>
        <p:nvCxnSpPr>
          <p:cNvPr id="26" name="Straight Arrow Connector 25"/>
          <p:cNvCxnSpPr/>
          <p:nvPr/>
        </p:nvCxnSpPr>
        <p:spPr>
          <a:xfrm>
            <a:off x="6940821" y="4714106"/>
            <a:ext cx="4500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833237" y="5010491"/>
            <a:ext cx="2215991"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机器学习特征</a:t>
            </a:r>
            <a:endParaRPr lang="en-US" sz="2400" dirty="0">
              <a:gradFill>
                <a:gsLst>
                  <a:gs pos="2917">
                    <a:schemeClr val="tx1"/>
                  </a:gs>
                  <a:gs pos="30000">
                    <a:schemeClr val="tx1"/>
                  </a:gs>
                </a:gsLst>
                <a:lin ang="5400000" scaled="0"/>
              </a:gradFill>
            </a:endParaRPr>
          </a:p>
        </p:txBody>
      </p:sp>
      <p:cxnSp>
        <p:nvCxnSpPr>
          <p:cNvPr id="28" name="Straight Arrow Connector 27"/>
          <p:cNvCxnSpPr/>
          <p:nvPr/>
        </p:nvCxnSpPr>
        <p:spPr>
          <a:xfrm>
            <a:off x="6923684" y="5329234"/>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390893" y="5006170"/>
            <a:ext cx="98488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权重</a:t>
            </a:r>
            <a:endParaRPr lang="en-US" sz="2400" dirty="0">
              <a:gradFill>
                <a:gsLst>
                  <a:gs pos="2917">
                    <a:schemeClr val="tx1"/>
                  </a:gs>
                  <a:gs pos="30000">
                    <a:schemeClr val="tx1"/>
                  </a:gs>
                </a:gsLst>
                <a:lin ang="5400000" scaled="0"/>
              </a:gradFill>
            </a:endParaRPr>
          </a:p>
        </p:txBody>
      </p:sp>
      <p:sp>
        <p:nvSpPr>
          <p:cNvPr id="30" name="TextBox 29"/>
          <p:cNvSpPr txBox="1"/>
          <p:nvPr/>
        </p:nvSpPr>
        <p:spPr>
          <a:xfrm>
            <a:off x="4818303" y="3925842"/>
            <a:ext cx="67710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键</a:t>
            </a:r>
            <a:endParaRPr lang="en-US" sz="2400" dirty="0">
              <a:gradFill>
                <a:gsLst>
                  <a:gs pos="2917">
                    <a:schemeClr val="tx1"/>
                  </a:gs>
                  <a:gs pos="30000">
                    <a:schemeClr val="tx1"/>
                  </a:gs>
                </a:gsLst>
                <a:lin ang="5400000" scaled="0"/>
              </a:gradFill>
            </a:endParaRPr>
          </a:p>
        </p:txBody>
      </p:sp>
      <p:sp>
        <p:nvSpPr>
          <p:cNvPr id="31" name="TextBox 30"/>
          <p:cNvSpPr txBox="1"/>
          <p:nvPr/>
        </p:nvSpPr>
        <p:spPr>
          <a:xfrm>
            <a:off x="7411287" y="3936151"/>
            <a:ext cx="67710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值</a:t>
            </a:r>
            <a:endParaRPr lang="en-US" sz="2400" dirty="0">
              <a:gradFill>
                <a:gsLst>
                  <a:gs pos="2917">
                    <a:schemeClr val="tx1"/>
                  </a:gs>
                  <a:gs pos="30000">
                    <a:schemeClr val="tx1"/>
                  </a:gs>
                </a:gsLst>
                <a:lin ang="5400000" scaled="0"/>
              </a:gradFill>
            </a:endParaRPr>
          </a:p>
        </p:txBody>
      </p:sp>
      <p:sp>
        <p:nvSpPr>
          <p:cNvPr id="32" name="TextBox 31"/>
          <p:cNvSpPr txBox="1"/>
          <p:nvPr/>
        </p:nvSpPr>
        <p:spPr>
          <a:xfrm>
            <a:off x="4824488" y="5580959"/>
            <a:ext cx="190821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数据库事务</a:t>
            </a:r>
            <a:endParaRPr lang="en-US" sz="2400" dirty="0">
              <a:gradFill>
                <a:gsLst>
                  <a:gs pos="2917">
                    <a:schemeClr val="tx1"/>
                  </a:gs>
                  <a:gs pos="30000">
                    <a:schemeClr val="tx1"/>
                  </a:gs>
                </a:gsLst>
                <a:lin ang="5400000" scaled="0"/>
              </a:gradFill>
            </a:endParaRPr>
          </a:p>
        </p:txBody>
      </p:sp>
      <p:cxnSp>
        <p:nvCxnSpPr>
          <p:cNvPr id="33" name="Straight Arrow Connector 32"/>
          <p:cNvCxnSpPr/>
          <p:nvPr/>
        </p:nvCxnSpPr>
        <p:spPr>
          <a:xfrm>
            <a:off x="6915463" y="5870107"/>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375543" y="5556175"/>
            <a:ext cx="1292662"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序列号</a:t>
            </a:r>
            <a:endParaRPr lang="en-US" sz="2400" dirty="0">
              <a:gradFill>
                <a:gsLst>
                  <a:gs pos="2917">
                    <a:schemeClr val="tx1"/>
                  </a:gs>
                  <a:gs pos="30000">
                    <a:schemeClr val="tx1"/>
                  </a:gs>
                </a:gsLst>
                <a:lin ang="5400000" scaled="0"/>
              </a:gradFill>
            </a:endParaRPr>
          </a:p>
        </p:txBody>
      </p:sp>
      <p:sp>
        <p:nvSpPr>
          <p:cNvPr id="35" name="TextBox 34"/>
          <p:cNvSpPr txBox="1"/>
          <p:nvPr/>
        </p:nvSpPr>
        <p:spPr>
          <a:xfrm>
            <a:off x="7406243" y="4409983"/>
            <a:ext cx="160043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相邻的点</a:t>
            </a:r>
            <a:endParaRPr lang="en-US" sz="2400" dirty="0">
              <a:gradFill>
                <a:gsLst>
                  <a:gs pos="2917">
                    <a:schemeClr val="tx1"/>
                  </a:gs>
                  <a:gs pos="30000">
                    <a:schemeClr val="tx1"/>
                  </a:gs>
                </a:gsLst>
                <a:lin ang="5400000" scaled="0"/>
              </a:gradFill>
            </a:endParaRPr>
          </a:p>
        </p:txBody>
      </p:sp>
      <p:sp>
        <p:nvSpPr>
          <p:cNvPr id="9" name="TextBox 8"/>
          <p:cNvSpPr txBox="1"/>
          <p:nvPr/>
        </p:nvSpPr>
        <p:spPr>
          <a:xfrm>
            <a:off x="4815681" y="6095140"/>
            <a:ext cx="2831544"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solidFill>
                  <a:srgbClr val="C00000"/>
                </a:solidFill>
              </a:rPr>
              <a:t>越来越重要的应用</a:t>
            </a:r>
            <a:endParaRPr lang="en-US" sz="2400" dirty="0">
              <a:solidFill>
                <a:srgbClr val="C00000"/>
              </a:solidFill>
            </a:endParaRPr>
          </a:p>
        </p:txBody>
      </p:sp>
      <p:sp>
        <p:nvSpPr>
          <p:cNvPr id="36" name="Left Brace 9"/>
          <p:cNvSpPr/>
          <p:nvPr/>
        </p:nvSpPr>
        <p:spPr>
          <a:xfrm>
            <a:off x="4081000" y="4640262"/>
            <a:ext cx="506081" cy="691328"/>
          </a:xfrm>
          <a:prstGeom prst="leftBrace">
            <a:avLst>
              <a:gd name="adj1" fmla="val 8333"/>
              <a:gd name="adj2" fmla="val 48593"/>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15"/>
          <p:cNvSpPr txBox="1"/>
          <p:nvPr/>
        </p:nvSpPr>
        <p:spPr>
          <a:xfrm>
            <a:off x="1680825" y="2509198"/>
            <a:ext cx="1805623" cy="683264"/>
          </a:xfrm>
          <a:prstGeom prst="rect">
            <a:avLst/>
          </a:prstGeom>
          <a:noFill/>
        </p:spPr>
        <p:txBody>
          <a:bodyPr wrap="none" lIns="182880" tIns="146304" rIns="182880" bIns="146304" rtlCol="0">
            <a:spAutoFit/>
          </a:bodyPr>
          <a:lstStyle/>
          <a:p>
            <a:pPr>
              <a:lnSpc>
                <a:spcPct val="90000"/>
              </a:lnSpc>
              <a:spcAft>
                <a:spcPts val="600"/>
              </a:spcAft>
            </a:pPr>
            <a:r>
              <a:rPr lang="zh-CN" altLang="en-US" sz="2800" dirty="0">
                <a:solidFill>
                  <a:srgbClr val="0078D7"/>
                </a:solidFill>
              </a:rPr>
              <a:t>设计目标</a:t>
            </a:r>
            <a:endParaRPr lang="en-US" sz="2800" dirty="0">
              <a:solidFill>
                <a:srgbClr val="0078D7"/>
              </a:solidFill>
            </a:endParaRPr>
          </a:p>
        </p:txBody>
      </p:sp>
      <p:sp>
        <p:nvSpPr>
          <p:cNvPr id="38" name="TextBox 35"/>
          <p:cNvSpPr txBox="1"/>
          <p:nvPr/>
        </p:nvSpPr>
        <p:spPr>
          <a:xfrm>
            <a:off x="1680825" y="3116262"/>
            <a:ext cx="2677656" cy="3096232"/>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zh-CN" altLang="en-US" sz="2400" dirty="0">
                <a:gradFill>
                  <a:gsLst>
                    <a:gs pos="2917">
                      <a:schemeClr val="tx1"/>
                    </a:gs>
                    <a:gs pos="30000">
                      <a:schemeClr val="tx1"/>
                    </a:gs>
                  </a:gsLst>
                  <a:lin ang="5400000" scaled="0"/>
                </a:gradFill>
              </a:rPr>
              <a:t>高性能</a:t>
            </a:r>
            <a:endParaRPr lang="en-US" altLang="zh-CN" sz="2400" dirty="0">
              <a:gradFill>
                <a:gsLst>
                  <a:gs pos="2917">
                    <a:schemeClr val="tx1"/>
                  </a:gs>
                  <a:gs pos="30000">
                    <a:schemeClr val="tx1"/>
                  </a:gs>
                </a:gsLst>
                <a:lin ang="5400000" scaled="0"/>
              </a:gradFill>
            </a:endParaRPr>
          </a:p>
          <a:p>
            <a:pPr marL="457200" indent="-457200">
              <a:lnSpc>
                <a:spcPct val="90000"/>
              </a:lnSpc>
              <a:spcAft>
                <a:spcPts val="600"/>
              </a:spcAft>
              <a:buAutoNum type="arabicPeriod"/>
            </a:pPr>
            <a:r>
              <a:rPr lang="zh-CN" altLang="en-US" sz="2400" dirty="0">
                <a:gradFill>
                  <a:gsLst>
                    <a:gs pos="2917">
                      <a:schemeClr val="tx1"/>
                    </a:gs>
                    <a:gs pos="30000">
                      <a:schemeClr val="tx1"/>
                    </a:gs>
                  </a:gsLst>
                  <a:lin ang="5400000" scaled="0"/>
                </a:gradFill>
              </a:rPr>
              <a:t>低延迟</a:t>
            </a:r>
            <a:endParaRPr lang="en-US" altLang="zh-CN" sz="2400" dirty="0">
              <a:gradFill>
                <a:gsLst>
                  <a:gs pos="2917">
                    <a:schemeClr val="tx1"/>
                  </a:gs>
                  <a:gs pos="30000">
                    <a:schemeClr val="tx1"/>
                  </a:gs>
                </a:gsLst>
                <a:lin ang="5400000" scaled="0"/>
              </a:gradFill>
            </a:endParaRPr>
          </a:p>
          <a:p>
            <a:pPr marL="457200" indent="-457200">
              <a:lnSpc>
                <a:spcPct val="90000"/>
              </a:lnSpc>
              <a:spcAft>
                <a:spcPts val="600"/>
              </a:spcAft>
              <a:buAutoNum type="arabicPeriod"/>
            </a:pPr>
            <a:r>
              <a:rPr lang="zh-CN" altLang="en-US" sz="2400" dirty="0">
                <a:gradFill>
                  <a:gsLst>
                    <a:gs pos="2917">
                      <a:schemeClr val="tx1"/>
                    </a:gs>
                    <a:gs pos="30000">
                      <a:schemeClr val="tx1"/>
                    </a:gs>
                  </a:gsLst>
                  <a:lin ang="5400000" scaled="0"/>
                </a:gradFill>
              </a:rPr>
              <a:t>写操作比例高</a:t>
            </a:r>
            <a:br>
              <a:rPr lang="en-US" sz="2400" dirty="0">
                <a:gradFill>
                  <a:gsLst>
                    <a:gs pos="2917">
                      <a:schemeClr val="tx1"/>
                    </a:gs>
                    <a:gs pos="30000">
                      <a:schemeClr val="tx1"/>
                    </a:gs>
                  </a:gsLst>
                  <a:lin ang="5400000" scaled="0"/>
                </a:gradFill>
              </a:rPr>
            </a:br>
            <a:endParaRPr lang="en-US" sz="2400" dirty="0">
              <a:gradFill>
                <a:gsLst>
                  <a:gs pos="2917">
                    <a:schemeClr val="tx1"/>
                  </a:gs>
                  <a:gs pos="30000">
                    <a:schemeClr val="tx1"/>
                  </a:gs>
                </a:gsLst>
                <a:lin ang="5400000" scaled="0"/>
              </a:gradFill>
            </a:endParaRPr>
          </a:p>
          <a:p>
            <a:pPr marL="457200" indent="-457200">
              <a:lnSpc>
                <a:spcPct val="90000"/>
              </a:lnSpc>
              <a:spcAft>
                <a:spcPts val="600"/>
              </a:spcAft>
              <a:buAutoNum type="arabicPeriod"/>
            </a:pPr>
            <a:r>
              <a:rPr lang="zh-CN" altLang="en-US" sz="2400" dirty="0">
                <a:gradFill>
                  <a:gsLst>
                    <a:gs pos="2917">
                      <a:schemeClr val="tx1"/>
                    </a:gs>
                    <a:gs pos="30000">
                      <a:schemeClr val="tx1"/>
                    </a:gs>
                  </a:gsLst>
                  <a:lin ang="5400000" scaled="0"/>
                </a:gradFill>
              </a:rPr>
              <a:t>向量操作</a:t>
            </a:r>
            <a:br>
              <a:rPr lang="en-US" sz="2400" dirty="0">
                <a:gradFill>
                  <a:gsLst>
                    <a:gs pos="2917">
                      <a:schemeClr val="tx1"/>
                    </a:gs>
                    <a:gs pos="30000">
                      <a:schemeClr val="tx1"/>
                    </a:gs>
                  </a:gsLst>
                  <a:lin ang="5400000" scaled="0"/>
                </a:gradFill>
              </a:rPr>
            </a:br>
            <a:r>
              <a:rPr lang="en-US" sz="3600" dirty="0">
                <a:solidFill>
                  <a:schemeClr val="bg1"/>
                </a:solidFill>
              </a:rPr>
              <a:t>____</a:t>
            </a:r>
            <a:endParaRPr lang="en-US" sz="2000" dirty="0">
              <a:solidFill>
                <a:schemeClr val="bg1"/>
              </a:solidFill>
            </a:endParaRPr>
          </a:p>
          <a:p>
            <a:pPr marL="457200" indent="-457200">
              <a:lnSpc>
                <a:spcPct val="90000"/>
              </a:lnSpc>
              <a:spcAft>
                <a:spcPts val="600"/>
              </a:spcAft>
              <a:buAutoNum type="arabicPeriod"/>
            </a:pPr>
            <a:r>
              <a:rPr lang="zh-CN" altLang="en-US" sz="2400" dirty="0">
                <a:gradFill>
                  <a:gsLst>
                    <a:gs pos="2917">
                      <a:schemeClr val="tx1"/>
                    </a:gs>
                    <a:gs pos="30000">
                      <a:schemeClr val="tx1"/>
                    </a:gs>
                  </a:gsLst>
                  <a:lin ang="5400000" scaled="0"/>
                </a:gradFill>
              </a:rPr>
              <a:t>原子操作</a:t>
            </a:r>
            <a:endParaRPr lang="en-US" sz="2400" dirty="0">
              <a:gradFill>
                <a:gsLst>
                  <a:gs pos="2917">
                    <a:schemeClr val="tx1"/>
                  </a:gs>
                  <a:gs pos="30000">
                    <a:schemeClr val="tx1"/>
                  </a:gs>
                </a:gsLst>
                <a:lin ang="5400000" scaled="0"/>
              </a:gradFill>
            </a:endParaRPr>
          </a:p>
        </p:txBody>
      </p:sp>
      <p:cxnSp>
        <p:nvCxnSpPr>
          <p:cNvPr id="39" name="Straight Arrow Connector 36"/>
          <p:cNvCxnSpPr/>
          <p:nvPr/>
        </p:nvCxnSpPr>
        <p:spPr>
          <a:xfrm flipH="1" flipV="1">
            <a:off x="4031330" y="5872463"/>
            <a:ext cx="699930" cy="2242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62104"/>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KV-Direct</a:t>
            </a:r>
            <a:r>
              <a:rPr lang="zh-CN" altLang="en-US" dirty="0"/>
              <a:t> 相关工作</a:t>
            </a:r>
            <a:endParaRPr lang="en-US" dirty="0"/>
          </a:p>
        </p:txBody>
      </p:sp>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082" y="3116262"/>
            <a:ext cx="2526724" cy="1223326"/>
          </a:xfrm>
          <a:prstGeom prst="rect">
            <a:avLst/>
          </a:prstGeom>
        </p:spPr>
      </p:pic>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493" y="4928507"/>
            <a:ext cx="2553250" cy="1247251"/>
          </a:xfrm>
          <a:prstGeom prst="rect">
            <a:avLst/>
          </a:prstGeom>
        </p:spPr>
      </p:pic>
      <p:pic>
        <p:nvPicPr>
          <p:cNvPr id="6" name="图片 5"/>
          <p:cNvPicPr>
            <a:picLocks noChangeAspect="1"/>
          </p:cNvPicPr>
          <p:nvPr/>
        </p:nvPicPr>
        <p:blipFill>
          <a:blip r:embed="rId5"/>
          <a:stretch>
            <a:fillRect/>
          </a:stretch>
        </p:blipFill>
        <p:spPr>
          <a:xfrm>
            <a:off x="5196681" y="1552310"/>
            <a:ext cx="3910621" cy="1910321"/>
          </a:xfrm>
          <a:prstGeom prst="rect">
            <a:avLst/>
          </a:prstGeom>
        </p:spPr>
      </p:pic>
      <p:sp>
        <p:nvSpPr>
          <p:cNvPr id="8" name="文本框 7"/>
          <p:cNvSpPr txBox="1"/>
          <p:nvPr/>
        </p:nvSpPr>
        <p:spPr>
          <a:xfrm>
            <a:off x="2916743" y="2896544"/>
            <a:ext cx="1430520" cy="794064"/>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软件</a:t>
            </a:r>
            <a:br>
              <a:rPr lang="en-US" dirty="0">
                <a:gradFill>
                  <a:gsLst>
                    <a:gs pos="2917">
                      <a:schemeClr val="tx1"/>
                    </a:gs>
                    <a:gs pos="30000">
                      <a:schemeClr val="tx1"/>
                    </a:gs>
                  </a:gsLst>
                  <a:lin ang="5400000" scaled="0"/>
                </a:gradFill>
              </a:rPr>
            </a:br>
            <a:r>
              <a:rPr lang="en-US" dirty="0">
                <a:gradFill>
                  <a:gsLst>
                    <a:gs pos="2917">
                      <a:schemeClr val="tx1"/>
                    </a:gs>
                    <a:gs pos="30000">
                      <a:schemeClr val="tx1"/>
                    </a:gs>
                  </a:gsLst>
                  <a:lin ang="5400000" scaled="0"/>
                </a:gradFill>
              </a:rPr>
              <a:t>(</a:t>
            </a:r>
            <a:r>
              <a:rPr lang="zh-CN" altLang="en-US" dirty="0">
                <a:gradFill>
                  <a:gsLst>
                    <a:gs pos="2917">
                      <a:schemeClr val="tx1"/>
                    </a:gs>
                    <a:gs pos="30000">
                      <a:schemeClr val="tx1"/>
                    </a:gs>
                  </a:gsLst>
                  <a:lin ang="5400000" scaled="0"/>
                </a:gradFill>
              </a:rPr>
              <a:t>内核绕过</a:t>
            </a:r>
            <a:r>
              <a:rPr lang="en-US" dirty="0">
                <a:gradFill>
                  <a:gsLst>
                    <a:gs pos="2917">
                      <a:schemeClr val="tx1"/>
                    </a:gs>
                    <a:gs pos="30000">
                      <a:schemeClr val="tx1"/>
                    </a:gs>
                  </a:gsLst>
                  <a:lin ang="5400000" scaled="0"/>
                </a:gradFill>
              </a:rPr>
              <a:t>)</a:t>
            </a:r>
            <a:endParaRPr lang="en-US" sz="2000" dirty="0">
              <a:gradFill>
                <a:gsLst>
                  <a:gs pos="2917">
                    <a:schemeClr val="tx1"/>
                  </a:gs>
                  <a:gs pos="30000">
                    <a:schemeClr val="tx1"/>
                  </a:gs>
                </a:gsLst>
                <a:lin ang="5400000" scaled="0"/>
              </a:gradFill>
            </a:endParaRPr>
          </a:p>
        </p:txBody>
      </p:sp>
      <p:sp>
        <p:nvSpPr>
          <p:cNvPr id="9" name="文本框 8"/>
          <p:cNvSpPr txBox="1"/>
          <p:nvPr/>
        </p:nvSpPr>
        <p:spPr>
          <a:xfrm>
            <a:off x="2916743" y="4859842"/>
            <a:ext cx="1549142"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单边 </a:t>
            </a:r>
            <a:r>
              <a:rPr lang="en-US" altLang="zh-CN" dirty="0">
                <a:gradFill>
                  <a:gsLst>
                    <a:gs pos="2917">
                      <a:schemeClr val="tx1"/>
                    </a:gs>
                    <a:gs pos="30000">
                      <a:schemeClr val="tx1"/>
                    </a:gs>
                  </a:gsLst>
                  <a:lin ang="5400000" scaled="0"/>
                </a:gradFill>
              </a:rPr>
              <a:t>RDMA</a:t>
            </a:r>
            <a:endParaRPr lang="en-US" dirty="0">
              <a:gradFill>
                <a:gsLst>
                  <a:gs pos="2917">
                    <a:schemeClr val="tx1"/>
                  </a:gs>
                  <a:gs pos="30000">
                    <a:schemeClr val="tx1"/>
                  </a:gs>
                </a:gsLst>
                <a:lin ang="5400000" scaled="0"/>
              </a:gradFill>
            </a:endParaRPr>
          </a:p>
        </p:txBody>
      </p:sp>
      <p:sp>
        <p:nvSpPr>
          <p:cNvPr id="10" name="文本框 9"/>
          <p:cNvSpPr txBox="1"/>
          <p:nvPr/>
        </p:nvSpPr>
        <p:spPr>
          <a:xfrm>
            <a:off x="5621126" y="3638768"/>
            <a:ext cx="3447098" cy="849463"/>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KV-Direct</a:t>
            </a:r>
            <a:br>
              <a:rPr lang="en-US" sz="2000" dirty="0">
                <a:gradFill>
                  <a:gsLst>
                    <a:gs pos="2917">
                      <a:schemeClr val="tx1"/>
                    </a:gs>
                    <a:gs pos="30000">
                      <a:schemeClr val="tx1"/>
                    </a:gs>
                  </a:gsLst>
                  <a:lin ang="5400000" scaled="0"/>
                </a:gradFill>
              </a:rPr>
            </a:br>
            <a:r>
              <a:rPr lang="zh-CN" altLang="en-US" sz="2000" dirty="0">
                <a:gradFill>
                  <a:gsLst>
                    <a:gs pos="2917">
                      <a:schemeClr val="tx1"/>
                    </a:gs>
                    <a:gs pos="30000">
                      <a:schemeClr val="tx1"/>
                    </a:gs>
                  </a:gsLst>
                  <a:lin ang="5400000" scaled="0"/>
                </a:gradFill>
              </a:rPr>
              <a:t>基于可编程网卡的键值存储</a:t>
            </a:r>
            <a:endParaRPr lang="en-US" sz="2000" dirty="0">
              <a:gradFill>
                <a:gsLst>
                  <a:gs pos="2917">
                    <a:schemeClr val="tx1"/>
                  </a:gs>
                  <a:gs pos="30000">
                    <a:schemeClr val="tx1"/>
                  </a:gs>
                </a:gsLst>
                <a:lin ang="5400000" scaled="0"/>
              </a:gradFill>
            </a:endParaRPr>
          </a:p>
        </p:txBody>
      </p:sp>
      <p:sp>
        <p:nvSpPr>
          <p:cNvPr id="14" name="文本框 13"/>
          <p:cNvSpPr txBox="1"/>
          <p:nvPr/>
        </p:nvSpPr>
        <p:spPr>
          <a:xfrm>
            <a:off x="5627758" y="4531475"/>
            <a:ext cx="3424163" cy="794064"/>
          </a:xfrm>
          <a:prstGeom prst="rect">
            <a:avLst/>
          </a:prstGeom>
          <a:noFill/>
        </p:spPr>
        <p:txBody>
          <a:bodyPr wrap="square" lIns="182880" tIns="146304" rIns="182880" bIns="146304" rtlCol="0">
            <a:spAutoFit/>
          </a:bodyPr>
          <a:lstStyle/>
          <a:p>
            <a:pPr>
              <a:lnSpc>
                <a:spcPct val="90000"/>
              </a:lnSpc>
              <a:spcAft>
                <a:spcPts val="600"/>
              </a:spcAft>
            </a:pPr>
            <a:r>
              <a:rPr lang="zh-CN" altLang="en-US" dirty="0">
                <a:solidFill>
                  <a:srgbClr val="C00000"/>
                </a:solidFill>
              </a:rPr>
              <a:t>把键值处理从服务器端</a:t>
            </a:r>
            <a:r>
              <a:rPr lang="en-US" dirty="0">
                <a:solidFill>
                  <a:srgbClr val="C00000"/>
                </a:solidFill>
              </a:rPr>
              <a:t> </a:t>
            </a:r>
            <a:r>
              <a:rPr lang="en-US" altLang="zh-CN" dirty="0">
                <a:solidFill>
                  <a:srgbClr val="C00000"/>
                </a:solidFill>
              </a:rPr>
              <a:t>CPU</a:t>
            </a:r>
            <a:r>
              <a:rPr lang="zh-CN" altLang="en-US" dirty="0">
                <a:solidFill>
                  <a:srgbClr val="C00000"/>
                </a:solidFill>
              </a:rPr>
              <a:t> 卸载到可编程网卡的 </a:t>
            </a:r>
            <a:r>
              <a:rPr lang="en-US" altLang="zh-CN" dirty="0">
                <a:solidFill>
                  <a:srgbClr val="C00000"/>
                </a:solidFill>
              </a:rPr>
              <a:t>FPGA</a:t>
            </a:r>
            <a:r>
              <a:rPr lang="zh-CN" altLang="en-US" dirty="0">
                <a:solidFill>
                  <a:srgbClr val="C00000"/>
                </a:solidFill>
              </a:rPr>
              <a:t> 上</a:t>
            </a:r>
            <a:endParaRPr lang="en-US" dirty="0">
              <a:solidFill>
                <a:srgbClr val="C00000"/>
              </a:solidFill>
            </a:endParaRPr>
          </a:p>
        </p:txBody>
      </p:sp>
      <p:cxnSp>
        <p:nvCxnSpPr>
          <p:cNvPr id="7" name="Straight Connector 6"/>
          <p:cNvCxnSpPr>
            <a:cxnSpLocks/>
          </p:cNvCxnSpPr>
          <p:nvPr/>
        </p:nvCxnSpPr>
        <p:spPr>
          <a:xfrm>
            <a:off x="5120481" y="1058862"/>
            <a:ext cx="0" cy="5818003"/>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082" y="1352514"/>
            <a:ext cx="2526724" cy="1223326"/>
          </a:xfrm>
          <a:prstGeom prst="rect">
            <a:avLst/>
          </a:prstGeom>
        </p:spPr>
      </p:pic>
      <p:sp>
        <p:nvSpPr>
          <p:cNvPr id="16" name="文本框 7"/>
          <p:cNvSpPr txBox="1"/>
          <p:nvPr/>
        </p:nvSpPr>
        <p:spPr>
          <a:xfrm>
            <a:off x="2918959" y="1146427"/>
            <a:ext cx="1694246" cy="794064"/>
          </a:xfrm>
          <a:prstGeom prst="rect">
            <a:avLst/>
          </a:prstGeom>
          <a:noFill/>
        </p:spPr>
        <p:txBody>
          <a:bodyPr wrap="none" lIns="182880" tIns="146304" rIns="182880" bIns="146304" rtlCol="0">
            <a:spAutoFit/>
          </a:bodyPr>
          <a:lstStyle/>
          <a:p>
            <a:pPr>
              <a:lnSpc>
                <a:spcPct val="90000"/>
              </a:lnSpc>
              <a:spcAft>
                <a:spcPts val="600"/>
              </a:spcAft>
            </a:pPr>
            <a:r>
              <a:rPr lang="zh-CN" altLang="en-US" dirty="0">
                <a:gradFill>
                  <a:gsLst>
                    <a:gs pos="2917">
                      <a:schemeClr val="tx1"/>
                    </a:gs>
                    <a:gs pos="30000">
                      <a:schemeClr val="tx1"/>
                    </a:gs>
                  </a:gsLst>
                  <a:lin ang="5400000" scaled="0"/>
                </a:gradFill>
              </a:rPr>
              <a:t>软件</a:t>
            </a:r>
            <a:br>
              <a:rPr lang="en-US" dirty="0">
                <a:gradFill>
                  <a:gsLst>
                    <a:gs pos="2917">
                      <a:schemeClr val="tx1"/>
                    </a:gs>
                    <a:gs pos="30000">
                      <a:schemeClr val="tx1"/>
                    </a:gs>
                  </a:gsLst>
                  <a:lin ang="5400000" scaled="0"/>
                </a:gradFill>
              </a:rPr>
            </a:br>
            <a:r>
              <a:rPr lang="en-US" dirty="0">
                <a:gradFill>
                  <a:gsLst>
                    <a:gs pos="2917">
                      <a:schemeClr val="tx1"/>
                    </a:gs>
                    <a:gs pos="30000">
                      <a:schemeClr val="tx1"/>
                    </a:gs>
                  </a:gsLst>
                  <a:lin ang="5400000" scaled="0"/>
                </a:gradFill>
              </a:rPr>
              <a:t>(</a:t>
            </a:r>
            <a:r>
              <a:rPr lang="zh-CN" altLang="en-US" dirty="0">
                <a:gradFill>
                  <a:gsLst>
                    <a:gs pos="2917">
                      <a:schemeClr val="tx1"/>
                    </a:gs>
                    <a:gs pos="30000">
                      <a:schemeClr val="tx1"/>
                    </a:gs>
                  </a:gsLst>
                  <a:lin ang="5400000" scaled="0"/>
                </a:gradFill>
              </a:rPr>
              <a:t>内核 </a:t>
            </a:r>
            <a:r>
              <a:rPr lang="en-US" dirty="0">
                <a:gradFill>
                  <a:gsLst>
                    <a:gs pos="2917">
                      <a:schemeClr val="tx1"/>
                    </a:gs>
                    <a:gs pos="30000">
                      <a:schemeClr val="tx1"/>
                    </a:gs>
                  </a:gsLst>
                  <a:lin ang="5400000" scaled="0"/>
                </a:gradFill>
              </a:rPr>
              <a:t>TCP/IP)</a:t>
            </a:r>
            <a:endParaRPr lang="en-US" sz="2000" dirty="0">
              <a:gradFill>
                <a:gsLst>
                  <a:gs pos="2917">
                    <a:schemeClr val="tx1"/>
                  </a:gs>
                  <a:gs pos="30000">
                    <a:schemeClr val="tx1"/>
                  </a:gs>
                </a:gsLst>
                <a:lin ang="5400000" scaled="0"/>
              </a:gradFill>
            </a:endParaRPr>
          </a:p>
        </p:txBody>
      </p:sp>
      <p:sp>
        <p:nvSpPr>
          <p:cNvPr id="13" name="文本框 11">
            <a:extLst>
              <a:ext uri="{FF2B5EF4-FFF2-40B4-BE49-F238E27FC236}">
                <a16:creationId xmlns:a16="http://schemas.microsoft.com/office/drawing/2014/main" id="{CEFE4CCE-256B-9F44-A7A6-D5535C132758}"/>
              </a:ext>
            </a:extLst>
          </p:cNvPr>
          <p:cNvSpPr txBox="1"/>
          <p:nvPr/>
        </p:nvSpPr>
        <p:spPr>
          <a:xfrm>
            <a:off x="2916744" y="1801944"/>
            <a:ext cx="2051338" cy="794064"/>
          </a:xfrm>
          <a:prstGeom prst="rect">
            <a:avLst/>
          </a:prstGeom>
          <a:noFill/>
        </p:spPr>
        <p:txBody>
          <a:bodyPr wrap="square" lIns="182880" tIns="146304" rIns="182880" bIns="146304" rtlCol="0">
            <a:spAutoFit/>
          </a:bodyPr>
          <a:lstStyle/>
          <a:p>
            <a:pPr>
              <a:lnSpc>
                <a:spcPct val="90000"/>
              </a:lnSpc>
              <a:spcAft>
                <a:spcPts val="600"/>
              </a:spcAft>
            </a:pPr>
            <a:r>
              <a:rPr lang="zh-CN" altLang="en-US" dirty="0">
                <a:solidFill>
                  <a:srgbClr val="C00000"/>
                </a:solidFill>
              </a:rPr>
              <a:t>瓶颈</a:t>
            </a:r>
            <a:r>
              <a:rPr lang="en-US" dirty="0">
                <a:solidFill>
                  <a:srgbClr val="C00000"/>
                </a:solidFill>
              </a:rPr>
              <a:t>: </a:t>
            </a:r>
            <a:r>
              <a:rPr lang="zh-CN" altLang="en-US" dirty="0">
                <a:solidFill>
                  <a:srgbClr val="C00000"/>
                </a:solidFill>
              </a:rPr>
              <a:t>操作系统</a:t>
            </a:r>
            <a:br>
              <a:rPr lang="en-US" altLang="zh-CN" dirty="0">
                <a:solidFill>
                  <a:srgbClr val="C00000"/>
                </a:solidFill>
              </a:rPr>
            </a:br>
            <a:r>
              <a:rPr lang="zh-CN" altLang="en-US" dirty="0">
                <a:solidFill>
                  <a:srgbClr val="C00000"/>
                </a:solidFill>
              </a:rPr>
              <a:t>网络协议栈</a:t>
            </a:r>
            <a:endParaRPr lang="en-US" altLang="zh-CN" dirty="0">
              <a:solidFill>
                <a:srgbClr val="C00000"/>
              </a:solidFill>
            </a:endParaRPr>
          </a:p>
        </p:txBody>
      </p:sp>
      <p:sp>
        <p:nvSpPr>
          <p:cNvPr id="17" name="文本框 16">
            <a:extLst>
              <a:ext uri="{FF2B5EF4-FFF2-40B4-BE49-F238E27FC236}">
                <a16:creationId xmlns:a16="http://schemas.microsoft.com/office/drawing/2014/main" id="{09A4165C-7518-274B-A882-2E7DFA46A77B}"/>
              </a:ext>
            </a:extLst>
          </p:cNvPr>
          <p:cNvSpPr txBox="1"/>
          <p:nvPr/>
        </p:nvSpPr>
        <p:spPr>
          <a:xfrm>
            <a:off x="2916742" y="3539617"/>
            <a:ext cx="2203737" cy="1043363"/>
          </a:xfrm>
          <a:prstGeom prst="rect">
            <a:avLst/>
          </a:prstGeom>
          <a:noFill/>
        </p:spPr>
        <p:txBody>
          <a:bodyPr wrap="square" lIns="182880" tIns="146304" rIns="182880" bIns="146304" rtlCol="0">
            <a:spAutoFit/>
          </a:bodyPr>
          <a:lstStyle/>
          <a:p>
            <a:pPr>
              <a:lnSpc>
                <a:spcPct val="90000"/>
              </a:lnSpc>
              <a:spcAft>
                <a:spcPts val="600"/>
              </a:spcAft>
            </a:pPr>
            <a:r>
              <a:rPr lang="zh-CN" altLang="en-US" dirty="0">
                <a:solidFill>
                  <a:srgbClr val="C00000"/>
                </a:solidFill>
              </a:rPr>
              <a:t>瓶颈</a:t>
            </a:r>
            <a:r>
              <a:rPr lang="en-US" dirty="0">
                <a:solidFill>
                  <a:srgbClr val="C00000"/>
                </a:solidFill>
              </a:rPr>
              <a:t>: CPU </a:t>
            </a:r>
            <a:r>
              <a:rPr lang="zh-CN" altLang="en-US" dirty="0">
                <a:solidFill>
                  <a:srgbClr val="C00000"/>
                </a:solidFill>
              </a:rPr>
              <a:t>随机内存访问和键值操作处理</a:t>
            </a:r>
            <a:endParaRPr lang="en-US" dirty="0">
              <a:solidFill>
                <a:srgbClr val="C00000"/>
              </a:solidFill>
            </a:endParaRPr>
          </a:p>
        </p:txBody>
      </p:sp>
      <p:sp>
        <p:nvSpPr>
          <p:cNvPr id="18" name="文本框 12">
            <a:extLst>
              <a:ext uri="{FF2B5EF4-FFF2-40B4-BE49-F238E27FC236}">
                <a16:creationId xmlns:a16="http://schemas.microsoft.com/office/drawing/2014/main" id="{D5E058E6-4491-4B47-89F2-142286A506CA}"/>
              </a:ext>
            </a:extLst>
          </p:cNvPr>
          <p:cNvSpPr txBox="1"/>
          <p:nvPr/>
        </p:nvSpPr>
        <p:spPr>
          <a:xfrm>
            <a:off x="2916744" y="5181016"/>
            <a:ext cx="2203738" cy="1695849"/>
          </a:xfrm>
          <a:prstGeom prst="rect">
            <a:avLst/>
          </a:prstGeom>
          <a:noFill/>
        </p:spPr>
        <p:txBody>
          <a:bodyPr wrap="square" lIns="182880" tIns="146304" rIns="182880" bIns="146304" rtlCol="0">
            <a:spAutoFit/>
          </a:bodyPr>
          <a:lstStyle/>
          <a:p>
            <a:pPr>
              <a:lnSpc>
                <a:spcPct val="90000"/>
              </a:lnSpc>
              <a:spcAft>
                <a:spcPts val="600"/>
              </a:spcAft>
            </a:pPr>
            <a:r>
              <a:rPr lang="zh-CN" altLang="en-US" dirty="0">
                <a:solidFill>
                  <a:srgbClr val="C00000"/>
                </a:solidFill>
              </a:rPr>
              <a:t>瓶颈：</a:t>
            </a:r>
            <a:endParaRPr lang="en-US" altLang="zh-CN" dirty="0">
              <a:solidFill>
                <a:srgbClr val="C00000"/>
              </a:solidFill>
            </a:endParaRPr>
          </a:p>
          <a:p>
            <a:pPr>
              <a:lnSpc>
                <a:spcPct val="90000"/>
              </a:lnSpc>
              <a:spcAft>
                <a:spcPts val="600"/>
              </a:spcAft>
            </a:pPr>
            <a:r>
              <a:rPr lang="en-US" altLang="zh-CN" dirty="0">
                <a:solidFill>
                  <a:srgbClr val="C00000"/>
                </a:solidFill>
              </a:rPr>
              <a:t>1.</a:t>
            </a:r>
            <a:r>
              <a:rPr lang="zh-CN" altLang="en-US" dirty="0">
                <a:solidFill>
                  <a:srgbClr val="C00000"/>
                </a:solidFill>
              </a:rPr>
              <a:t> 通信</a:t>
            </a:r>
            <a:r>
              <a:rPr lang="en-US" dirty="0">
                <a:solidFill>
                  <a:srgbClr val="C00000"/>
                </a:solidFill>
              </a:rPr>
              <a:t>: </a:t>
            </a:r>
            <a:r>
              <a:rPr lang="zh-CN" altLang="en-US" dirty="0">
                <a:solidFill>
                  <a:srgbClr val="C00000"/>
                </a:solidFill>
              </a:rPr>
              <a:t>每次键值操作多轮访问</a:t>
            </a:r>
            <a:endParaRPr lang="en-US" altLang="zh-CN" dirty="0">
              <a:solidFill>
                <a:srgbClr val="C00000"/>
              </a:solidFill>
            </a:endParaRPr>
          </a:p>
          <a:p>
            <a:pPr>
              <a:lnSpc>
                <a:spcPct val="90000"/>
              </a:lnSpc>
              <a:spcAft>
                <a:spcPts val="600"/>
              </a:spcAft>
            </a:pPr>
            <a:r>
              <a:rPr lang="en-US" altLang="zh-CN" dirty="0">
                <a:solidFill>
                  <a:srgbClr val="C00000"/>
                </a:solidFill>
              </a:rPr>
              <a:t>2.</a:t>
            </a:r>
            <a:r>
              <a:rPr lang="zh-CN" altLang="en-US" dirty="0">
                <a:solidFill>
                  <a:srgbClr val="C00000"/>
                </a:solidFill>
              </a:rPr>
              <a:t> 同步</a:t>
            </a:r>
            <a:r>
              <a:rPr lang="en-US" dirty="0">
                <a:solidFill>
                  <a:srgbClr val="C00000"/>
                </a:solidFill>
              </a:rPr>
              <a:t>: </a:t>
            </a:r>
            <a:r>
              <a:rPr lang="zh-CN" altLang="en-US" dirty="0">
                <a:solidFill>
                  <a:srgbClr val="C00000"/>
                </a:solidFill>
              </a:rPr>
              <a:t>写操作需要同步</a:t>
            </a:r>
            <a:endParaRPr lang="en-US" dirty="0">
              <a:solidFill>
                <a:srgbClr val="C00000"/>
              </a:solidFill>
            </a:endParaRPr>
          </a:p>
        </p:txBody>
      </p:sp>
    </p:spTree>
    <p:extLst>
      <p:ext uri="{BB962C8B-B14F-4D97-AF65-F5344CB8AC3E}">
        <p14:creationId xmlns:p14="http://schemas.microsoft.com/office/powerpoint/2010/main" val="350498372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KV-Direct </a:t>
            </a:r>
            <a:r>
              <a:rPr lang="zh-CN" altLang="en-US" dirty="0"/>
              <a:t>系统架构</a:t>
            </a:r>
            <a:endParaRPr lang="en-US" dirty="0"/>
          </a:p>
        </p:txBody>
      </p:sp>
      <p:sp>
        <p:nvSpPr>
          <p:cNvPr id="4" name="矩形 4"/>
          <p:cNvSpPr/>
          <p:nvPr/>
        </p:nvSpPr>
        <p:spPr bwMode="auto">
          <a:xfrm>
            <a:off x="866588" y="1706562"/>
            <a:ext cx="990600" cy="14478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solidFill>
                  <a:schemeClr val="tx1"/>
                </a:solidFill>
                <a:ea typeface="Segoe UI" pitchFamily="34" charset="0"/>
                <a:cs typeface="Segoe UI" pitchFamily="34" charset="0"/>
              </a:rPr>
              <a:t>网络</a:t>
            </a:r>
            <a:endParaRPr lang="en-US" altLang="zh-CN" sz="2400" dirty="0">
              <a:solidFill>
                <a:schemeClr val="tx1"/>
              </a:solidFill>
              <a:ea typeface="Segoe UI" pitchFamily="34" charset="0"/>
              <a:cs typeface="Segoe UI" pitchFamily="34" charset="0"/>
            </a:endParaRPr>
          </a:p>
        </p:txBody>
      </p:sp>
      <p:sp>
        <p:nvSpPr>
          <p:cNvPr id="5" name="矩形 5"/>
          <p:cNvSpPr/>
          <p:nvPr/>
        </p:nvSpPr>
        <p:spPr bwMode="auto">
          <a:xfrm>
            <a:off x="2279139" y="1211262"/>
            <a:ext cx="1524000"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网络</a:t>
            </a:r>
            <a:endParaRPr lang="en-US" altLang="zh-CN"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解码</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矩形 8"/>
          <p:cNvSpPr/>
          <p:nvPr/>
        </p:nvSpPr>
        <p:spPr bwMode="auto">
          <a:xfrm>
            <a:off x="4723425" y="1211262"/>
            <a:ext cx="1844856"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请求调度</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矩形 9"/>
          <p:cNvSpPr/>
          <p:nvPr/>
        </p:nvSpPr>
        <p:spPr bwMode="auto">
          <a:xfrm>
            <a:off x="4723425" y="2675433"/>
            <a:ext cx="1844856"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哈希表</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矩形 11"/>
          <p:cNvSpPr/>
          <p:nvPr/>
        </p:nvSpPr>
        <p:spPr bwMode="auto">
          <a:xfrm>
            <a:off x="2291424" y="2675433"/>
            <a:ext cx="1524000"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网络</a:t>
            </a:r>
            <a:endParaRPr lang="en-US" altLang="zh-CN"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编码</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矩形 13"/>
          <p:cNvSpPr/>
          <p:nvPr/>
        </p:nvSpPr>
        <p:spPr bwMode="auto">
          <a:xfrm>
            <a:off x="4723425" y="4259262"/>
            <a:ext cx="4057973"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负载均衡</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3" name="直接箭头连接符 15"/>
          <p:cNvCxnSpPr>
            <a:stCxn id="4" idx="3"/>
            <a:endCxn id="5" idx="1"/>
          </p:cNvCxnSpPr>
          <p:nvPr/>
        </p:nvCxnSpPr>
        <p:spPr>
          <a:xfrm flipV="1">
            <a:off x="1857188" y="1630362"/>
            <a:ext cx="421951" cy="8001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a:stCxn id="5" idx="3"/>
            <a:endCxn id="7" idx="1"/>
          </p:cNvCxnSpPr>
          <p:nvPr/>
        </p:nvCxnSpPr>
        <p:spPr>
          <a:xfrm>
            <a:off x="3803139" y="1630362"/>
            <a:ext cx="9202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21"/>
          <p:cNvCxnSpPr>
            <a:stCxn id="7" idx="2"/>
            <a:endCxn id="8" idx="0"/>
          </p:cNvCxnSpPr>
          <p:nvPr/>
        </p:nvCxnSpPr>
        <p:spPr>
          <a:xfrm>
            <a:off x="5645853" y="2049462"/>
            <a:ext cx="0" cy="6259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23"/>
          <p:cNvCxnSpPr>
            <a:stCxn id="8" idx="1"/>
            <a:endCxn id="10" idx="3"/>
          </p:cNvCxnSpPr>
          <p:nvPr/>
        </p:nvCxnSpPr>
        <p:spPr>
          <a:xfrm flipH="1">
            <a:off x="3815424" y="3094533"/>
            <a:ext cx="908001"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25"/>
          <p:cNvCxnSpPr>
            <a:stCxn id="10" idx="1"/>
            <a:endCxn id="4" idx="3"/>
          </p:cNvCxnSpPr>
          <p:nvPr/>
        </p:nvCxnSpPr>
        <p:spPr>
          <a:xfrm flipH="1" flipV="1">
            <a:off x="1857188" y="2430462"/>
            <a:ext cx="434236" cy="6640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29"/>
          <p:cNvCxnSpPr>
            <a:stCxn id="8" idx="2"/>
            <a:endCxn id="12" idx="0"/>
          </p:cNvCxnSpPr>
          <p:nvPr/>
        </p:nvCxnSpPr>
        <p:spPr>
          <a:xfrm>
            <a:off x="5645853" y="3513633"/>
            <a:ext cx="1106559" cy="74562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35"/>
          <p:cNvCxnSpPr>
            <a:stCxn id="46" idx="2"/>
            <a:endCxn id="12" idx="0"/>
          </p:cNvCxnSpPr>
          <p:nvPr/>
        </p:nvCxnSpPr>
        <p:spPr>
          <a:xfrm flipH="1">
            <a:off x="6752412" y="3513633"/>
            <a:ext cx="1180494" cy="74562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44"/>
          <p:cNvSpPr/>
          <p:nvPr/>
        </p:nvSpPr>
        <p:spPr bwMode="auto">
          <a:xfrm>
            <a:off x="6796881" y="5783262"/>
            <a:ext cx="1981200" cy="7620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solidFill>
                  <a:schemeClr val="tx1"/>
                </a:solidFill>
                <a:ea typeface="Segoe UI" pitchFamily="34" charset="0"/>
                <a:cs typeface="Segoe UI" pitchFamily="34" charset="0"/>
              </a:rPr>
              <a:t>PCIe</a:t>
            </a:r>
            <a:r>
              <a:rPr lang="en-US" sz="2400" dirty="0">
                <a:solidFill>
                  <a:schemeClr val="tx1"/>
                </a:solidFill>
                <a:ea typeface="Segoe UI" pitchFamily="34" charset="0"/>
                <a:cs typeface="Segoe UI" pitchFamily="34" charset="0"/>
              </a:rPr>
              <a:t> </a:t>
            </a:r>
            <a:br>
              <a:rPr lang="en-US" sz="2400" dirty="0">
                <a:solidFill>
                  <a:schemeClr val="tx1"/>
                </a:solidFill>
                <a:ea typeface="Segoe UI" pitchFamily="34" charset="0"/>
                <a:cs typeface="Segoe UI" pitchFamily="34" charset="0"/>
              </a:rPr>
            </a:br>
            <a:r>
              <a:rPr lang="en-US" sz="2400" dirty="0">
                <a:solidFill>
                  <a:schemeClr val="tx1"/>
                </a:solidFill>
                <a:ea typeface="Segoe UI" pitchFamily="34" charset="0"/>
                <a:cs typeface="Segoe UI" pitchFamily="34" charset="0"/>
              </a:rPr>
              <a:t>(</a:t>
            </a:r>
            <a:r>
              <a:rPr lang="zh-CN" altLang="en-US" sz="2400" dirty="0">
                <a:solidFill>
                  <a:schemeClr val="tx1"/>
                </a:solidFill>
                <a:ea typeface="Segoe UI" pitchFamily="34" charset="0"/>
                <a:cs typeface="Segoe UI" pitchFamily="34" charset="0"/>
              </a:rPr>
              <a:t>主机内存</a:t>
            </a:r>
            <a:r>
              <a:rPr lang="en-US" sz="2400" dirty="0">
                <a:solidFill>
                  <a:schemeClr val="tx1"/>
                </a:solidFill>
                <a:ea typeface="Segoe UI" pitchFamily="34" charset="0"/>
                <a:cs typeface="Segoe UI" pitchFamily="34" charset="0"/>
              </a:rPr>
              <a:t>)</a:t>
            </a:r>
          </a:p>
        </p:txBody>
      </p:sp>
      <p:sp>
        <p:nvSpPr>
          <p:cNvPr id="25" name="矩形 45"/>
          <p:cNvSpPr/>
          <p:nvPr/>
        </p:nvSpPr>
        <p:spPr bwMode="auto">
          <a:xfrm>
            <a:off x="4723425" y="5783262"/>
            <a:ext cx="1692456" cy="7620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solidFill>
                  <a:schemeClr val="tx1"/>
                </a:solidFill>
                <a:ea typeface="Segoe UI" pitchFamily="34" charset="0"/>
                <a:cs typeface="Segoe UI" pitchFamily="34" charset="0"/>
              </a:rPr>
              <a:t>智能网卡</a:t>
            </a:r>
            <a:r>
              <a:rPr lang="en-US" sz="2400" dirty="0">
                <a:solidFill>
                  <a:schemeClr val="tx1"/>
                </a:solidFill>
                <a:ea typeface="Segoe UI" pitchFamily="34" charset="0"/>
                <a:cs typeface="Segoe UI" pitchFamily="34" charset="0"/>
              </a:rPr>
              <a:t> DRAM</a:t>
            </a:r>
          </a:p>
        </p:txBody>
      </p:sp>
      <p:cxnSp>
        <p:nvCxnSpPr>
          <p:cNvPr id="43" name="Straight Arrow Connector 42"/>
          <p:cNvCxnSpPr>
            <a:stCxn id="12" idx="2"/>
            <a:endCxn id="25" idx="0"/>
          </p:cNvCxnSpPr>
          <p:nvPr/>
        </p:nvCxnSpPr>
        <p:spPr>
          <a:xfrm flipH="1">
            <a:off x="5569653" y="5097462"/>
            <a:ext cx="1182759"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4" idx="0"/>
          </p:cNvCxnSpPr>
          <p:nvPr/>
        </p:nvCxnSpPr>
        <p:spPr>
          <a:xfrm>
            <a:off x="6752412" y="5097462"/>
            <a:ext cx="1035069"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0"/>
          <p:cNvSpPr/>
          <p:nvPr/>
        </p:nvSpPr>
        <p:spPr bwMode="auto">
          <a:xfrm>
            <a:off x="7084414" y="2675433"/>
            <a:ext cx="1696984"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内存分配</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5" name="直接箭头连接符 21"/>
          <p:cNvCxnSpPr>
            <a:stCxn id="8" idx="3"/>
            <a:endCxn id="46" idx="1"/>
          </p:cNvCxnSpPr>
          <p:nvPr/>
        </p:nvCxnSpPr>
        <p:spPr>
          <a:xfrm>
            <a:off x="6568281" y="3094533"/>
            <a:ext cx="516133"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107454"/>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挑战 </a:t>
            </a:r>
            <a:r>
              <a:rPr lang="en-US" altLang="zh-CN" dirty="0"/>
              <a:t>1</a:t>
            </a:r>
            <a:r>
              <a:rPr lang="zh-CN" altLang="en-US" dirty="0"/>
              <a:t>：网卡与 </a:t>
            </a:r>
            <a:r>
              <a:rPr lang="en-US" altLang="zh-CN" dirty="0"/>
              <a:t>CPU </a:t>
            </a:r>
            <a:r>
              <a:rPr lang="zh-CN" altLang="en-US" dirty="0"/>
              <a:t>间带宽小</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solidFill>
                  <a:srgbClr val="000000"/>
                </a:solidFill>
                <a:ea typeface="Segoe UI" pitchFamily="34" charset="0"/>
                <a:cs typeface="Segoe UI" pitchFamily="34" charset="0"/>
              </a:rPr>
              <a:t>ToR</a:t>
            </a:r>
            <a:r>
              <a:rPr lang="en-US" sz="2400" dirty="0">
                <a:solidFill>
                  <a:srgbClr val="000000"/>
                </a:solidFill>
                <a:ea typeface="Segoe UI" pitchFamily="34" charset="0"/>
                <a:cs typeface="Segoe UI" pitchFamily="34" charset="0"/>
              </a:rPr>
              <a:t> </a:t>
            </a:r>
            <a:r>
              <a:rPr lang="zh-CN" altLang="en-US" sz="2400" dirty="0">
                <a:solidFill>
                  <a:srgbClr val="000000"/>
                </a:solidFill>
                <a:ea typeface="Segoe UI" pitchFamily="34" charset="0"/>
                <a:cs typeface="Segoe UI" pitchFamily="34" charset="0"/>
              </a:rPr>
              <a:t>交换机</a:t>
            </a:r>
            <a:endParaRPr lang="en-US" sz="2400" dirty="0">
              <a:solidFill>
                <a:srgbClr val="000000"/>
              </a:solidFill>
              <a:ea typeface="Segoe UI" pitchFamily="34" charset="0"/>
              <a:cs typeface="Segoe UI" pitchFamily="34" charset="0"/>
            </a:endParaRP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solidFill>
                  <a:srgbClr val="000000"/>
                </a:solidFill>
                <a:ea typeface="Segoe UI" pitchFamily="34" charset="0"/>
                <a:cs typeface="Segoe UI" pitchFamily="34" charset="0"/>
              </a:rPr>
              <a:t>主机 </a:t>
            </a:r>
            <a:r>
              <a:rPr lang="en-US" sz="2400" dirty="0">
                <a:solidFill>
                  <a:srgbClr val="000000"/>
                </a:solidFill>
                <a:ea typeface="Segoe UI" pitchFamily="34" charset="0"/>
                <a:cs typeface="Segoe UI" pitchFamily="34" charset="0"/>
              </a:rPr>
              <a:t>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a:solidFill>
                  <a:srgbClr val="000000"/>
                </a:solidFill>
              </a:rPr>
              <a:t>PCIe</a:t>
            </a:r>
            <a:r>
              <a:rPr lang="en-US" sz="2400" dirty="0">
                <a:solidFill>
                  <a:srgbClr val="000000"/>
                </a:solidFill>
              </a:rPr>
              <a:t> Gen3</a:t>
            </a:r>
            <a:br>
              <a:rPr lang="en-US" sz="2400" dirty="0">
                <a:solidFill>
                  <a:srgbClr val="000000"/>
                </a:solidFill>
              </a:rPr>
            </a:br>
            <a:r>
              <a:rPr lang="en-US" sz="2400" dirty="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0000"/>
                </a:solidFill>
              </a:rPr>
              <a:t>40 </a:t>
            </a:r>
            <a:r>
              <a:rPr lang="en-US" sz="2400" dirty="0" err="1">
                <a:solidFill>
                  <a:srgbClr val="000000"/>
                </a:solidFill>
              </a:rPr>
              <a:t>GbE</a:t>
            </a:r>
            <a:endParaRPr lang="en-US" sz="2400" dirty="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CPU</a:t>
            </a:r>
            <a:endParaRPr lang="en-US" sz="2400" dirty="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NIC</a:t>
            </a:r>
            <a:endParaRPr lang="en-US" sz="2400" dirty="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a:gradFill>
                  <a:gsLst>
                    <a:gs pos="2917">
                      <a:schemeClr val="tx1"/>
                    </a:gs>
                    <a:gs pos="30000">
                      <a:schemeClr val="tx1"/>
                    </a:gs>
                  </a:gsLst>
                  <a:lin ang="5400000" scaled="0"/>
                </a:gradFill>
              </a:rPr>
              <a:t> </a:t>
            </a:r>
            <a:r>
              <a:rPr lang="zh-CN" altLang="en-US" sz="2800" dirty="0">
                <a:gradFill>
                  <a:gsLst>
                    <a:gs pos="2917">
                      <a:schemeClr val="tx1"/>
                    </a:gs>
                    <a:gs pos="30000">
                      <a:schemeClr val="tx1"/>
                    </a:gs>
                  </a:gsLst>
                  <a:lin ang="5400000" scaled="0"/>
                </a:gradFill>
              </a:rPr>
              <a:t>可编程网卡</a:t>
            </a:r>
            <a:endParaRPr lang="en-US" sz="2800" dirty="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000" dirty="0">
                <a:solidFill>
                  <a:srgbClr val="000000"/>
                </a:solidFill>
                <a:ea typeface="Segoe UI" pitchFamily="34" charset="0"/>
                <a:cs typeface="Segoe UI" pitchFamily="34" charset="0"/>
              </a:rPr>
              <a:t>网卡</a:t>
            </a:r>
            <a:r>
              <a:rPr lang="en-US" sz="2000" dirty="0">
                <a:solidFill>
                  <a:srgbClr val="000000"/>
                </a:solidFill>
                <a:ea typeface="Segoe UI" pitchFamily="34" charset="0"/>
                <a:cs typeface="Segoe UI" pitchFamily="34" charset="0"/>
              </a:rPr>
              <a:t> DRAM </a:t>
            </a:r>
          </a:p>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C00000"/>
                </a:solidFill>
              </a:rPr>
              <a:t>13 GB/s</a:t>
            </a:r>
          </a:p>
          <a:p>
            <a:pPr>
              <a:lnSpc>
                <a:spcPct val="90000"/>
              </a:lnSpc>
              <a:spcAft>
                <a:spcPts val="600"/>
              </a:spcAft>
            </a:pPr>
            <a:r>
              <a:rPr lang="en-US" sz="2000" dirty="0">
                <a:solidFill>
                  <a:srgbClr val="C00000"/>
                </a:solidFill>
              </a:rPr>
              <a:t>120 Mops</a:t>
            </a:r>
          </a:p>
        </p:txBody>
      </p:sp>
      <p:sp>
        <p:nvSpPr>
          <p:cNvPr id="2" name="TextBox 1"/>
          <p:cNvSpPr txBox="1"/>
          <p:nvPr/>
        </p:nvSpPr>
        <p:spPr>
          <a:xfrm>
            <a:off x="6237230" y="4243249"/>
            <a:ext cx="3042108" cy="849463"/>
          </a:xfrm>
          <a:prstGeom prst="rect">
            <a:avLst/>
          </a:prstGeom>
          <a:noFill/>
        </p:spPr>
        <p:txBody>
          <a:bodyPr wrap="square" lIns="182880" tIns="146304" rIns="182880" bIns="146304" rtlCol="0">
            <a:spAutoFit/>
          </a:bodyPr>
          <a:lstStyle/>
          <a:p>
            <a:pPr>
              <a:lnSpc>
                <a:spcPct val="90000"/>
              </a:lnSpc>
              <a:spcAft>
                <a:spcPts val="600"/>
              </a:spcAft>
            </a:pPr>
            <a:r>
              <a:rPr lang="zh-CN" altLang="en-US" sz="2000" dirty="0">
                <a:solidFill>
                  <a:srgbClr val="0078D7"/>
                </a:solidFill>
              </a:rPr>
              <a:t>需要尽量减少每次键值操作的内存访问次数</a:t>
            </a:r>
            <a:endParaRPr lang="en-US" altLang="zh-CN" sz="2000" dirty="0">
              <a:solidFill>
                <a:srgbClr val="0078D7"/>
              </a:solidFill>
            </a:endParaRPr>
          </a:p>
        </p:txBody>
      </p:sp>
    </p:spTree>
    <p:extLst>
      <p:ext uri="{BB962C8B-B14F-4D97-AF65-F5344CB8AC3E}">
        <p14:creationId xmlns:p14="http://schemas.microsoft.com/office/powerpoint/2010/main" val="249097915"/>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挑战 </a:t>
            </a:r>
            <a:r>
              <a:rPr lang="en-US" altLang="zh-CN" dirty="0"/>
              <a:t>2</a:t>
            </a:r>
            <a:r>
              <a:rPr lang="zh-CN" altLang="en-US" dirty="0"/>
              <a:t>：网卡与 </a:t>
            </a:r>
            <a:r>
              <a:rPr lang="en-US" altLang="zh-CN" dirty="0"/>
              <a:t>CPU </a:t>
            </a:r>
            <a:r>
              <a:rPr lang="zh-CN" altLang="en-US" dirty="0"/>
              <a:t>间延迟高</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solidFill>
                  <a:srgbClr val="000000"/>
                </a:solidFill>
                <a:ea typeface="Segoe UI" pitchFamily="34" charset="0"/>
                <a:cs typeface="Segoe UI" pitchFamily="34" charset="0"/>
              </a:rPr>
              <a:t>ToR</a:t>
            </a:r>
            <a:r>
              <a:rPr lang="en-US" sz="2400" dirty="0">
                <a:solidFill>
                  <a:srgbClr val="000000"/>
                </a:solidFill>
                <a:ea typeface="Segoe UI" pitchFamily="34" charset="0"/>
                <a:cs typeface="Segoe UI" pitchFamily="34" charset="0"/>
              </a:rPr>
              <a:t> </a:t>
            </a:r>
            <a:r>
              <a:rPr lang="zh-CN" altLang="en-US" sz="2400" dirty="0">
                <a:solidFill>
                  <a:srgbClr val="000000"/>
                </a:solidFill>
                <a:ea typeface="Segoe UI" pitchFamily="34" charset="0"/>
                <a:cs typeface="Segoe UI" pitchFamily="34" charset="0"/>
              </a:rPr>
              <a:t>交换机</a:t>
            </a:r>
            <a:endParaRPr lang="en-US" sz="2400" dirty="0">
              <a:solidFill>
                <a:srgbClr val="000000"/>
              </a:solidFill>
              <a:ea typeface="Segoe UI" pitchFamily="34" charset="0"/>
              <a:cs typeface="Segoe UI" pitchFamily="34" charset="0"/>
            </a:endParaRP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solidFill>
                  <a:srgbClr val="000000"/>
                </a:solidFill>
                <a:ea typeface="Segoe UI" pitchFamily="34" charset="0"/>
                <a:cs typeface="Segoe UI" pitchFamily="34" charset="0"/>
              </a:rPr>
              <a:t>主机</a:t>
            </a:r>
            <a:r>
              <a:rPr lang="en-US" sz="2400" dirty="0">
                <a:solidFill>
                  <a:srgbClr val="000000"/>
                </a:solidFill>
                <a:ea typeface="Segoe UI" pitchFamily="34" charset="0"/>
                <a:cs typeface="Segoe UI" pitchFamily="34" charset="0"/>
              </a:rPr>
              <a: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a:solidFill>
                  <a:srgbClr val="000000"/>
                </a:solidFill>
              </a:rPr>
              <a:t>PCIe</a:t>
            </a:r>
            <a:r>
              <a:rPr lang="en-US" sz="2400" dirty="0">
                <a:solidFill>
                  <a:srgbClr val="000000"/>
                </a:solidFill>
              </a:rPr>
              <a:t> Gen3</a:t>
            </a:r>
            <a:br>
              <a:rPr lang="en-US" sz="2400" dirty="0">
                <a:solidFill>
                  <a:srgbClr val="000000"/>
                </a:solidFill>
              </a:rPr>
            </a:br>
            <a:r>
              <a:rPr lang="en-US" sz="2400" dirty="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0000"/>
                </a:solidFill>
              </a:rPr>
              <a:t>40 </a:t>
            </a:r>
            <a:r>
              <a:rPr lang="en-US" sz="2400" dirty="0" err="1">
                <a:solidFill>
                  <a:srgbClr val="000000"/>
                </a:solidFill>
              </a:rPr>
              <a:t>GbE</a:t>
            </a:r>
            <a:endParaRPr lang="en-US" sz="2400" dirty="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CPU</a:t>
            </a:r>
            <a:endParaRPr lang="en-US" sz="2400" dirty="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NIC</a:t>
            </a:r>
            <a:endParaRPr lang="en-US" sz="2400" dirty="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a:gradFill>
                  <a:gsLst>
                    <a:gs pos="2917">
                      <a:schemeClr val="tx1"/>
                    </a:gs>
                    <a:gs pos="30000">
                      <a:schemeClr val="tx1"/>
                    </a:gs>
                  </a:gsLst>
                  <a:lin ang="5400000" scaled="0"/>
                </a:gradFill>
              </a:rPr>
              <a:t> </a:t>
            </a:r>
            <a:r>
              <a:rPr lang="zh-CN" altLang="en-US" sz="2800" dirty="0">
                <a:gradFill>
                  <a:gsLst>
                    <a:gs pos="2917">
                      <a:schemeClr val="tx1"/>
                    </a:gs>
                    <a:gs pos="30000">
                      <a:schemeClr val="tx1"/>
                    </a:gs>
                  </a:gsLst>
                  <a:lin ang="5400000" scaled="0"/>
                </a:gradFill>
              </a:rPr>
              <a:t>可编程网卡</a:t>
            </a:r>
            <a:endParaRPr lang="en-US" sz="2800" dirty="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000" dirty="0">
                <a:solidFill>
                  <a:srgbClr val="000000"/>
                </a:solidFill>
                <a:ea typeface="Segoe UI" pitchFamily="34" charset="0"/>
                <a:cs typeface="Segoe UI" pitchFamily="34" charset="0"/>
              </a:rPr>
              <a:t>板上 </a:t>
            </a:r>
            <a:r>
              <a:rPr lang="en-US" sz="2000" dirty="0">
                <a:solidFill>
                  <a:srgbClr val="000000"/>
                </a:solidFill>
                <a:ea typeface="Segoe UI" pitchFamily="34" charset="0"/>
                <a:cs typeface="Segoe UI" pitchFamily="34" charset="0"/>
              </a:rPr>
              <a:t>DRAM </a:t>
            </a:r>
            <a:br>
              <a:rPr lang="en-US" sz="2000" dirty="0">
                <a:solidFill>
                  <a:srgbClr val="000000"/>
                </a:solidFill>
                <a:ea typeface="Segoe UI" pitchFamily="34" charset="0"/>
                <a:cs typeface="Segoe UI" pitchFamily="34" charset="0"/>
              </a:rPr>
            </a:br>
            <a:r>
              <a:rPr lang="en-US" sz="2000" dirty="0">
                <a:solidFill>
                  <a:srgbClr val="000000"/>
                </a:solidFill>
                <a:ea typeface="Segoe UI" pitchFamily="34" charset="0"/>
                <a:cs typeface="Segoe UI" pitchFamily="34" charset="0"/>
              </a:rPr>
              <a:t>(4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345561" cy="572464"/>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C00000"/>
                </a:solidFill>
              </a:rPr>
              <a:t>1us </a:t>
            </a:r>
            <a:r>
              <a:rPr lang="zh-CN" altLang="en-US" sz="2000" dirty="0">
                <a:solidFill>
                  <a:srgbClr val="C00000"/>
                </a:solidFill>
              </a:rPr>
              <a:t>延迟</a:t>
            </a:r>
            <a:endParaRPr lang="en-US" sz="2000" dirty="0">
              <a:solidFill>
                <a:srgbClr val="C00000"/>
              </a:solidFill>
            </a:endParaRPr>
          </a:p>
        </p:txBody>
      </p:sp>
      <p:sp>
        <p:nvSpPr>
          <p:cNvPr id="2" name="TextBox 1"/>
          <p:cNvSpPr txBox="1"/>
          <p:nvPr/>
        </p:nvSpPr>
        <p:spPr>
          <a:xfrm>
            <a:off x="6117604" y="3826561"/>
            <a:ext cx="3283572" cy="1203406"/>
          </a:xfrm>
          <a:prstGeom prst="rect">
            <a:avLst/>
          </a:prstGeom>
          <a:noFill/>
        </p:spPr>
        <p:txBody>
          <a:bodyPr wrap="square" lIns="182880" tIns="146304" rIns="182880" bIns="146304" rtlCol="0">
            <a:spAutoFit/>
          </a:bodyPr>
          <a:lstStyle/>
          <a:p>
            <a:pPr>
              <a:lnSpc>
                <a:spcPct val="90000"/>
              </a:lnSpc>
              <a:spcAft>
                <a:spcPts val="600"/>
              </a:spcAft>
            </a:pPr>
            <a:r>
              <a:rPr lang="zh-CN" altLang="en-US" sz="2000" dirty="0"/>
              <a:t>原子操作存在依赖：</a:t>
            </a:r>
            <a:endParaRPr lang="en-US" altLang="zh-CN" sz="2000" dirty="0"/>
          </a:p>
          <a:p>
            <a:pPr>
              <a:lnSpc>
                <a:spcPct val="90000"/>
              </a:lnSpc>
              <a:spcAft>
                <a:spcPts val="600"/>
              </a:spcAft>
            </a:pPr>
            <a:r>
              <a:rPr lang="zh-CN" altLang="en-US" sz="2000" dirty="0">
                <a:solidFill>
                  <a:srgbClr val="0078D7"/>
                </a:solidFill>
              </a:rPr>
              <a:t>需要乱序执行，隐藏 </a:t>
            </a:r>
            <a:r>
              <a:rPr lang="en-US" altLang="zh-CN" sz="2000" dirty="0">
                <a:solidFill>
                  <a:srgbClr val="0078D7"/>
                </a:solidFill>
              </a:rPr>
              <a:t>PCIe </a:t>
            </a:r>
            <a:r>
              <a:rPr lang="zh-CN" altLang="en-US" sz="2000" dirty="0">
                <a:solidFill>
                  <a:srgbClr val="0078D7"/>
                </a:solidFill>
              </a:rPr>
              <a:t>延迟</a:t>
            </a:r>
            <a:endParaRPr lang="en-US" sz="2000" dirty="0">
              <a:solidFill>
                <a:srgbClr val="0078D7"/>
              </a:solidFill>
            </a:endParaRPr>
          </a:p>
        </p:txBody>
      </p:sp>
    </p:spTree>
    <p:extLst>
      <p:ext uri="{BB962C8B-B14F-4D97-AF65-F5344CB8AC3E}">
        <p14:creationId xmlns:p14="http://schemas.microsoft.com/office/powerpoint/2010/main" val="365614274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挑战 </a:t>
            </a:r>
            <a:r>
              <a:rPr lang="en-US" altLang="zh-CN" dirty="0"/>
              <a:t>3</a:t>
            </a:r>
            <a:r>
              <a:rPr lang="zh-CN" altLang="en-US" dirty="0"/>
              <a:t>：利用网卡上的 </a:t>
            </a:r>
            <a:r>
              <a:rPr lang="en-US" altLang="zh-CN" dirty="0"/>
              <a:t>DRAM</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solidFill>
                  <a:srgbClr val="000000"/>
                </a:solidFill>
                <a:ea typeface="Segoe UI" pitchFamily="34" charset="0"/>
                <a:cs typeface="Segoe UI" pitchFamily="34" charset="0"/>
              </a:rPr>
              <a:t>ToR</a:t>
            </a:r>
            <a:r>
              <a:rPr lang="en-US" sz="2400" dirty="0">
                <a:solidFill>
                  <a:srgbClr val="000000"/>
                </a:solidFill>
                <a:ea typeface="Segoe UI" pitchFamily="34" charset="0"/>
                <a:cs typeface="Segoe UI" pitchFamily="34" charset="0"/>
              </a:rPr>
              <a:t> </a:t>
            </a:r>
            <a:r>
              <a:rPr lang="zh-CN" altLang="en-US" sz="2400" dirty="0">
                <a:solidFill>
                  <a:srgbClr val="000000"/>
                </a:solidFill>
                <a:ea typeface="Segoe UI" pitchFamily="34" charset="0"/>
                <a:cs typeface="Segoe UI" pitchFamily="34" charset="0"/>
              </a:rPr>
              <a:t>交换机</a:t>
            </a:r>
            <a:endParaRPr lang="en-US" sz="2400" dirty="0">
              <a:solidFill>
                <a:srgbClr val="000000"/>
              </a:solidFill>
              <a:ea typeface="Segoe UI" pitchFamily="34" charset="0"/>
              <a:cs typeface="Segoe UI" pitchFamily="34" charset="0"/>
            </a:endParaRP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solidFill>
                  <a:srgbClr val="000000"/>
                </a:solidFill>
                <a:ea typeface="Segoe UI" pitchFamily="34" charset="0"/>
                <a:cs typeface="Segoe UI" pitchFamily="34" charset="0"/>
              </a:rPr>
              <a:t>主机</a:t>
            </a:r>
            <a:r>
              <a:rPr lang="en-US" sz="2400" dirty="0">
                <a:solidFill>
                  <a:srgbClr val="000000"/>
                </a:solidFill>
                <a:ea typeface="Segoe UI" pitchFamily="34" charset="0"/>
                <a:cs typeface="Segoe UI" pitchFamily="34" charset="0"/>
              </a:rPr>
              <a: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a:solidFill>
                  <a:srgbClr val="000000"/>
                </a:solidFill>
              </a:rPr>
              <a:t>PCIe</a:t>
            </a:r>
            <a:r>
              <a:rPr lang="en-US" sz="2400" dirty="0">
                <a:solidFill>
                  <a:srgbClr val="000000"/>
                </a:solidFill>
              </a:rPr>
              <a:t> Gen3</a:t>
            </a:r>
            <a:br>
              <a:rPr lang="en-US" sz="2400" dirty="0">
                <a:solidFill>
                  <a:srgbClr val="000000"/>
                </a:solidFill>
              </a:rPr>
            </a:br>
            <a:r>
              <a:rPr lang="en-US" sz="2400" dirty="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0000"/>
                </a:solidFill>
              </a:rPr>
              <a:t>40 </a:t>
            </a:r>
            <a:r>
              <a:rPr lang="en-US" sz="2400" dirty="0" err="1">
                <a:solidFill>
                  <a:srgbClr val="000000"/>
                </a:solidFill>
              </a:rPr>
              <a:t>GbE</a:t>
            </a:r>
            <a:endParaRPr lang="en-US" sz="2400" dirty="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CPU</a:t>
            </a:r>
            <a:endParaRPr lang="en-US" sz="2400" dirty="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NIC</a:t>
            </a:r>
            <a:endParaRPr lang="en-US" sz="2400" dirty="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a:gradFill>
                  <a:gsLst>
                    <a:gs pos="2917">
                      <a:schemeClr val="tx1"/>
                    </a:gs>
                    <a:gs pos="30000">
                      <a:schemeClr val="tx1"/>
                    </a:gs>
                  </a:gsLst>
                  <a:lin ang="5400000" scaled="0"/>
                </a:gradFill>
              </a:rPr>
              <a:t> </a:t>
            </a:r>
            <a:r>
              <a:rPr lang="zh-CN" altLang="en-US" sz="2800" dirty="0">
                <a:gradFill>
                  <a:gsLst>
                    <a:gs pos="2917">
                      <a:schemeClr val="tx1"/>
                    </a:gs>
                    <a:gs pos="30000">
                      <a:schemeClr val="tx1"/>
                    </a:gs>
                  </a:gsLst>
                  <a:lin ang="5400000" scaled="0"/>
                </a:gradFill>
              </a:rPr>
              <a:t>可编程网卡</a:t>
            </a:r>
            <a:endParaRPr lang="en-US" sz="2800" dirty="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000" dirty="0">
                <a:solidFill>
                  <a:srgbClr val="000000"/>
                </a:solidFill>
                <a:ea typeface="Segoe UI" pitchFamily="34" charset="0"/>
                <a:cs typeface="Segoe UI" pitchFamily="34" charset="0"/>
              </a:rPr>
              <a:t>板上 </a:t>
            </a:r>
            <a:r>
              <a:rPr lang="en-US" sz="2000" dirty="0">
                <a:solidFill>
                  <a:srgbClr val="000000"/>
                </a:solidFill>
                <a:ea typeface="Segoe UI" pitchFamily="34" charset="0"/>
                <a:cs typeface="Segoe UI" pitchFamily="34" charset="0"/>
              </a:rPr>
              <a:t>DRAM </a:t>
            </a:r>
            <a:br>
              <a:rPr lang="en-US" sz="2000" dirty="0">
                <a:solidFill>
                  <a:srgbClr val="000000"/>
                </a:solidFill>
                <a:ea typeface="Segoe UI" pitchFamily="34" charset="0"/>
                <a:cs typeface="Segoe UI" pitchFamily="34" charset="0"/>
              </a:rPr>
            </a:br>
            <a:r>
              <a:rPr lang="en-US" sz="2000" dirty="0">
                <a:solidFill>
                  <a:srgbClr val="000000"/>
                </a:solidFill>
                <a:ea typeface="Segoe UI" pitchFamily="34" charset="0"/>
                <a:cs typeface="Segoe UI" pitchFamily="34" charset="0"/>
              </a:rPr>
              <a:t>(4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 name="TextBox 1"/>
          <p:cNvSpPr txBox="1"/>
          <p:nvPr/>
        </p:nvSpPr>
        <p:spPr>
          <a:xfrm>
            <a:off x="5967844" y="3022026"/>
            <a:ext cx="3429161" cy="1634294"/>
          </a:xfrm>
          <a:prstGeom prst="rect">
            <a:avLst/>
          </a:prstGeom>
          <a:noFill/>
        </p:spPr>
        <p:txBody>
          <a:bodyPr wrap="square" lIns="182880" tIns="146304" rIns="182880" bIns="146304" rtlCol="0">
            <a:spAutoFit/>
          </a:bodyPr>
          <a:lstStyle/>
          <a:p>
            <a:pPr>
              <a:lnSpc>
                <a:spcPct val="90000"/>
              </a:lnSpc>
              <a:spcAft>
                <a:spcPts val="600"/>
              </a:spcAft>
            </a:pPr>
            <a:r>
              <a:rPr lang="zh-CN" altLang="en-US" sz="2000" dirty="0">
                <a:solidFill>
                  <a:srgbClr val="007ADB"/>
                </a:solidFill>
              </a:rPr>
              <a:t>如何充分利用板上 </a:t>
            </a:r>
            <a:r>
              <a:rPr lang="en-US" altLang="zh-CN" sz="2000" dirty="0">
                <a:solidFill>
                  <a:srgbClr val="007ADB"/>
                </a:solidFill>
              </a:rPr>
              <a:t>DRAM</a:t>
            </a:r>
            <a:r>
              <a:rPr lang="zh-CN" altLang="en-US" sz="2000" dirty="0">
                <a:solidFill>
                  <a:srgbClr val="007ADB"/>
                </a:solidFill>
              </a:rPr>
              <a:t>？</a:t>
            </a:r>
            <a:endParaRPr lang="en-US" altLang="zh-CN" sz="2000" dirty="0">
              <a:solidFill>
                <a:srgbClr val="007ADB"/>
              </a:solidFill>
            </a:endParaRPr>
          </a:p>
          <a:p>
            <a:pPr>
              <a:lnSpc>
                <a:spcPct val="90000"/>
              </a:lnSpc>
              <a:spcAft>
                <a:spcPts val="600"/>
              </a:spcAft>
            </a:pPr>
            <a:r>
              <a:rPr lang="zh-CN" altLang="en-US" sz="2000" dirty="0"/>
              <a:t>做缓存，太慢；</a:t>
            </a:r>
            <a:endParaRPr lang="en-US" altLang="zh-CN" sz="2000" dirty="0"/>
          </a:p>
          <a:p>
            <a:pPr>
              <a:lnSpc>
                <a:spcPct val="90000"/>
              </a:lnSpc>
              <a:spcAft>
                <a:spcPts val="600"/>
              </a:spcAft>
            </a:pPr>
            <a:r>
              <a:rPr lang="zh-CN" altLang="en-US" sz="2000" dirty="0"/>
              <a:t>做负载均衡，太小。</a:t>
            </a:r>
            <a:endParaRPr lang="en-US" altLang="zh-CN" sz="2000" dirty="0"/>
          </a:p>
          <a:p>
            <a:pPr>
              <a:lnSpc>
                <a:spcPct val="90000"/>
              </a:lnSpc>
              <a:spcAft>
                <a:spcPts val="600"/>
              </a:spcAft>
            </a:pPr>
            <a:r>
              <a:rPr lang="zh-CN" altLang="en-US" sz="2000" dirty="0">
                <a:solidFill>
                  <a:srgbClr val="0078D7"/>
                </a:solidFill>
              </a:rPr>
              <a:t>方法：缓存与负载均衡结合</a:t>
            </a:r>
            <a:endParaRPr lang="en-US" sz="2000" dirty="0">
              <a:solidFill>
                <a:srgbClr val="0078D7"/>
              </a:solidFill>
            </a:endParaRPr>
          </a:p>
        </p:txBody>
      </p:sp>
      <p:sp>
        <p:nvSpPr>
          <p:cNvPr id="29" name="TextBox 27">
            <a:extLst>
              <a:ext uri="{FF2B5EF4-FFF2-40B4-BE49-F238E27FC236}">
                <a16:creationId xmlns:a16="http://schemas.microsoft.com/office/drawing/2014/main" id="{FF361851-6A61-974C-B086-DE4658700E7F}"/>
              </a:ext>
            </a:extLst>
          </p:cNvPr>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C00000"/>
                </a:solidFill>
              </a:rPr>
              <a:t>13 GB/s</a:t>
            </a:r>
          </a:p>
          <a:p>
            <a:pPr>
              <a:lnSpc>
                <a:spcPct val="90000"/>
              </a:lnSpc>
              <a:spcAft>
                <a:spcPts val="600"/>
              </a:spcAft>
            </a:pPr>
            <a:r>
              <a:rPr lang="en-US" sz="2000" dirty="0">
                <a:solidFill>
                  <a:srgbClr val="C00000"/>
                </a:solidFill>
              </a:rPr>
              <a:t>120 Mops</a:t>
            </a:r>
          </a:p>
        </p:txBody>
      </p:sp>
      <p:sp>
        <p:nvSpPr>
          <p:cNvPr id="30" name="TextBox 27">
            <a:extLst>
              <a:ext uri="{FF2B5EF4-FFF2-40B4-BE49-F238E27FC236}">
                <a16:creationId xmlns:a16="http://schemas.microsoft.com/office/drawing/2014/main" id="{C95DC9C6-03BC-6F41-9CDF-84811C4749D2}"/>
              </a:ext>
            </a:extLst>
          </p:cNvPr>
          <p:cNvSpPr txBox="1"/>
          <p:nvPr/>
        </p:nvSpPr>
        <p:spPr>
          <a:xfrm>
            <a:off x="2928314" y="2653379"/>
            <a:ext cx="1405193" cy="926407"/>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C00000"/>
                </a:solidFill>
              </a:rPr>
              <a:t>1</a:t>
            </a:r>
            <a:r>
              <a:rPr lang="en-US" altLang="zh-CN" sz="2000" dirty="0">
                <a:solidFill>
                  <a:srgbClr val="C00000"/>
                </a:solidFill>
              </a:rPr>
              <a:t>2</a:t>
            </a:r>
            <a:r>
              <a:rPr lang="en-US" sz="2000" dirty="0">
                <a:solidFill>
                  <a:srgbClr val="C00000"/>
                </a:solidFill>
              </a:rPr>
              <a:t> GB/s</a:t>
            </a:r>
          </a:p>
          <a:p>
            <a:pPr>
              <a:lnSpc>
                <a:spcPct val="90000"/>
              </a:lnSpc>
              <a:spcAft>
                <a:spcPts val="600"/>
              </a:spcAft>
            </a:pPr>
            <a:r>
              <a:rPr lang="en-US" sz="2000" dirty="0">
                <a:solidFill>
                  <a:srgbClr val="C00000"/>
                </a:solidFill>
              </a:rPr>
              <a:t>1</a:t>
            </a:r>
            <a:r>
              <a:rPr lang="en-US" altLang="zh-CN" sz="2000" dirty="0">
                <a:solidFill>
                  <a:srgbClr val="C00000"/>
                </a:solidFill>
              </a:rPr>
              <a:t>00</a:t>
            </a:r>
            <a:r>
              <a:rPr lang="en-US" sz="2000" dirty="0">
                <a:solidFill>
                  <a:srgbClr val="C00000"/>
                </a:solidFill>
              </a:rPr>
              <a:t> Mops</a:t>
            </a:r>
          </a:p>
        </p:txBody>
      </p:sp>
    </p:spTree>
    <p:extLst>
      <p:ext uri="{BB962C8B-B14F-4D97-AF65-F5344CB8AC3E}">
        <p14:creationId xmlns:p14="http://schemas.microsoft.com/office/powerpoint/2010/main" val="113919101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挑战 </a:t>
            </a:r>
            <a:r>
              <a:rPr lang="en-US" altLang="zh-CN" dirty="0"/>
              <a:t>4</a:t>
            </a:r>
            <a:r>
              <a:rPr lang="zh-CN" altLang="en-US" dirty="0"/>
              <a:t>：网络带宽有限</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a:solidFill>
                  <a:srgbClr val="000000"/>
                </a:solidFill>
                <a:ea typeface="Segoe UI" pitchFamily="34" charset="0"/>
                <a:cs typeface="Segoe UI" pitchFamily="34" charset="0"/>
              </a:rPr>
              <a:t>ToR</a:t>
            </a:r>
            <a:r>
              <a:rPr lang="en-US" sz="2400" dirty="0">
                <a:solidFill>
                  <a:srgbClr val="000000"/>
                </a:solidFill>
                <a:ea typeface="Segoe UI" pitchFamily="34" charset="0"/>
                <a:cs typeface="Segoe UI" pitchFamily="34" charset="0"/>
              </a:rPr>
              <a:t> </a:t>
            </a:r>
            <a:r>
              <a:rPr lang="zh-CN" altLang="en-US" sz="2400" dirty="0">
                <a:solidFill>
                  <a:srgbClr val="000000"/>
                </a:solidFill>
                <a:ea typeface="Segoe UI" pitchFamily="34" charset="0"/>
                <a:cs typeface="Segoe UI" pitchFamily="34" charset="0"/>
              </a:rPr>
              <a:t>交换机</a:t>
            </a:r>
            <a:endParaRPr lang="en-US" sz="2400" dirty="0">
              <a:solidFill>
                <a:srgbClr val="000000"/>
              </a:solidFill>
              <a:ea typeface="Segoe UI" pitchFamily="34" charset="0"/>
              <a:cs typeface="Segoe UI" pitchFamily="34" charset="0"/>
            </a:endParaRP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solidFill>
                  <a:srgbClr val="000000"/>
                </a:solidFill>
                <a:ea typeface="Segoe UI" pitchFamily="34" charset="0"/>
                <a:cs typeface="Segoe UI" pitchFamily="34" charset="0"/>
              </a:rPr>
              <a:t>主机</a:t>
            </a:r>
            <a:r>
              <a:rPr lang="en-US" sz="2400" dirty="0">
                <a:solidFill>
                  <a:srgbClr val="000000"/>
                </a:solidFill>
                <a:ea typeface="Segoe UI" pitchFamily="34" charset="0"/>
                <a:cs typeface="Segoe UI" pitchFamily="34" charset="0"/>
              </a:rPr>
              <a: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a:solidFill>
                  <a:srgbClr val="000000"/>
                </a:solidFill>
              </a:rPr>
              <a:t>PCIe</a:t>
            </a:r>
            <a:r>
              <a:rPr lang="en-US" sz="2400" dirty="0">
                <a:solidFill>
                  <a:srgbClr val="000000"/>
                </a:solidFill>
              </a:rPr>
              <a:t> Gen3</a:t>
            </a:r>
            <a:br>
              <a:rPr lang="en-US" sz="2400" dirty="0">
                <a:solidFill>
                  <a:srgbClr val="000000"/>
                </a:solidFill>
              </a:rPr>
            </a:br>
            <a:r>
              <a:rPr lang="en-US" sz="2400" dirty="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000000"/>
                </a:solidFill>
              </a:rPr>
              <a:t>40 </a:t>
            </a:r>
            <a:r>
              <a:rPr lang="en-US" sz="2400" dirty="0" err="1">
                <a:solidFill>
                  <a:srgbClr val="000000"/>
                </a:solidFill>
              </a:rPr>
              <a:t>GbE</a:t>
            </a:r>
            <a:endParaRPr lang="en-US" sz="2400" dirty="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CPU</a:t>
            </a:r>
            <a:endParaRPr lang="en-US" sz="2400" dirty="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a:gradFill>
                  <a:gsLst>
                    <a:gs pos="2917">
                      <a:schemeClr val="tx1"/>
                    </a:gs>
                    <a:gs pos="30000">
                      <a:schemeClr val="tx1"/>
                    </a:gs>
                  </a:gsLst>
                  <a:lin ang="5400000" scaled="0"/>
                </a:gradFill>
              </a:rPr>
              <a:t>NIC</a:t>
            </a:r>
            <a:endParaRPr lang="en-US" sz="2400" dirty="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a:gradFill>
                  <a:gsLst>
                    <a:gs pos="2917">
                      <a:schemeClr val="tx1"/>
                    </a:gs>
                    <a:gs pos="30000">
                      <a:schemeClr val="tx1"/>
                    </a:gs>
                  </a:gsLst>
                  <a:lin ang="5400000" scaled="0"/>
                </a:gradFill>
              </a:rPr>
              <a:t> </a:t>
            </a:r>
            <a:r>
              <a:rPr lang="zh-CN" altLang="en-US" sz="2800" dirty="0">
                <a:gradFill>
                  <a:gsLst>
                    <a:gs pos="2917">
                      <a:schemeClr val="tx1"/>
                    </a:gs>
                    <a:gs pos="30000">
                      <a:schemeClr val="tx1"/>
                    </a:gs>
                  </a:gsLst>
                  <a:lin ang="5400000" scaled="0"/>
                </a:gradFill>
              </a:rPr>
              <a:t>可编程网卡</a:t>
            </a:r>
            <a:endParaRPr lang="en-US" sz="2800" dirty="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000" dirty="0">
                <a:solidFill>
                  <a:srgbClr val="000000"/>
                </a:solidFill>
                <a:ea typeface="Segoe UI" pitchFamily="34" charset="0"/>
                <a:cs typeface="Segoe UI" pitchFamily="34" charset="0"/>
              </a:rPr>
              <a:t>板上 </a:t>
            </a:r>
            <a:r>
              <a:rPr lang="en-US" sz="2000" dirty="0">
                <a:solidFill>
                  <a:srgbClr val="000000"/>
                </a:solidFill>
                <a:ea typeface="Segoe UI" pitchFamily="34" charset="0"/>
                <a:cs typeface="Segoe UI" pitchFamily="34" charset="0"/>
              </a:rPr>
              <a:t>DRAM </a:t>
            </a:r>
            <a:br>
              <a:rPr lang="en-US" sz="2000" dirty="0">
                <a:solidFill>
                  <a:srgbClr val="000000"/>
                </a:solidFill>
                <a:ea typeface="Segoe UI" pitchFamily="34" charset="0"/>
                <a:cs typeface="Segoe UI" pitchFamily="34" charset="0"/>
              </a:rPr>
            </a:br>
            <a:r>
              <a:rPr lang="en-US" sz="2000" dirty="0">
                <a:solidFill>
                  <a:srgbClr val="000000"/>
                </a:solidFill>
                <a:ea typeface="Segoe UI" pitchFamily="34" charset="0"/>
                <a:cs typeface="Segoe UI" pitchFamily="34" charset="0"/>
              </a:rPr>
              <a:t>(4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9" name="TextBox 27">
            <a:extLst>
              <a:ext uri="{FF2B5EF4-FFF2-40B4-BE49-F238E27FC236}">
                <a16:creationId xmlns:a16="http://schemas.microsoft.com/office/drawing/2014/main" id="{FF361851-6A61-974C-B086-DE4658700E7F}"/>
              </a:ext>
            </a:extLst>
          </p:cNvPr>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a:solidFill>
                  <a:srgbClr val="C00000"/>
                </a:solidFill>
              </a:rPr>
              <a:t>13 GB/s</a:t>
            </a:r>
          </a:p>
          <a:p>
            <a:pPr>
              <a:lnSpc>
                <a:spcPct val="90000"/>
              </a:lnSpc>
              <a:spcAft>
                <a:spcPts val="600"/>
              </a:spcAft>
            </a:pPr>
            <a:r>
              <a:rPr lang="en-US" sz="2000" dirty="0">
                <a:solidFill>
                  <a:srgbClr val="C00000"/>
                </a:solidFill>
              </a:rPr>
              <a:t>120 Mops</a:t>
            </a:r>
          </a:p>
        </p:txBody>
      </p:sp>
      <p:sp>
        <p:nvSpPr>
          <p:cNvPr id="30" name="TextBox 27">
            <a:extLst>
              <a:ext uri="{FF2B5EF4-FFF2-40B4-BE49-F238E27FC236}">
                <a16:creationId xmlns:a16="http://schemas.microsoft.com/office/drawing/2014/main" id="{C95DC9C6-03BC-6F41-9CDF-84811C4749D2}"/>
              </a:ext>
            </a:extLst>
          </p:cNvPr>
          <p:cNvSpPr txBox="1"/>
          <p:nvPr/>
        </p:nvSpPr>
        <p:spPr>
          <a:xfrm>
            <a:off x="5997627" y="2362745"/>
            <a:ext cx="1275349" cy="926407"/>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5</a:t>
            </a:r>
            <a:r>
              <a:rPr lang="en-US" sz="2000" dirty="0">
                <a:solidFill>
                  <a:srgbClr val="C00000"/>
                </a:solidFill>
              </a:rPr>
              <a:t> GB/s</a:t>
            </a:r>
          </a:p>
          <a:p>
            <a:pPr>
              <a:lnSpc>
                <a:spcPct val="90000"/>
              </a:lnSpc>
              <a:spcAft>
                <a:spcPts val="600"/>
              </a:spcAft>
            </a:pPr>
            <a:r>
              <a:rPr lang="en-US" altLang="zh-CN" sz="2000" dirty="0">
                <a:solidFill>
                  <a:srgbClr val="C00000"/>
                </a:solidFill>
              </a:rPr>
              <a:t>60</a:t>
            </a:r>
            <a:r>
              <a:rPr lang="zh-CN" altLang="en-US" sz="2000" dirty="0">
                <a:solidFill>
                  <a:srgbClr val="C00000"/>
                </a:solidFill>
              </a:rPr>
              <a:t> </a:t>
            </a:r>
            <a:r>
              <a:rPr lang="en-US" altLang="zh-CN" sz="2000" dirty="0" err="1">
                <a:solidFill>
                  <a:srgbClr val="C00000"/>
                </a:solidFill>
              </a:rPr>
              <a:t>Mpps</a:t>
            </a:r>
            <a:endParaRPr lang="en-US" sz="2000" dirty="0">
              <a:solidFill>
                <a:srgbClr val="C00000"/>
              </a:solidFill>
            </a:endParaRPr>
          </a:p>
        </p:txBody>
      </p:sp>
    </p:spTree>
    <p:extLst>
      <p:ext uri="{BB962C8B-B14F-4D97-AF65-F5344CB8AC3E}">
        <p14:creationId xmlns:p14="http://schemas.microsoft.com/office/powerpoint/2010/main" val="384678724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5466112"/>
          </a:xfrm>
        </p:spPr>
        <p:txBody>
          <a:bodyPr/>
          <a:lstStyle/>
          <a:p>
            <a:pPr marL="742950" indent="-742950">
              <a:buAutoNum type="arabicPeriod"/>
            </a:pPr>
            <a:r>
              <a:rPr lang="zh-CN" altLang="en-US" sz="2400" dirty="0"/>
              <a:t>网卡与主存的 </a:t>
            </a:r>
            <a:r>
              <a:rPr lang="en-US" altLang="zh-CN" sz="2400" dirty="0" err="1"/>
              <a:t>PCIe</a:t>
            </a:r>
            <a:r>
              <a:rPr lang="en-US" altLang="zh-CN" sz="2400" dirty="0"/>
              <a:t> </a:t>
            </a:r>
            <a:r>
              <a:rPr lang="zh-CN" altLang="en-US" sz="2400" dirty="0"/>
              <a:t>带宽有限</a:t>
            </a:r>
            <a:br>
              <a:rPr lang="en-US" altLang="zh-CN" sz="2400" dirty="0"/>
            </a:br>
            <a:r>
              <a:rPr lang="en-US" altLang="zh-CN" sz="2400" dirty="0">
                <a:solidFill>
                  <a:schemeClr val="tx1"/>
                </a:solidFill>
              </a:rPr>
              <a:t>bucketized chaining </a:t>
            </a:r>
            <a:r>
              <a:rPr lang="zh-CN" altLang="en-US" sz="2400" dirty="0">
                <a:solidFill>
                  <a:schemeClr val="tx1"/>
                </a:solidFill>
              </a:rPr>
              <a:t>哈希表</a:t>
            </a:r>
            <a:br>
              <a:rPr lang="en-US" altLang="zh-CN" sz="2400" dirty="0">
                <a:solidFill>
                  <a:schemeClr val="tx1"/>
                </a:solidFill>
              </a:rPr>
            </a:br>
            <a:r>
              <a:rPr lang="en-US" altLang="zh-CN" sz="2400" dirty="0">
                <a:solidFill>
                  <a:schemeClr val="tx1"/>
                </a:solidFill>
              </a:rPr>
              <a:t>slab </a:t>
            </a:r>
            <a:r>
              <a:rPr lang="zh-CN" altLang="en-US" sz="2400" dirty="0">
                <a:solidFill>
                  <a:schemeClr val="tx1"/>
                </a:solidFill>
              </a:rPr>
              <a:t>动态内存分配 </a:t>
            </a:r>
            <a:r>
              <a:rPr lang="en-US" altLang="zh-CN" sz="2400" dirty="0">
                <a:solidFill>
                  <a:schemeClr val="tx1"/>
                </a:solidFill>
              </a:rPr>
              <a:t>+ </a:t>
            </a:r>
            <a:r>
              <a:rPr lang="zh-CN" altLang="en-US" sz="2400" dirty="0">
                <a:solidFill>
                  <a:schemeClr val="tx1"/>
                </a:solidFill>
              </a:rPr>
              <a:t>懒惰垃圾回收</a:t>
            </a:r>
            <a:br>
              <a:rPr lang="en-US" altLang="zh-CN" sz="2400" dirty="0">
                <a:solidFill>
                  <a:schemeClr val="tx1"/>
                </a:solidFill>
              </a:rPr>
            </a:br>
            <a:endParaRPr lang="en-US" altLang="zh-CN" sz="2400" dirty="0">
              <a:solidFill>
                <a:schemeClr val="tx1"/>
              </a:solidFill>
            </a:endParaRPr>
          </a:p>
          <a:p>
            <a:pPr marL="742950" indent="-742950">
              <a:buFont typeface="Arial" pitchFamily="34" charset="0"/>
              <a:buAutoNum type="arabicPeriod"/>
            </a:pPr>
            <a:r>
              <a:rPr lang="zh-CN" altLang="en-US" sz="2400" dirty="0"/>
              <a:t>网卡与主存的 </a:t>
            </a:r>
            <a:r>
              <a:rPr lang="en-US" altLang="zh-CN" sz="2400" dirty="0"/>
              <a:t>PCIe </a:t>
            </a:r>
            <a:r>
              <a:rPr lang="zh-CN" altLang="en-US" sz="2400" dirty="0"/>
              <a:t>延迟较高</a:t>
            </a:r>
            <a:br>
              <a:rPr lang="en-US" altLang="zh-CN" sz="2400" dirty="0"/>
            </a:br>
            <a:r>
              <a:rPr lang="zh-CN" altLang="en-US" sz="2400" dirty="0"/>
              <a:t>访问同一个键的操作有依赖</a:t>
            </a:r>
            <a:br>
              <a:rPr lang="en-US" altLang="zh-CN" sz="2400" dirty="0"/>
            </a:br>
            <a:r>
              <a:rPr lang="zh-CN" altLang="en-US" sz="2400" dirty="0">
                <a:solidFill>
                  <a:schemeClr val="tx1"/>
                </a:solidFill>
              </a:rPr>
              <a:t>缓存 </a:t>
            </a:r>
            <a:r>
              <a:rPr lang="en-US" altLang="zh-CN" sz="2400" dirty="0">
                <a:solidFill>
                  <a:schemeClr val="tx1"/>
                </a:solidFill>
              </a:rPr>
              <a:t>+ </a:t>
            </a:r>
            <a:r>
              <a:rPr lang="zh-CN" altLang="en-US" sz="2400" dirty="0">
                <a:solidFill>
                  <a:schemeClr val="tx1"/>
                </a:solidFill>
              </a:rPr>
              <a:t>乱序执行</a:t>
            </a:r>
            <a:endParaRPr lang="en-US" altLang="zh-CN" sz="2400" dirty="0">
              <a:solidFill>
                <a:schemeClr val="tx1"/>
              </a:solidFill>
            </a:endParaRPr>
          </a:p>
          <a:p>
            <a:pPr marL="742950" indent="-742950">
              <a:buAutoNum type="arabicPeriod"/>
            </a:pPr>
            <a:endParaRPr lang="en-US" altLang="zh-CN" sz="2400" dirty="0">
              <a:solidFill>
                <a:schemeClr val="tx1"/>
              </a:solidFill>
            </a:endParaRPr>
          </a:p>
          <a:p>
            <a:pPr marL="742950" indent="-742950">
              <a:buAutoNum type="arabicPeriod"/>
            </a:pPr>
            <a:r>
              <a:rPr lang="zh-CN" altLang="en-US" sz="2400" dirty="0"/>
              <a:t>利用带宽有限的网卡 </a:t>
            </a:r>
            <a:r>
              <a:rPr lang="en-US" altLang="zh-CN" sz="2400" dirty="0"/>
              <a:t>DRAM</a:t>
            </a:r>
            <a:br>
              <a:rPr lang="en-US" altLang="zh-CN" sz="2400" dirty="0"/>
            </a:br>
            <a:r>
              <a:rPr lang="zh-CN" altLang="en-US" sz="2400" dirty="0">
                <a:solidFill>
                  <a:schemeClr val="tx1"/>
                </a:solidFill>
              </a:rPr>
              <a:t>缓存与负载均衡结合</a:t>
            </a:r>
            <a:br>
              <a:rPr lang="en-US" altLang="zh-CN" sz="2400" dirty="0">
                <a:solidFill>
                  <a:schemeClr val="tx1"/>
                </a:solidFill>
              </a:rPr>
            </a:br>
            <a:r>
              <a:rPr lang="zh-CN" altLang="en-US" sz="2400" dirty="0">
                <a:solidFill>
                  <a:schemeClr val="tx1"/>
                </a:solidFill>
              </a:rPr>
              <a:t>一部分可缓存区域用 </a:t>
            </a:r>
            <a:r>
              <a:rPr lang="en-US" altLang="zh-CN" sz="2400" dirty="0">
                <a:solidFill>
                  <a:schemeClr val="tx1"/>
                </a:solidFill>
              </a:rPr>
              <a:t>DRAM</a:t>
            </a:r>
            <a:r>
              <a:rPr lang="zh-CN" altLang="en-US" sz="2400" dirty="0">
                <a:solidFill>
                  <a:schemeClr val="tx1"/>
                </a:solidFill>
              </a:rPr>
              <a:t> 缓存，另一部分直通 </a:t>
            </a:r>
            <a:r>
              <a:rPr lang="en-US" altLang="zh-CN" sz="2400" dirty="0">
                <a:solidFill>
                  <a:schemeClr val="tx1"/>
                </a:solidFill>
              </a:rPr>
              <a:t>PCIe</a:t>
            </a:r>
            <a:br>
              <a:rPr lang="en-US" altLang="zh-CN" sz="2400" dirty="0">
                <a:solidFill>
                  <a:schemeClr val="tx1"/>
                </a:solidFill>
              </a:rPr>
            </a:br>
            <a:endParaRPr lang="en-US" altLang="zh-CN" sz="2400" dirty="0">
              <a:solidFill>
                <a:schemeClr val="tx1"/>
              </a:solidFill>
            </a:endParaRPr>
          </a:p>
          <a:p>
            <a:pPr marL="742950" indent="-742950">
              <a:buAutoNum type="arabicPeriod"/>
            </a:pPr>
            <a:r>
              <a:rPr lang="zh-CN" altLang="en-US" sz="2400" dirty="0"/>
              <a:t>网络带宽有限</a:t>
            </a:r>
            <a:br>
              <a:rPr lang="en-US" altLang="zh-CN" sz="2400" dirty="0"/>
            </a:br>
            <a:r>
              <a:rPr lang="zh-CN" altLang="en-US" sz="2400" dirty="0">
                <a:solidFill>
                  <a:schemeClr val="tx1"/>
                </a:solidFill>
              </a:rPr>
              <a:t>客户端批量发送</a:t>
            </a:r>
            <a:br>
              <a:rPr lang="en-US" altLang="zh-CN" sz="2400" dirty="0">
                <a:solidFill>
                  <a:schemeClr val="tx1"/>
                </a:solidFill>
              </a:rPr>
            </a:br>
            <a:r>
              <a:rPr lang="zh-CN" altLang="en-US" sz="2400" dirty="0">
                <a:solidFill>
                  <a:schemeClr val="tx1"/>
                </a:solidFill>
              </a:rPr>
              <a:t>向量操作</a:t>
            </a:r>
            <a:endParaRPr lang="en-US" sz="2400" dirty="0">
              <a:solidFill>
                <a:schemeClr val="tx1"/>
              </a:solidFill>
            </a:endParaRPr>
          </a:p>
        </p:txBody>
      </p:sp>
      <p:sp>
        <p:nvSpPr>
          <p:cNvPr id="3" name="标题 2"/>
          <p:cNvSpPr>
            <a:spLocks noGrp="1"/>
          </p:cNvSpPr>
          <p:nvPr>
            <p:ph type="title"/>
          </p:nvPr>
        </p:nvSpPr>
        <p:spPr/>
        <p:txBody>
          <a:bodyPr/>
          <a:lstStyle/>
          <a:p>
            <a:r>
              <a:rPr lang="zh-CN" altLang="en-US" dirty="0"/>
              <a:t>性能优化方案</a:t>
            </a:r>
            <a:endParaRPr lang="en-US" dirty="0"/>
          </a:p>
        </p:txBody>
      </p:sp>
    </p:spTree>
    <p:extLst>
      <p:ext uri="{BB962C8B-B14F-4D97-AF65-F5344CB8AC3E}">
        <p14:creationId xmlns:p14="http://schemas.microsoft.com/office/powerpoint/2010/main" val="357644402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KV-Direct </a:t>
            </a:r>
            <a:r>
              <a:rPr lang="zh-CN" altLang="en-US" dirty="0"/>
              <a:t>系统性能</a:t>
            </a:r>
            <a:endParaRPr lang="en-US" dirty="0"/>
          </a:p>
        </p:txBody>
      </p:sp>
      <p:pic>
        <p:nvPicPr>
          <p:cNvPr id="4" name="图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5681" y="1287462"/>
            <a:ext cx="6705600" cy="2517679"/>
          </a:xfrm>
          <a:prstGeom prst="rect">
            <a:avLst/>
          </a:prstGeom>
        </p:spPr>
      </p:pic>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0212" y="4411662"/>
            <a:ext cx="2776538" cy="1987331"/>
          </a:xfrm>
          <a:prstGeom prst="rect">
            <a:avLst/>
          </a:prstGeom>
        </p:spPr>
      </p:pic>
      <p:sp>
        <p:nvSpPr>
          <p:cNvPr id="7" name="文本框 6"/>
          <p:cNvSpPr txBox="1"/>
          <p:nvPr/>
        </p:nvSpPr>
        <p:spPr>
          <a:xfrm>
            <a:off x="1539081" y="3649662"/>
            <a:ext cx="252376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均匀分布吞吐量</a:t>
            </a:r>
            <a:endParaRPr lang="en-US" sz="2400" dirty="0" err="1">
              <a:gradFill>
                <a:gsLst>
                  <a:gs pos="2917">
                    <a:schemeClr val="tx1"/>
                  </a:gs>
                  <a:gs pos="30000">
                    <a:schemeClr val="tx1"/>
                  </a:gs>
                </a:gsLst>
                <a:lin ang="5400000" scaled="0"/>
              </a:gradFill>
            </a:endParaRPr>
          </a:p>
        </p:txBody>
      </p:sp>
      <p:sp>
        <p:nvSpPr>
          <p:cNvPr id="8" name="文本框 7"/>
          <p:cNvSpPr txBox="1"/>
          <p:nvPr/>
        </p:nvSpPr>
        <p:spPr>
          <a:xfrm>
            <a:off x="4891881" y="3649662"/>
            <a:ext cx="2523768"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长尾分布吞吐量</a:t>
            </a:r>
            <a:endParaRPr lang="en-US" sz="2400" dirty="0" err="1">
              <a:gradFill>
                <a:gsLst>
                  <a:gs pos="2917">
                    <a:schemeClr val="tx1"/>
                  </a:gs>
                  <a:gs pos="30000">
                    <a:schemeClr val="tx1"/>
                  </a:gs>
                </a:gsLst>
                <a:lin ang="5400000" scaled="0"/>
              </a:gradFill>
            </a:endParaRPr>
          </a:p>
        </p:txBody>
      </p:sp>
      <p:sp>
        <p:nvSpPr>
          <p:cNvPr id="9" name="文本框 8"/>
          <p:cNvSpPr txBox="1"/>
          <p:nvPr/>
        </p:nvSpPr>
        <p:spPr>
          <a:xfrm>
            <a:off x="4053681" y="6311647"/>
            <a:ext cx="98488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延迟</a:t>
            </a:r>
            <a:endParaRPr lang="en-US" sz="2400"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091270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E172D79-E714-274E-9CC7-1F7E898902CC}"/>
              </a:ext>
            </a:extLst>
          </p:cNvPr>
          <p:cNvSpPr>
            <a:spLocks noGrp="1"/>
          </p:cNvSpPr>
          <p:nvPr>
            <p:ph type="title"/>
          </p:nvPr>
        </p:nvSpPr>
        <p:spPr/>
        <p:txBody>
          <a:bodyPr/>
          <a:lstStyle/>
          <a:p>
            <a:r>
              <a:rPr kumimoji="1" lang="zh-CN" altLang="en-US" dirty="0"/>
              <a:t>网络通信架构</a:t>
            </a:r>
          </a:p>
        </p:txBody>
      </p:sp>
      <p:sp>
        <p:nvSpPr>
          <p:cNvPr id="4" name="矩形 3">
            <a:extLst>
              <a:ext uri="{FF2B5EF4-FFF2-40B4-BE49-F238E27FC236}">
                <a16:creationId xmlns:a16="http://schemas.microsoft.com/office/drawing/2014/main" id="{3C0DDEE8-4761-5C46-8328-8AB2EE751DA4}"/>
              </a:ext>
            </a:extLst>
          </p:cNvPr>
          <p:cNvSpPr/>
          <p:nvPr/>
        </p:nvSpPr>
        <p:spPr bwMode="auto">
          <a:xfrm>
            <a:off x="642697" y="1592005"/>
            <a:ext cx="2438400" cy="301082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5" name="矩形 4">
            <a:extLst>
              <a:ext uri="{FF2B5EF4-FFF2-40B4-BE49-F238E27FC236}">
                <a16:creationId xmlns:a16="http://schemas.microsoft.com/office/drawing/2014/main" id="{23841C3C-034E-8F49-8220-7F1F7857A68C}"/>
              </a:ext>
            </a:extLst>
          </p:cNvPr>
          <p:cNvSpPr/>
          <p:nvPr/>
        </p:nvSpPr>
        <p:spPr bwMode="auto">
          <a:xfrm>
            <a:off x="2700096" y="4981980"/>
            <a:ext cx="3944385" cy="144604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F5AC88E6-119C-B24F-9AC3-52F67DDC6740}"/>
              </a:ext>
            </a:extLst>
          </p:cNvPr>
          <p:cNvSpPr/>
          <p:nvPr/>
        </p:nvSpPr>
        <p:spPr bwMode="auto">
          <a:xfrm>
            <a:off x="871297" y="1668352"/>
            <a:ext cx="2057400" cy="143027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客户虚拟机</a:t>
            </a:r>
            <a:r>
              <a:rPr kumimoji="1" lang="en-US" altLang="zh-CN" sz="1400" dirty="0">
                <a:solidFill>
                  <a:schemeClr val="tx1"/>
                </a:solidFill>
                <a:ea typeface="Segoe UI" pitchFamily="34" charset="0"/>
                <a:cs typeface="Segoe UI" pitchFamily="34" charset="0"/>
              </a:rPr>
              <a:t>1</a:t>
            </a:r>
            <a:endParaRPr kumimoji="1" lang="zh-CN" altLang="en-US" sz="1400" dirty="0">
              <a:solidFill>
                <a:schemeClr val="tx1"/>
              </a:solidFill>
              <a:ea typeface="Segoe UI" pitchFamily="34" charset="0"/>
              <a:cs typeface="Segoe UI" pitchFamily="34" charset="0"/>
            </a:endParaRPr>
          </a:p>
        </p:txBody>
      </p:sp>
      <p:sp>
        <p:nvSpPr>
          <p:cNvPr id="9" name="矩形 8">
            <a:extLst>
              <a:ext uri="{FF2B5EF4-FFF2-40B4-BE49-F238E27FC236}">
                <a16:creationId xmlns:a16="http://schemas.microsoft.com/office/drawing/2014/main" id="{15F499D9-5964-4046-9D1C-81713D6DB114}"/>
              </a:ext>
            </a:extLst>
          </p:cNvPr>
          <p:cNvSpPr/>
          <p:nvPr/>
        </p:nvSpPr>
        <p:spPr bwMode="auto">
          <a:xfrm>
            <a:off x="871297" y="3417482"/>
            <a:ext cx="2057400" cy="3121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虚拟网络软件</a:t>
            </a:r>
          </a:p>
        </p:txBody>
      </p:sp>
      <p:grpSp>
        <p:nvGrpSpPr>
          <p:cNvPr id="10" name="组合 9">
            <a:extLst>
              <a:ext uri="{FF2B5EF4-FFF2-40B4-BE49-F238E27FC236}">
                <a16:creationId xmlns:a16="http://schemas.microsoft.com/office/drawing/2014/main" id="{A3985357-A29E-8B47-B96C-D69D8B3E8034}"/>
              </a:ext>
            </a:extLst>
          </p:cNvPr>
          <p:cNvGrpSpPr/>
          <p:nvPr/>
        </p:nvGrpSpPr>
        <p:grpSpPr>
          <a:xfrm>
            <a:off x="1387873" y="4105233"/>
            <a:ext cx="1007424" cy="382629"/>
            <a:chOff x="5474805" y="4787345"/>
            <a:chExt cx="1007424" cy="382629"/>
          </a:xfrm>
        </p:grpSpPr>
        <p:sp>
          <p:nvSpPr>
            <p:cNvPr id="11" name="Rectangle 707">
              <a:extLst>
                <a:ext uri="{FF2B5EF4-FFF2-40B4-BE49-F238E27FC236}">
                  <a16:creationId xmlns:a16="http://schemas.microsoft.com/office/drawing/2014/main" id="{60EE2F40-A672-9C4C-AF55-D33DB765BBA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 name="Rectangle 708">
              <a:extLst>
                <a:ext uri="{FF2B5EF4-FFF2-40B4-BE49-F238E27FC236}">
                  <a16:creationId xmlns:a16="http://schemas.microsoft.com/office/drawing/2014/main" id="{34773FD7-3F8E-DD46-A1C7-AD1FC47C1D61}"/>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709">
              <a:extLst>
                <a:ext uri="{FF2B5EF4-FFF2-40B4-BE49-F238E27FC236}">
                  <a16:creationId xmlns:a16="http://schemas.microsoft.com/office/drawing/2014/main" id="{D235769C-5C1D-1B40-AEE0-502F6DA2C3B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14" name="矩形 13">
            <a:extLst>
              <a:ext uri="{FF2B5EF4-FFF2-40B4-BE49-F238E27FC236}">
                <a16:creationId xmlns:a16="http://schemas.microsoft.com/office/drawing/2014/main" id="{96D66090-8EE6-854F-932F-8C252E705958}"/>
              </a:ext>
            </a:extLst>
          </p:cNvPr>
          <p:cNvSpPr/>
          <p:nvPr/>
        </p:nvSpPr>
        <p:spPr bwMode="auto">
          <a:xfrm>
            <a:off x="2852497" y="5629680"/>
            <a:ext cx="1066800" cy="33816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防火墙</a:t>
            </a:r>
          </a:p>
        </p:txBody>
      </p:sp>
      <p:sp>
        <p:nvSpPr>
          <p:cNvPr id="15" name="矩形 14">
            <a:extLst>
              <a:ext uri="{FF2B5EF4-FFF2-40B4-BE49-F238E27FC236}">
                <a16:creationId xmlns:a16="http://schemas.microsoft.com/office/drawing/2014/main" id="{22E2BA52-9A68-B548-81BF-D8DE9BB25839}"/>
              </a:ext>
            </a:extLst>
          </p:cNvPr>
          <p:cNvSpPr/>
          <p:nvPr/>
        </p:nvSpPr>
        <p:spPr bwMode="auto">
          <a:xfrm>
            <a:off x="4206081" y="5629680"/>
            <a:ext cx="1389616" cy="33816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负载均衡</a:t>
            </a:r>
          </a:p>
        </p:txBody>
      </p:sp>
      <p:sp>
        <p:nvSpPr>
          <p:cNvPr id="16" name="矩形 15">
            <a:extLst>
              <a:ext uri="{FF2B5EF4-FFF2-40B4-BE49-F238E27FC236}">
                <a16:creationId xmlns:a16="http://schemas.microsoft.com/office/drawing/2014/main" id="{F0E35CD1-F199-0A4C-8196-CA7C194512E2}"/>
              </a:ext>
            </a:extLst>
          </p:cNvPr>
          <p:cNvSpPr/>
          <p:nvPr/>
        </p:nvSpPr>
        <p:spPr bwMode="auto">
          <a:xfrm>
            <a:off x="5884424" y="5629680"/>
            <a:ext cx="607657" cy="338164"/>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a:t>
            </a:r>
            <a:endParaRPr kumimoji="1" lang="zh-CN" altLang="en-US" sz="1400" dirty="0">
              <a:solidFill>
                <a:schemeClr val="bg1"/>
              </a:solidFill>
              <a:ea typeface="Segoe UI" pitchFamily="34" charset="0"/>
              <a:cs typeface="Segoe UI" pitchFamily="34" charset="0"/>
            </a:endParaRPr>
          </a:p>
        </p:txBody>
      </p:sp>
      <p:grpSp>
        <p:nvGrpSpPr>
          <p:cNvPr id="18" name="组合 17">
            <a:extLst>
              <a:ext uri="{FF2B5EF4-FFF2-40B4-BE49-F238E27FC236}">
                <a16:creationId xmlns:a16="http://schemas.microsoft.com/office/drawing/2014/main" id="{CD032100-86B1-A04B-A7AE-E6EF0EB7FE6B}"/>
              </a:ext>
            </a:extLst>
          </p:cNvPr>
          <p:cNvGrpSpPr/>
          <p:nvPr/>
        </p:nvGrpSpPr>
        <p:grpSpPr>
          <a:xfrm>
            <a:off x="4206081" y="5091100"/>
            <a:ext cx="1007424" cy="382629"/>
            <a:chOff x="5474805" y="4787345"/>
            <a:chExt cx="1007424" cy="382629"/>
          </a:xfrm>
        </p:grpSpPr>
        <p:sp>
          <p:nvSpPr>
            <p:cNvPr id="19" name="Rectangle 707">
              <a:extLst>
                <a:ext uri="{FF2B5EF4-FFF2-40B4-BE49-F238E27FC236}">
                  <a16:creationId xmlns:a16="http://schemas.microsoft.com/office/drawing/2014/main" id="{27819FFC-1AF7-ED4D-A469-D30063AAEBC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0" name="Rectangle 708">
              <a:extLst>
                <a:ext uri="{FF2B5EF4-FFF2-40B4-BE49-F238E27FC236}">
                  <a16:creationId xmlns:a16="http://schemas.microsoft.com/office/drawing/2014/main" id="{2830A824-AD19-CD48-8713-0EBC0AD42F5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21" name="Rectangle 709">
              <a:extLst>
                <a:ext uri="{FF2B5EF4-FFF2-40B4-BE49-F238E27FC236}">
                  <a16:creationId xmlns:a16="http://schemas.microsoft.com/office/drawing/2014/main" id="{F1A387A8-50CA-2745-A505-195BD5D5BA4A}"/>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2" name="文本框 21">
            <a:extLst>
              <a:ext uri="{FF2B5EF4-FFF2-40B4-BE49-F238E27FC236}">
                <a16:creationId xmlns:a16="http://schemas.microsoft.com/office/drawing/2014/main" id="{DC6AB9B9-7902-5743-8239-86CF16B0B3EF}"/>
              </a:ext>
            </a:extLst>
          </p:cNvPr>
          <p:cNvSpPr txBox="1"/>
          <p:nvPr/>
        </p:nvSpPr>
        <p:spPr>
          <a:xfrm>
            <a:off x="1209869" y="1153559"/>
            <a:ext cx="1417696" cy="544765"/>
          </a:xfrm>
          <a:prstGeom prst="rect">
            <a:avLst/>
          </a:prstGeom>
          <a:noFill/>
        </p:spPr>
        <p:txBody>
          <a:bodyPr wrap="none" lIns="182880" tIns="146304" rIns="182880" bIns="146304" rtlCol="0">
            <a:spAutoFit/>
          </a:bodyPr>
          <a:lstStyle/>
          <a:p>
            <a:pPr>
              <a:lnSpc>
                <a:spcPct val="90000"/>
              </a:lnSpc>
              <a:spcAft>
                <a:spcPts val="600"/>
              </a:spcAft>
            </a:pPr>
            <a:r>
              <a:rPr kumimoji="1" lang="zh-CN" altLang="en-US" dirty="0">
                <a:gradFill>
                  <a:gsLst>
                    <a:gs pos="2917">
                      <a:schemeClr val="tx1"/>
                    </a:gs>
                    <a:gs pos="30000">
                      <a:schemeClr val="tx1"/>
                    </a:gs>
                  </a:gsLst>
                  <a:lin ang="5400000" scaled="0"/>
                </a:gradFill>
              </a:rPr>
              <a:t>计算节点</a:t>
            </a:r>
            <a:r>
              <a:rPr kumimoji="1" lang="en-US" altLang="zh-CN" dirty="0">
                <a:gradFill>
                  <a:gsLst>
                    <a:gs pos="2917">
                      <a:schemeClr val="tx1"/>
                    </a:gs>
                    <a:gs pos="30000">
                      <a:schemeClr val="tx1"/>
                    </a:gs>
                  </a:gsLst>
                  <a:lin ang="5400000" scaled="0"/>
                </a:gradFill>
              </a:rPr>
              <a:t>1</a:t>
            </a:r>
            <a:endParaRPr kumimoji="1" lang="zh-CN" altLang="en-US" dirty="0">
              <a:gradFill>
                <a:gsLst>
                  <a:gs pos="2917">
                    <a:schemeClr val="tx1"/>
                  </a:gs>
                  <a:gs pos="30000">
                    <a:schemeClr val="tx1"/>
                  </a:gs>
                </a:gsLst>
                <a:lin ang="5400000" scaled="0"/>
              </a:gradFill>
            </a:endParaRPr>
          </a:p>
        </p:txBody>
      </p:sp>
      <p:sp>
        <p:nvSpPr>
          <p:cNvPr id="32" name="文本框 31">
            <a:extLst>
              <a:ext uri="{FF2B5EF4-FFF2-40B4-BE49-F238E27FC236}">
                <a16:creationId xmlns:a16="http://schemas.microsoft.com/office/drawing/2014/main" id="{680BF4C9-FAFC-1A43-A0CA-F18E8485D28C}"/>
              </a:ext>
            </a:extLst>
          </p:cNvPr>
          <p:cNvSpPr txBox="1"/>
          <p:nvPr/>
        </p:nvSpPr>
        <p:spPr>
          <a:xfrm>
            <a:off x="3995701" y="4544830"/>
            <a:ext cx="1292662" cy="544765"/>
          </a:xfrm>
          <a:prstGeom prst="rect">
            <a:avLst/>
          </a:prstGeom>
          <a:noFill/>
        </p:spPr>
        <p:txBody>
          <a:bodyPr wrap="none" lIns="182880" tIns="146304" rIns="182880" bIns="146304" rtlCol="0">
            <a:spAutoFit/>
          </a:bodyPr>
          <a:lstStyle/>
          <a:p>
            <a:pPr>
              <a:lnSpc>
                <a:spcPct val="90000"/>
              </a:lnSpc>
              <a:spcAft>
                <a:spcPts val="600"/>
              </a:spcAft>
            </a:pPr>
            <a:r>
              <a:rPr kumimoji="1" lang="zh-CN" altLang="en-US" dirty="0">
                <a:gradFill>
                  <a:gsLst>
                    <a:gs pos="2917">
                      <a:schemeClr val="tx1"/>
                    </a:gs>
                    <a:gs pos="30000">
                      <a:schemeClr val="tx1"/>
                    </a:gs>
                  </a:gsLst>
                  <a:lin ang="5400000" scaled="0"/>
                </a:gradFill>
              </a:rPr>
              <a:t>网络节点</a:t>
            </a:r>
          </a:p>
        </p:txBody>
      </p:sp>
      <p:cxnSp>
        <p:nvCxnSpPr>
          <p:cNvPr id="34" name="直线箭头连接符 33">
            <a:extLst>
              <a:ext uri="{FF2B5EF4-FFF2-40B4-BE49-F238E27FC236}">
                <a16:creationId xmlns:a16="http://schemas.microsoft.com/office/drawing/2014/main" id="{53F61FB6-81AE-7C45-976A-DD2E2DE54AE1}"/>
              </a:ext>
            </a:extLst>
          </p:cNvPr>
          <p:cNvCxnSpPr>
            <a:cxnSpLocks/>
            <a:endCxn id="9" idx="0"/>
          </p:cNvCxnSpPr>
          <p:nvPr/>
        </p:nvCxnSpPr>
        <p:spPr>
          <a:xfrm>
            <a:off x="1899997" y="2963863"/>
            <a:ext cx="0" cy="45361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a:extLst>
              <a:ext uri="{FF2B5EF4-FFF2-40B4-BE49-F238E27FC236}">
                <a16:creationId xmlns:a16="http://schemas.microsoft.com/office/drawing/2014/main" id="{0AD2AF0E-BAEC-CF45-A5AE-7B080B5D817F}"/>
              </a:ext>
            </a:extLst>
          </p:cNvPr>
          <p:cNvCxnSpPr>
            <a:cxnSpLocks/>
            <a:endCxn id="13" idx="0"/>
          </p:cNvCxnSpPr>
          <p:nvPr/>
        </p:nvCxnSpPr>
        <p:spPr>
          <a:xfrm>
            <a:off x="1891585" y="3724162"/>
            <a:ext cx="0" cy="3810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8" name="直线箭头连接符 37">
            <a:extLst>
              <a:ext uri="{FF2B5EF4-FFF2-40B4-BE49-F238E27FC236}">
                <a16:creationId xmlns:a16="http://schemas.microsoft.com/office/drawing/2014/main" id="{1CF470B1-5B2F-7E40-84CE-598004F82DE8}"/>
              </a:ext>
            </a:extLst>
          </p:cNvPr>
          <p:cNvCxnSpPr>
            <a:cxnSpLocks/>
            <a:stCxn id="13" idx="3"/>
            <a:endCxn id="21" idx="1"/>
          </p:cNvCxnSpPr>
          <p:nvPr/>
        </p:nvCxnSpPr>
        <p:spPr>
          <a:xfrm>
            <a:off x="2395297" y="4264661"/>
            <a:ext cx="1810784" cy="985867"/>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直线箭头连接符 40">
            <a:extLst>
              <a:ext uri="{FF2B5EF4-FFF2-40B4-BE49-F238E27FC236}">
                <a16:creationId xmlns:a16="http://schemas.microsoft.com/office/drawing/2014/main" id="{CBD1C75A-0FBE-E84D-B819-D2F0B017A0B5}"/>
              </a:ext>
            </a:extLst>
          </p:cNvPr>
          <p:cNvCxnSpPr>
            <a:cxnSpLocks/>
            <a:stCxn id="19" idx="2"/>
            <a:endCxn id="14" idx="0"/>
          </p:cNvCxnSpPr>
          <p:nvPr/>
        </p:nvCxnSpPr>
        <p:spPr>
          <a:xfrm flipH="1">
            <a:off x="3385897" y="5473728"/>
            <a:ext cx="939605" cy="15595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直线箭头连接符 44">
            <a:extLst>
              <a:ext uri="{FF2B5EF4-FFF2-40B4-BE49-F238E27FC236}">
                <a16:creationId xmlns:a16="http://schemas.microsoft.com/office/drawing/2014/main" id="{DF537DCC-C89C-124D-B0D3-0C295EAB19D9}"/>
              </a:ext>
            </a:extLst>
          </p:cNvPr>
          <p:cNvCxnSpPr>
            <a:cxnSpLocks/>
            <a:stCxn id="14" idx="3"/>
            <a:endCxn id="15" idx="1"/>
          </p:cNvCxnSpPr>
          <p:nvPr/>
        </p:nvCxnSpPr>
        <p:spPr>
          <a:xfrm flipV="1">
            <a:off x="3919297" y="5798762"/>
            <a:ext cx="286784" cy="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直线箭头连接符 48">
            <a:extLst>
              <a:ext uri="{FF2B5EF4-FFF2-40B4-BE49-F238E27FC236}">
                <a16:creationId xmlns:a16="http://schemas.microsoft.com/office/drawing/2014/main" id="{1D11ACD8-6B57-A848-964B-9233FAC7D62B}"/>
              </a:ext>
            </a:extLst>
          </p:cNvPr>
          <p:cNvCxnSpPr>
            <a:cxnSpLocks/>
          </p:cNvCxnSpPr>
          <p:nvPr/>
        </p:nvCxnSpPr>
        <p:spPr>
          <a:xfrm>
            <a:off x="5597640" y="5798762"/>
            <a:ext cx="286784"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线箭头连接符 49">
            <a:extLst>
              <a:ext uri="{FF2B5EF4-FFF2-40B4-BE49-F238E27FC236}">
                <a16:creationId xmlns:a16="http://schemas.microsoft.com/office/drawing/2014/main" id="{430BB681-22CE-E942-8B2F-52EFA8E7CB23}"/>
              </a:ext>
            </a:extLst>
          </p:cNvPr>
          <p:cNvCxnSpPr>
            <a:cxnSpLocks/>
            <a:stCxn id="16" idx="0"/>
            <a:endCxn id="21" idx="2"/>
          </p:cNvCxnSpPr>
          <p:nvPr/>
        </p:nvCxnSpPr>
        <p:spPr>
          <a:xfrm flipH="1" flipV="1">
            <a:off x="4709793" y="5409956"/>
            <a:ext cx="1478460" cy="2197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7AC42CE8-56DA-B14E-A707-7E664B4D1337}"/>
              </a:ext>
            </a:extLst>
          </p:cNvPr>
          <p:cNvSpPr/>
          <p:nvPr/>
        </p:nvSpPr>
        <p:spPr bwMode="auto">
          <a:xfrm>
            <a:off x="2181722" y="3148608"/>
            <a:ext cx="1469883" cy="2329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虚拟网数据包</a:t>
            </a:r>
          </a:p>
        </p:txBody>
      </p:sp>
      <p:sp>
        <p:nvSpPr>
          <p:cNvPr id="64" name="矩形 63">
            <a:extLst>
              <a:ext uri="{FF2B5EF4-FFF2-40B4-BE49-F238E27FC236}">
                <a16:creationId xmlns:a16="http://schemas.microsoft.com/office/drawing/2014/main" id="{16661933-C795-2541-9A6F-BEE0873F273B}"/>
              </a:ext>
            </a:extLst>
          </p:cNvPr>
          <p:cNvSpPr/>
          <p:nvPr/>
        </p:nvSpPr>
        <p:spPr bwMode="auto">
          <a:xfrm>
            <a:off x="2869885" y="3818622"/>
            <a:ext cx="1550385" cy="2329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虚拟网数据包</a:t>
            </a:r>
          </a:p>
        </p:txBody>
      </p:sp>
      <p:sp>
        <p:nvSpPr>
          <p:cNvPr id="65" name="矩形 64">
            <a:extLst>
              <a:ext uri="{FF2B5EF4-FFF2-40B4-BE49-F238E27FC236}">
                <a16:creationId xmlns:a16="http://schemas.microsoft.com/office/drawing/2014/main" id="{D54C76E4-6ADF-4744-A1A0-96F08D8F3836}"/>
              </a:ext>
            </a:extLst>
          </p:cNvPr>
          <p:cNvSpPr/>
          <p:nvPr/>
        </p:nvSpPr>
        <p:spPr bwMode="auto">
          <a:xfrm>
            <a:off x="2183463" y="3818622"/>
            <a:ext cx="686423" cy="245614"/>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bg1"/>
                </a:solidFill>
                <a:ea typeface="Segoe UI" pitchFamily="34" charset="0"/>
                <a:cs typeface="Segoe UI" pitchFamily="34" charset="0"/>
              </a:rPr>
              <a:t>封装</a:t>
            </a:r>
          </a:p>
        </p:txBody>
      </p:sp>
      <p:sp>
        <p:nvSpPr>
          <p:cNvPr id="71" name="左大括号 70">
            <a:extLst>
              <a:ext uri="{FF2B5EF4-FFF2-40B4-BE49-F238E27FC236}">
                <a16:creationId xmlns:a16="http://schemas.microsoft.com/office/drawing/2014/main" id="{242DD86E-2E7A-4045-B264-D7EF816CDDA0}"/>
              </a:ext>
            </a:extLst>
          </p:cNvPr>
          <p:cNvSpPr/>
          <p:nvPr/>
        </p:nvSpPr>
        <p:spPr>
          <a:xfrm rot="16200000" flipV="1">
            <a:off x="4726558" y="4654865"/>
            <a:ext cx="98574" cy="2824815"/>
          </a:xfrm>
          <a:prstGeom prst="leftBrace">
            <a:avLst/>
          </a:prstGeom>
          <a:ln>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72" name="文本框 71">
            <a:extLst>
              <a:ext uri="{FF2B5EF4-FFF2-40B4-BE49-F238E27FC236}">
                <a16:creationId xmlns:a16="http://schemas.microsoft.com/office/drawing/2014/main" id="{2FF3B5F0-6019-5648-A5A8-FCD66E01689C}"/>
              </a:ext>
            </a:extLst>
          </p:cNvPr>
          <p:cNvSpPr txBox="1"/>
          <p:nvPr/>
        </p:nvSpPr>
        <p:spPr>
          <a:xfrm>
            <a:off x="4231913" y="6011862"/>
            <a:ext cx="1963184" cy="489365"/>
          </a:xfrm>
          <a:prstGeom prst="rect">
            <a:avLst/>
          </a:prstGeom>
          <a:noFill/>
        </p:spPr>
        <p:txBody>
          <a:bodyPr wrap="square" lIns="182880" tIns="146304" rIns="182880" bIns="146304" rtlCol="0">
            <a:spAutoFit/>
          </a:bodyPr>
          <a:lstStyle/>
          <a:p>
            <a:pPr>
              <a:lnSpc>
                <a:spcPct val="90000"/>
              </a:lnSpc>
              <a:spcAft>
                <a:spcPts val="600"/>
              </a:spcAft>
            </a:pPr>
            <a:r>
              <a:rPr kumimoji="1" lang="zh-CN" altLang="en-US" sz="1400" dirty="0">
                <a:solidFill>
                  <a:srgbClr val="007ADB"/>
                </a:solidFill>
              </a:rPr>
              <a:t>网络功能</a:t>
            </a:r>
          </a:p>
        </p:txBody>
      </p:sp>
      <p:sp>
        <p:nvSpPr>
          <p:cNvPr id="46" name="矩形 170">
            <a:extLst>
              <a:ext uri="{FF2B5EF4-FFF2-40B4-BE49-F238E27FC236}">
                <a16:creationId xmlns:a16="http://schemas.microsoft.com/office/drawing/2014/main" id="{8EEFABFF-AE48-4B37-AE54-4B342A020D54}"/>
              </a:ext>
            </a:extLst>
          </p:cNvPr>
          <p:cNvSpPr/>
          <p:nvPr/>
        </p:nvSpPr>
        <p:spPr bwMode="auto">
          <a:xfrm>
            <a:off x="1313892" y="2101929"/>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47" name="矩形 171">
            <a:extLst>
              <a:ext uri="{FF2B5EF4-FFF2-40B4-BE49-F238E27FC236}">
                <a16:creationId xmlns:a16="http://schemas.microsoft.com/office/drawing/2014/main" id="{3EA91244-F4CA-4ECB-898B-4CF887167B26}"/>
              </a:ext>
            </a:extLst>
          </p:cNvPr>
          <p:cNvSpPr/>
          <p:nvPr/>
        </p:nvSpPr>
        <p:spPr bwMode="auto">
          <a:xfrm>
            <a:off x="1312510" y="271213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48" name="直线连接符 176">
            <a:extLst>
              <a:ext uri="{FF2B5EF4-FFF2-40B4-BE49-F238E27FC236}">
                <a16:creationId xmlns:a16="http://schemas.microsoft.com/office/drawing/2014/main" id="{544ABF8B-BD7D-4ACF-9D96-F65A77370906}"/>
              </a:ext>
            </a:extLst>
          </p:cNvPr>
          <p:cNvCxnSpPr>
            <a:cxnSpLocks/>
            <a:stCxn id="46" idx="2"/>
            <a:endCxn id="47" idx="0"/>
          </p:cNvCxnSpPr>
          <p:nvPr/>
        </p:nvCxnSpPr>
        <p:spPr>
          <a:xfrm flipH="1">
            <a:off x="1891312" y="2365310"/>
            <a:ext cx="1382" cy="346821"/>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矩形 62">
            <a:extLst>
              <a:ext uri="{FF2B5EF4-FFF2-40B4-BE49-F238E27FC236}">
                <a16:creationId xmlns:a16="http://schemas.microsoft.com/office/drawing/2014/main" id="{4B690301-E1C6-42A5-86FE-EE422DC335DE}"/>
              </a:ext>
            </a:extLst>
          </p:cNvPr>
          <p:cNvSpPr/>
          <p:nvPr/>
        </p:nvSpPr>
        <p:spPr bwMode="auto">
          <a:xfrm>
            <a:off x="2181722" y="2430462"/>
            <a:ext cx="1469885" cy="2329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套接字通信原语</a:t>
            </a:r>
          </a:p>
        </p:txBody>
      </p:sp>
      <p:sp>
        <p:nvSpPr>
          <p:cNvPr id="52" name="矩形 3">
            <a:extLst>
              <a:ext uri="{FF2B5EF4-FFF2-40B4-BE49-F238E27FC236}">
                <a16:creationId xmlns:a16="http://schemas.microsoft.com/office/drawing/2014/main" id="{C53B03EE-14E3-4501-A87F-CF295457629A}"/>
              </a:ext>
            </a:extLst>
          </p:cNvPr>
          <p:cNvSpPr/>
          <p:nvPr/>
        </p:nvSpPr>
        <p:spPr bwMode="auto">
          <a:xfrm>
            <a:off x="6128109" y="1589423"/>
            <a:ext cx="2438400" cy="301082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54" name="矩形 5">
            <a:extLst>
              <a:ext uri="{FF2B5EF4-FFF2-40B4-BE49-F238E27FC236}">
                <a16:creationId xmlns:a16="http://schemas.microsoft.com/office/drawing/2014/main" id="{A21DBD8A-4F78-46F8-B4C1-98BFD7E8B059}"/>
              </a:ext>
            </a:extLst>
          </p:cNvPr>
          <p:cNvSpPr/>
          <p:nvPr/>
        </p:nvSpPr>
        <p:spPr bwMode="auto">
          <a:xfrm>
            <a:off x="6356709" y="1665770"/>
            <a:ext cx="2057400" cy="143027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客户虚拟机</a:t>
            </a:r>
            <a:r>
              <a:rPr kumimoji="1" lang="en-US" altLang="zh-CN" sz="1400" dirty="0">
                <a:solidFill>
                  <a:schemeClr val="tx1"/>
                </a:solidFill>
                <a:ea typeface="Segoe UI" pitchFamily="34" charset="0"/>
                <a:cs typeface="Segoe UI" pitchFamily="34" charset="0"/>
              </a:rPr>
              <a:t>2</a:t>
            </a:r>
            <a:endParaRPr kumimoji="1" lang="zh-CN" altLang="en-US" sz="1400" dirty="0">
              <a:solidFill>
                <a:schemeClr val="tx1"/>
              </a:solidFill>
              <a:ea typeface="Segoe UI" pitchFamily="34" charset="0"/>
              <a:cs typeface="Segoe UI" pitchFamily="34" charset="0"/>
            </a:endParaRPr>
          </a:p>
        </p:txBody>
      </p:sp>
      <p:sp>
        <p:nvSpPr>
          <p:cNvPr id="55" name="矩形 8">
            <a:extLst>
              <a:ext uri="{FF2B5EF4-FFF2-40B4-BE49-F238E27FC236}">
                <a16:creationId xmlns:a16="http://schemas.microsoft.com/office/drawing/2014/main" id="{18786A97-15CD-4EBC-8BC8-F462C2CA032C}"/>
              </a:ext>
            </a:extLst>
          </p:cNvPr>
          <p:cNvSpPr/>
          <p:nvPr/>
        </p:nvSpPr>
        <p:spPr bwMode="auto">
          <a:xfrm>
            <a:off x="6356709" y="3414900"/>
            <a:ext cx="2057400" cy="31215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虚拟网络软件</a:t>
            </a:r>
          </a:p>
        </p:txBody>
      </p:sp>
      <p:grpSp>
        <p:nvGrpSpPr>
          <p:cNvPr id="57" name="组合 9">
            <a:extLst>
              <a:ext uri="{FF2B5EF4-FFF2-40B4-BE49-F238E27FC236}">
                <a16:creationId xmlns:a16="http://schemas.microsoft.com/office/drawing/2014/main" id="{47492C4B-A6F4-4E39-9101-15CB7608E7A1}"/>
              </a:ext>
            </a:extLst>
          </p:cNvPr>
          <p:cNvGrpSpPr/>
          <p:nvPr/>
        </p:nvGrpSpPr>
        <p:grpSpPr>
          <a:xfrm>
            <a:off x="6873285" y="4102651"/>
            <a:ext cx="1007424" cy="382629"/>
            <a:chOff x="5474805" y="4787345"/>
            <a:chExt cx="1007424" cy="382629"/>
          </a:xfrm>
        </p:grpSpPr>
        <p:sp>
          <p:nvSpPr>
            <p:cNvPr id="58" name="Rectangle 707">
              <a:extLst>
                <a:ext uri="{FF2B5EF4-FFF2-40B4-BE49-F238E27FC236}">
                  <a16:creationId xmlns:a16="http://schemas.microsoft.com/office/drawing/2014/main" id="{C16D0404-45B8-4C9F-AFB7-A96EDF0E2CAD}"/>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60" name="Rectangle 708">
              <a:extLst>
                <a:ext uri="{FF2B5EF4-FFF2-40B4-BE49-F238E27FC236}">
                  <a16:creationId xmlns:a16="http://schemas.microsoft.com/office/drawing/2014/main" id="{9AC1024E-A59D-47D6-8DD9-45A1B40C9F2E}"/>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61" name="Rectangle 709">
              <a:extLst>
                <a:ext uri="{FF2B5EF4-FFF2-40B4-BE49-F238E27FC236}">
                  <a16:creationId xmlns:a16="http://schemas.microsoft.com/office/drawing/2014/main" id="{490B8881-C5AC-4F16-AF51-6F93DBFC9580}"/>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普通网卡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62" name="文本框 21">
            <a:extLst>
              <a:ext uri="{FF2B5EF4-FFF2-40B4-BE49-F238E27FC236}">
                <a16:creationId xmlns:a16="http://schemas.microsoft.com/office/drawing/2014/main" id="{3260AD9B-5E81-41D7-A6E1-60A483E5BEE3}"/>
              </a:ext>
            </a:extLst>
          </p:cNvPr>
          <p:cNvSpPr txBox="1"/>
          <p:nvPr/>
        </p:nvSpPr>
        <p:spPr>
          <a:xfrm>
            <a:off x="6679266" y="1150509"/>
            <a:ext cx="1417696" cy="544765"/>
          </a:xfrm>
          <a:prstGeom prst="rect">
            <a:avLst/>
          </a:prstGeom>
          <a:noFill/>
        </p:spPr>
        <p:txBody>
          <a:bodyPr wrap="none" lIns="182880" tIns="146304" rIns="182880" bIns="146304" rtlCol="0">
            <a:spAutoFit/>
          </a:bodyPr>
          <a:lstStyle/>
          <a:p>
            <a:pPr>
              <a:lnSpc>
                <a:spcPct val="90000"/>
              </a:lnSpc>
              <a:spcAft>
                <a:spcPts val="600"/>
              </a:spcAft>
            </a:pPr>
            <a:r>
              <a:rPr kumimoji="1" lang="zh-CN" altLang="en-US" dirty="0">
                <a:gradFill>
                  <a:gsLst>
                    <a:gs pos="2917">
                      <a:schemeClr val="tx1"/>
                    </a:gs>
                    <a:gs pos="30000">
                      <a:schemeClr val="tx1"/>
                    </a:gs>
                  </a:gsLst>
                  <a:lin ang="5400000" scaled="0"/>
                </a:gradFill>
              </a:rPr>
              <a:t>计算节点</a:t>
            </a:r>
            <a:r>
              <a:rPr kumimoji="1" lang="en-US" altLang="zh-CN" dirty="0">
                <a:gradFill>
                  <a:gsLst>
                    <a:gs pos="2917">
                      <a:schemeClr val="tx1"/>
                    </a:gs>
                    <a:gs pos="30000">
                      <a:schemeClr val="tx1"/>
                    </a:gs>
                  </a:gsLst>
                  <a:lin ang="5400000" scaled="0"/>
                </a:gradFill>
              </a:rPr>
              <a:t>2</a:t>
            </a:r>
            <a:endParaRPr kumimoji="1" lang="zh-CN" altLang="en-US" dirty="0">
              <a:gradFill>
                <a:gsLst>
                  <a:gs pos="2917">
                    <a:schemeClr val="tx1"/>
                  </a:gs>
                  <a:gs pos="30000">
                    <a:schemeClr val="tx1"/>
                  </a:gs>
                </a:gsLst>
                <a:lin ang="5400000" scaled="0"/>
              </a:gradFill>
            </a:endParaRPr>
          </a:p>
        </p:txBody>
      </p:sp>
      <p:cxnSp>
        <p:nvCxnSpPr>
          <p:cNvPr id="69" name="直线箭头连接符 33">
            <a:extLst>
              <a:ext uri="{FF2B5EF4-FFF2-40B4-BE49-F238E27FC236}">
                <a16:creationId xmlns:a16="http://schemas.microsoft.com/office/drawing/2014/main" id="{7BDFF4FD-177A-4B98-8C94-FD11711ABD85}"/>
              </a:ext>
            </a:extLst>
          </p:cNvPr>
          <p:cNvCxnSpPr>
            <a:cxnSpLocks/>
            <a:endCxn id="55" idx="0"/>
          </p:cNvCxnSpPr>
          <p:nvPr/>
        </p:nvCxnSpPr>
        <p:spPr>
          <a:xfrm>
            <a:off x="7385409" y="2961281"/>
            <a:ext cx="0" cy="45361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线箭头连接符 34">
            <a:extLst>
              <a:ext uri="{FF2B5EF4-FFF2-40B4-BE49-F238E27FC236}">
                <a16:creationId xmlns:a16="http://schemas.microsoft.com/office/drawing/2014/main" id="{27BEEF2D-CB09-4AB6-BF5F-2C2DE68E0196}"/>
              </a:ext>
            </a:extLst>
          </p:cNvPr>
          <p:cNvCxnSpPr>
            <a:cxnSpLocks/>
            <a:endCxn id="61" idx="0"/>
          </p:cNvCxnSpPr>
          <p:nvPr/>
        </p:nvCxnSpPr>
        <p:spPr>
          <a:xfrm>
            <a:off x="7376997" y="3721580"/>
            <a:ext cx="0" cy="38107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矩形 62">
            <a:extLst>
              <a:ext uri="{FF2B5EF4-FFF2-40B4-BE49-F238E27FC236}">
                <a16:creationId xmlns:a16="http://schemas.microsoft.com/office/drawing/2014/main" id="{BFEA5700-21B1-4BE5-87B7-D510FD120C72}"/>
              </a:ext>
            </a:extLst>
          </p:cNvPr>
          <p:cNvSpPr/>
          <p:nvPr/>
        </p:nvSpPr>
        <p:spPr bwMode="auto">
          <a:xfrm>
            <a:off x="5632779" y="3146026"/>
            <a:ext cx="1469883" cy="2329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虚拟网数据包</a:t>
            </a:r>
          </a:p>
        </p:txBody>
      </p:sp>
      <p:sp>
        <p:nvSpPr>
          <p:cNvPr id="74" name="矩形 63">
            <a:extLst>
              <a:ext uri="{FF2B5EF4-FFF2-40B4-BE49-F238E27FC236}">
                <a16:creationId xmlns:a16="http://schemas.microsoft.com/office/drawing/2014/main" id="{5CEA927C-F1D3-4041-9A73-23B4E74A6FE5}"/>
              </a:ext>
            </a:extLst>
          </p:cNvPr>
          <p:cNvSpPr/>
          <p:nvPr/>
        </p:nvSpPr>
        <p:spPr bwMode="auto">
          <a:xfrm>
            <a:off x="5632779" y="3816040"/>
            <a:ext cx="1473493" cy="2329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虚拟网数据包</a:t>
            </a:r>
          </a:p>
        </p:txBody>
      </p:sp>
      <p:sp>
        <p:nvSpPr>
          <p:cNvPr id="75" name="矩形 64">
            <a:extLst>
              <a:ext uri="{FF2B5EF4-FFF2-40B4-BE49-F238E27FC236}">
                <a16:creationId xmlns:a16="http://schemas.microsoft.com/office/drawing/2014/main" id="{5411C313-04CB-4C4C-B1C6-E522AD8CC824}"/>
              </a:ext>
            </a:extLst>
          </p:cNvPr>
          <p:cNvSpPr/>
          <p:nvPr/>
        </p:nvSpPr>
        <p:spPr bwMode="auto">
          <a:xfrm>
            <a:off x="4968441" y="3816040"/>
            <a:ext cx="686423" cy="245614"/>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bg1"/>
                </a:solidFill>
                <a:ea typeface="Segoe UI" pitchFamily="34" charset="0"/>
                <a:cs typeface="Segoe UI" pitchFamily="34" charset="0"/>
              </a:rPr>
              <a:t>封装</a:t>
            </a:r>
          </a:p>
        </p:txBody>
      </p:sp>
      <p:sp>
        <p:nvSpPr>
          <p:cNvPr id="76" name="矩形 170">
            <a:extLst>
              <a:ext uri="{FF2B5EF4-FFF2-40B4-BE49-F238E27FC236}">
                <a16:creationId xmlns:a16="http://schemas.microsoft.com/office/drawing/2014/main" id="{D25402A5-904E-4D08-BCEF-3DAFED5EF290}"/>
              </a:ext>
            </a:extLst>
          </p:cNvPr>
          <p:cNvSpPr/>
          <p:nvPr/>
        </p:nvSpPr>
        <p:spPr bwMode="auto">
          <a:xfrm>
            <a:off x="6799304" y="209934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77" name="矩形 171">
            <a:extLst>
              <a:ext uri="{FF2B5EF4-FFF2-40B4-BE49-F238E27FC236}">
                <a16:creationId xmlns:a16="http://schemas.microsoft.com/office/drawing/2014/main" id="{6D410BA7-0E10-40BF-8500-C457DF9D3EAA}"/>
              </a:ext>
            </a:extLst>
          </p:cNvPr>
          <p:cNvSpPr/>
          <p:nvPr/>
        </p:nvSpPr>
        <p:spPr bwMode="auto">
          <a:xfrm>
            <a:off x="6797922" y="2709549"/>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操作系统</a:t>
            </a:r>
          </a:p>
        </p:txBody>
      </p:sp>
      <p:cxnSp>
        <p:nvCxnSpPr>
          <p:cNvPr id="78" name="直线连接符 176">
            <a:extLst>
              <a:ext uri="{FF2B5EF4-FFF2-40B4-BE49-F238E27FC236}">
                <a16:creationId xmlns:a16="http://schemas.microsoft.com/office/drawing/2014/main" id="{A03EEB8F-7809-4F15-9B9B-8C29A6D379DA}"/>
              </a:ext>
            </a:extLst>
          </p:cNvPr>
          <p:cNvCxnSpPr>
            <a:cxnSpLocks/>
            <a:stCxn id="76" idx="2"/>
            <a:endCxn id="77" idx="0"/>
          </p:cNvCxnSpPr>
          <p:nvPr/>
        </p:nvCxnSpPr>
        <p:spPr>
          <a:xfrm flipH="1">
            <a:off x="7376724" y="2362728"/>
            <a:ext cx="1382" cy="346821"/>
          </a:xfrm>
          <a:prstGeom prst="line">
            <a:avLst/>
          </a:prstGeom>
          <a:ln w="38100">
            <a:headEnd type="triangle" w="med" len="med"/>
            <a:tailEnd type="none" w="med" len="med"/>
          </a:ln>
        </p:spPr>
        <p:style>
          <a:lnRef idx="1">
            <a:schemeClr val="dk1"/>
          </a:lnRef>
          <a:fillRef idx="0">
            <a:schemeClr val="dk1"/>
          </a:fillRef>
          <a:effectRef idx="0">
            <a:schemeClr val="dk1"/>
          </a:effectRef>
          <a:fontRef idx="minor">
            <a:schemeClr val="tx1"/>
          </a:fontRef>
        </p:style>
      </p:cxnSp>
      <p:sp>
        <p:nvSpPr>
          <p:cNvPr id="79" name="矩形 62">
            <a:extLst>
              <a:ext uri="{FF2B5EF4-FFF2-40B4-BE49-F238E27FC236}">
                <a16:creationId xmlns:a16="http://schemas.microsoft.com/office/drawing/2014/main" id="{0BC11568-C195-4330-9048-865E28E29F79}"/>
              </a:ext>
            </a:extLst>
          </p:cNvPr>
          <p:cNvSpPr/>
          <p:nvPr/>
        </p:nvSpPr>
        <p:spPr bwMode="auto">
          <a:xfrm>
            <a:off x="5632779" y="2427880"/>
            <a:ext cx="1469885" cy="23294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套接字通信原语</a:t>
            </a:r>
          </a:p>
        </p:txBody>
      </p:sp>
      <p:cxnSp>
        <p:nvCxnSpPr>
          <p:cNvPr id="53" name="直线箭头连接符 52">
            <a:extLst>
              <a:ext uri="{FF2B5EF4-FFF2-40B4-BE49-F238E27FC236}">
                <a16:creationId xmlns:a16="http://schemas.microsoft.com/office/drawing/2014/main" id="{EFE9E9CE-8E9B-1A40-AFB4-84EC43EDCE96}"/>
              </a:ext>
            </a:extLst>
          </p:cNvPr>
          <p:cNvCxnSpPr>
            <a:cxnSpLocks/>
            <a:stCxn id="21" idx="3"/>
            <a:endCxn id="61" idx="1"/>
          </p:cNvCxnSpPr>
          <p:nvPr/>
        </p:nvCxnSpPr>
        <p:spPr>
          <a:xfrm flipV="1">
            <a:off x="5213505" y="4262079"/>
            <a:ext cx="1659780" cy="98844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666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51" grpId="0" animBg="1"/>
      <p:bldP spid="73" grpId="0" animBg="1"/>
      <p:bldP spid="74" grpId="0" animBg="1"/>
      <p:bldP spid="75" grpId="0" animBg="1"/>
      <p:bldP spid="7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zh-CN" altLang="en-US" dirty="0"/>
              <a:t>多网卡的性能可扩放性</a:t>
            </a:r>
            <a:endParaRPr lang="en-US" dirty="0"/>
          </a:p>
        </p:txBody>
      </p:sp>
      <p:pic>
        <p:nvPicPr>
          <p:cNvPr id="4" name="Picture 3"/>
          <p:cNvPicPr>
            <a:picLocks noChangeAspect="1"/>
          </p:cNvPicPr>
          <p:nvPr/>
        </p:nvPicPr>
        <p:blipFill>
          <a:blip r:embed="rId3"/>
          <a:stretch>
            <a:fillRect/>
          </a:stretch>
        </p:blipFill>
        <p:spPr>
          <a:xfrm>
            <a:off x="977106" y="1212850"/>
            <a:ext cx="7372350" cy="4333875"/>
          </a:xfrm>
          <a:prstGeom prst="rect">
            <a:avLst/>
          </a:prstGeom>
        </p:spPr>
      </p:pic>
    </p:spTree>
    <p:extLst>
      <p:ext uri="{BB962C8B-B14F-4D97-AF65-F5344CB8AC3E}">
        <p14:creationId xmlns:p14="http://schemas.microsoft.com/office/powerpoint/2010/main" val="279757364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多网卡的性能可扩放性</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87462"/>
            <a:ext cx="9326563" cy="5246192"/>
          </a:xfrm>
          <a:prstGeom prst="rect">
            <a:avLst/>
          </a:prstGeom>
        </p:spPr>
      </p:pic>
      <p:sp>
        <p:nvSpPr>
          <p:cNvPr id="6" name="Rectangle 5"/>
          <p:cNvSpPr/>
          <p:nvPr/>
        </p:nvSpPr>
        <p:spPr bwMode="auto">
          <a:xfrm>
            <a:off x="2224881" y="1744662"/>
            <a:ext cx="5105401" cy="1066800"/>
          </a:xfrm>
          <a:prstGeom prst="rect">
            <a:avLst/>
          </a:prstGeom>
          <a:solidFill>
            <a:schemeClr val="lt1">
              <a:alpha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a:solidFill>
                  <a:schemeClr val="tx1">
                    <a:lumMod val="50000"/>
                  </a:schemeClr>
                </a:solidFill>
                <a:ea typeface="Segoe UI" pitchFamily="34" charset="0"/>
                <a:cs typeface="Segoe UI" pitchFamily="34" charset="0"/>
              </a:rPr>
              <a:t>12.2 </a:t>
            </a:r>
            <a:r>
              <a:rPr lang="zh-CN" altLang="en-US" sz="2800" dirty="0">
                <a:solidFill>
                  <a:schemeClr val="tx1">
                    <a:lumMod val="50000"/>
                  </a:schemeClr>
                </a:solidFill>
                <a:ea typeface="Segoe UI" pitchFamily="34" charset="0"/>
                <a:cs typeface="Segoe UI" pitchFamily="34" charset="0"/>
              </a:rPr>
              <a:t>亿次</a:t>
            </a:r>
            <a:r>
              <a:rPr lang="en-US" sz="2800" dirty="0">
                <a:solidFill>
                  <a:schemeClr val="tx1">
                    <a:lumMod val="50000"/>
                  </a:schemeClr>
                </a:solidFill>
                <a:ea typeface="Segoe UI" pitchFamily="34" charset="0"/>
                <a:cs typeface="Segoe UI" pitchFamily="34" charset="0"/>
              </a:rPr>
              <a:t> KV op/s</a:t>
            </a:r>
          </a:p>
          <a:p>
            <a:pPr algn="ctr" defTabSz="932472" fontAlgn="base">
              <a:lnSpc>
                <a:spcPct val="90000"/>
              </a:lnSpc>
              <a:spcBef>
                <a:spcPct val="0"/>
              </a:spcBef>
              <a:spcAft>
                <a:spcPct val="0"/>
              </a:spcAft>
            </a:pPr>
            <a:r>
              <a:rPr lang="en-US" sz="2800" dirty="0">
                <a:solidFill>
                  <a:schemeClr val="tx1">
                    <a:lumMod val="50000"/>
                  </a:schemeClr>
                </a:solidFill>
                <a:ea typeface="Segoe UI" pitchFamily="34" charset="0"/>
                <a:cs typeface="Segoe UI" pitchFamily="34" charset="0"/>
              </a:rPr>
              <a:t>357 </a:t>
            </a:r>
            <a:r>
              <a:rPr lang="zh-CN" altLang="en-US" sz="2800" dirty="0">
                <a:solidFill>
                  <a:schemeClr val="tx1">
                    <a:lumMod val="50000"/>
                  </a:schemeClr>
                </a:solidFill>
                <a:ea typeface="Segoe UI" pitchFamily="34" charset="0"/>
                <a:cs typeface="Segoe UI" pitchFamily="34" charset="0"/>
              </a:rPr>
              <a:t>瓦功耗</a:t>
            </a:r>
            <a:endParaRPr lang="en-US" sz="2800" dirty="0">
              <a:solidFill>
                <a:schemeClr val="tx1">
                  <a:lumMod val="50000"/>
                </a:schemeClr>
              </a:solidFill>
              <a:ea typeface="Segoe UI" pitchFamily="34" charset="0"/>
              <a:cs typeface="Segoe UI" pitchFamily="34" charset="0"/>
            </a:endParaRPr>
          </a:p>
        </p:txBody>
      </p:sp>
    </p:spTree>
    <p:extLst>
      <p:ext uri="{BB962C8B-B14F-4D97-AF65-F5344CB8AC3E}">
        <p14:creationId xmlns:p14="http://schemas.microsoft.com/office/powerpoint/2010/main" val="645066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altLang="zh-CN" dirty="0"/>
              <a:t>KV-Direct </a:t>
            </a:r>
            <a:r>
              <a:rPr lang="zh-CN" altLang="en-US" dirty="0"/>
              <a:t>性能比较</a:t>
            </a:r>
            <a:endParaRPr lang="en-US" dirty="0"/>
          </a:p>
        </p:txBody>
      </p:sp>
      <p:graphicFrame>
        <p:nvGraphicFramePr>
          <p:cNvPr id="4" name="Content Placeholder 3"/>
          <p:cNvGraphicFramePr>
            <a:graphicFrameLocks/>
          </p:cNvGraphicFramePr>
          <p:nvPr>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02644">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2"/>
                    </a:ext>
                  </a:extLst>
                </a:gridCol>
                <a:gridCol w="1569243">
                  <a:extLst>
                    <a:ext uri="{9D8B030D-6E8A-4147-A177-3AD203B41FA5}">
                      <a16:colId xmlns:a16="http://schemas.microsoft.com/office/drawing/2014/main" val="20003"/>
                    </a:ext>
                  </a:extLst>
                </a:gridCol>
              </a:tblGrid>
              <a:tr h="370840">
                <a:tc>
                  <a:txBody>
                    <a:bodyPr/>
                    <a:lstStyle/>
                    <a:p>
                      <a:endParaRPr lang="en-US" sz="1800" dirty="0"/>
                    </a:p>
                  </a:txBody>
                  <a:tcPr/>
                </a:tc>
                <a:tc>
                  <a:txBody>
                    <a:bodyPr/>
                    <a:lstStyle/>
                    <a:p>
                      <a:r>
                        <a:rPr lang="zh-CN" altLang="en-US" sz="1800" dirty="0"/>
                        <a:t>吞吐量 </a:t>
                      </a:r>
                      <a:r>
                        <a:rPr lang="en-US" altLang="zh-CN" sz="1800" dirty="0"/>
                        <a:t>(Mops)</a:t>
                      </a:r>
                      <a:br>
                        <a:rPr lang="en-US" altLang="zh-CN" sz="1800" dirty="0"/>
                      </a:br>
                      <a:r>
                        <a:rPr lang="en-US" sz="1800" dirty="0"/>
                        <a:t>(</a:t>
                      </a:r>
                      <a:r>
                        <a:rPr lang="zh-CN" altLang="en-US" sz="1800" dirty="0"/>
                        <a:t>读</a:t>
                      </a:r>
                      <a:r>
                        <a:rPr lang="en-US" sz="1800" dirty="0"/>
                        <a:t> / </a:t>
                      </a:r>
                      <a:r>
                        <a:rPr lang="zh-CN" altLang="en-US" sz="1800" dirty="0"/>
                        <a:t>写</a:t>
                      </a:r>
                      <a:r>
                        <a:rPr lang="en-US" sz="1800" dirty="0"/>
                        <a:t>)</a:t>
                      </a:r>
                    </a:p>
                  </a:txBody>
                  <a:tcPr/>
                </a:tc>
                <a:tc>
                  <a:txBody>
                    <a:bodyPr/>
                    <a:lstStyle/>
                    <a:p>
                      <a:r>
                        <a:rPr lang="zh-CN" altLang="en-US" sz="1800" dirty="0"/>
                        <a:t>功耗</a:t>
                      </a:r>
                      <a:r>
                        <a:rPr lang="en-US" sz="1800" dirty="0"/>
                        <a:t> (Kops/W)</a:t>
                      </a:r>
                    </a:p>
                  </a:txBody>
                  <a:tcPr/>
                </a:tc>
                <a:tc>
                  <a:txBody>
                    <a:bodyPr/>
                    <a:lstStyle/>
                    <a:p>
                      <a:r>
                        <a:rPr lang="zh-CN" altLang="en-US" sz="1800" dirty="0"/>
                        <a:t>技术</a:t>
                      </a:r>
                      <a:endParaRPr lang="en-US" sz="1800" dirty="0"/>
                    </a:p>
                  </a:txBody>
                  <a:tcPr/>
                </a:tc>
                <a:tc>
                  <a:txBody>
                    <a:bodyPr/>
                    <a:lstStyle/>
                    <a:p>
                      <a:r>
                        <a:rPr lang="zh-CN" altLang="en-US" sz="1800" dirty="0"/>
                        <a:t>延迟</a:t>
                      </a:r>
                      <a:r>
                        <a:rPr lang="en-US" sz="1800" dirty="0"/>
                        <a:t> (us)</a:t>
                      </a:r>
                      <a:br>
                        <a:rPr lang="en-US" sz="1800" dirty="0"/>
                      </a:br>
                      <a:r>
                        <a:rPr lang="en-US" sz="1800" dirty="0"/>
                        <a:t>(</a:t>
                      </a:r>
                      <a:r>
                        <a:rPr lang="zh-CN" altLang="en-US" sz="1800" dirty="0"/>
                        <a:t>读</a:t>
                      </a:r>
                      <a:r>
                        <a:rPr lang="en-US" sz="1800" dirty="0"/>
                        <a:t> / </a:t>
                      </a:r>
                      <a:r>
                        <a:rPr lang="zh-CN" altLang="en-US" sz="1800" dirty="0"/>
                        <a:t>写</a:t>
                      </a:r>
                      <a:r>
                        <a:rPr lang="en-US" sz="1800" dirty="0"/>
                        <a:t>)</a:t>
                      </a:r>
                    </a:p>
                  </a:txBody>
                  <a:tcPr/>
                </a:tc>
                <a:extLst>
                  <a:ext uri="{0D108BD9-81ED-4DB2-BD59-A6C34878D82A}">
                    <a16:rowId xmlns:a16="http://schemas.microsoft.com/office/drawing/2014/main" val="10000"/>
                  </a:ext>
                </a:extLst>
              </a:tr>
              <a:tr h="370840">
                <a:tc>
                  <a:txBody>
                    <a:bodyPr/>
                    <a:lstStyle/>
                    <a:p>
                      <a:r>
                        <a:rPr lang="en-US" sz="1800" dirty="0" err="1"/>
                        <a:t>Memcached</a:t>
                      </a:r>
                      <a:endParaRPr lang="en-US" sz="1800" dirty="0"/>
                    </a:p>
                  </a:txBody>
                  <a:tcPr/>
                </a:tc>
                <a:tc>
                  <a:txBody>
                    <a:bodyPr/>
                    <a:lstStyle/>
                    <a:p>
                      <a:r>
                        <a:rPr lang="en-US" sz="1800" dirty="0"/>
                        <a:t>1.5</a:t>
                      </a:r>
                      <a:r>
                        <a:rPr lang="en-US" sz="1800" baseline="0" dirty="0"/>
                        <a:t> / 1.5</a:t>
                      </a:r>
                      <a:endParaRPr lang="en-US" sz="1800" dirty="0"/>
                    </a:p>
                  </a:txBody>
                  <a:tcPr/>
                </a:tc>
                <a:tc>
                  <a:txBody>
                    <a:bodyPr/>
                    <a:lstStyle/>
                    <a:p>
                      <a:r>
                        <a:rPr lang="en-US" sz="1800" dirty="0"/>
                        <a:t>5 / 5</a:t>
                      </a:r>
                    </a:p>
                  </a:txBody>
                  <a:tcPr/>
                </a:tc>
                <a:tc>
                  <a:txBody>
                    <a:bodyPr/>
                    <a:lstStyle/>
                    <a:p>
                      <a:r>
                        <a:rPr lang="zh-CN" altLang="en-US" sz="1800" dirty="0"/>
                        <a:t>传统</a:t>
                      </a:r>
                      <a:endParaRPr lang="en-US" sz="1800" dirty="0"/>
                    </a:p>
                  </a:txBody>
                  <a:tcPr/>
                </a:tc>
                <a:tc>
                  <a:txBody>
                    <a:bodyPr/>
                    <a:lstStyle/>
                    <a:p>
                      <a:r>
                        <a:rPr lang="en-US" sz="1800" dirty="0"/>
                        <a:t>50</a:t>
                      </a:r>
                      <a:r>
                        <a:rPr lang="en-US" sz="1800" baseline="0" dirty="0"/>
                        <a:t> / 50</a:t>
                      </a:r>
                      <a:endParaRPr lang="en-US" sz="1800" dirty="0"/>
                    </a:p>
                  </a:txBody>
                  <a:tcPr/>
                </a:tc>
                <a:extLst>
                  <a:ext uri="{0D108BD9-81ED-4DB2-BD59-A6C34878D82A}">
                    <a16:rowId xmlns:a16="http://schemas.microsoft.com/office/drawing/2014/main" val="10001"/>
                  </a:ext>
                </a:extLst>
              </a:tr>
              <a:tr h="370840">
                <a:tc>
                  <a:txBody>
                    <a:bodyPr/>
                    <a:lstStyle/>
                    <a:p>
                      <a:r>
                        <a:rPr lang="en-US" sz="1800" dirty="0"/>
                        <a:t>MemC3</a:t>
                      </a:r>
                    </a:p>
                  </a:txBody>
                  <a:tcPr/>
                </a:tc>
                <a:tc>
                  <a:txBody>
                    <a:bodyPr/>
                    <a:lstStyle/>
                    <a:p>
                      <a:r>
                        <a:rPr lang="en-US" sz="1800" dirty="0"/>
                        <a:t>4.3</a:t>
                      </a:r>
                      <a:r>
                        <a:rPr lang="en-US" sz="1800" baseline="0" dirty="0"/>
                        <a:t> / 4.3</a:t>
                      </a:r>
                      <a:endParaRPr lang="en-US" sz="1800" dirty="0"/>
                    </a:p>
                  </a:txBody>
                  <a:tcPr/>
                </a:tc>
                <a:tc>
                  <a:txBody>
                    <a:bodyPr/>
                    <a:lstStyle/>
                    <a:p>
                      <a:r>
                        <a:rPr lang="en-US" sz="1800" dirty="0"/>
                        <a:t>14</a:t>
                      </a:r>
                      <a:r>
                        <a:rPr lang="en-US" sz="1800" baseline="0" dirty="0"/>
                        <a:t> / 14</a:t>
                      </a:r>
                      <a:endParaRPr lang="en-US" sz="1800" dirty="0"/>
                    </a:p>
                  </a:txBody>
                  <a:tcPr/>
                </a:tc>
                <a:tc>
                  <a:txBody>
                    <a:bodyPr/>
                    <a:lstStyle/>
                    <a:p>
                      <a:r>
                        <a:rPr lang="zh-CN" altLang="en-US" sz="1800" dirty="0"/>
                        <a:t>传统</a:t>
                      </a:r>
                      <a:endParaRPr lang="en-US" sz="1800" dirty="0"/>
                    </a:p>
                  </a:txBody>
                  <a:tcPr/>
                </a:tc>
                <a:tc>
                  <a:txBody>
                    <a:bodyPr/>
                    <a:lstStyle/>
                    <a:p>
                      <a:r>
                        <a:rPr lang="en-US" sz="1800" dirty="0"/>
                        <a:t>50</a:t>
                      </a:r>
                      <a:r>
                        <a:rPr lang="en-US" sz="1800" baseline="0" dirty="0"/>
                        <a:t> / 50</a:t>
                      </a:r>
                      <a:endParaRPr lang="en-US" sz="1800" dirty="0"/>
                    </a:p>
                  </a:txBody>
                  <a:tcPr/>
                </a:tc>
                <a:extLst>
                  <a:ext uri="{0D108BD9-81ED-4DB2-BD59-A6C34878D82A}">
                    <a16:rowId xmlns:a16="http://schemas.microsoft.com/office/drawing/2014/main" val="10002"/>
                  </a:ext>
                </a:extLst>
              </a:tr>
              <a:tr h="370840">
                <a:tc>
                  <a:txBody>
                    <a:bodyPr/>
                    <a:lstStyle/>
                    <a:p>
                      <a:r>
                        <a:rPr lang="en-US" sz="1800" dirty="0" err="1"/>
                        <a:t>RAMCloud</a:t>
                      </a:r>
                      <a:endParaRPr lang="en-US" sz="1800" dirty="0"/>
                    </a:p>
                  </a:txBody>
                  <a:tcPr/>
                </a:tc>
                <a:tc>
                  <a:txBody>
                    <a:bodyPr/>
                    <a:lstStyle/>
                    <a:p>
                      <a:r>
                        <a:rPr lang="en-US" sz="1800" dirty="0"/>
                        <a:t>6</a:t>
                      </a:r>
                      <a:r>
                        <a:rPr lang="en-US" sz="1800" baseline="0" dirty="0"/>
                        <a:t> / 1</a:t>
                      </a:r>
                      <a:endParaRPr lang="en-US" sz="1800" dirty="0"/>
                    </a:p>
                  </a:txBody>
                  <a:tcPr/>
                </a:tc>
                <a:tc>
                  <a:txBody>
                    <a:bodyPr/>
                    <a:lstStyle/>
                    <a:p>
                      <a:r>
                        <a:rPr lang="en-US" sz="1800" dirty="0"/>
                        <a:t>20</a:t>
                      </a:r>
                      <a:r>
                        <a:rPr lang="en-US" sz="1800" baseline="0" dirty="0"/>
                        <a:t> / 3.3</a:t>
                      </a:r>
                      <a:endParaRPr lang="en-US" sz="1800" dirty="0"/>
                    </a:p>
                  </a:txBody>
                  <a:tcPr/>
                </a:tc>
                <a:tc>
                  <a:txBody>
                    <a:bodyPr/>
                    <a:lstStyle/>
                    <a:p>
                      <a:r>
                        <a:rPr lang="zh-CN" altLang="en-US" sz="1800" dirty="0"/>
                        <a:t>内核绕过</a:t>
                      </a:r>
                      <a:endParaRPr lang="en-US" sz="1800" dirty="0"/>
                    </a:p>
                  </a:txBody>
                  <a:tcPr/>
                </a:tc>
                <a:tc>
                  <a:txBody>
                    <a:bodyPr/>
                    <a:lstStyle/>
                    <a:p>
                      <a:r>
                        <a:rPr lang="en-US" sz="1800" dirty="0"/>
                        <a:t>5 / 14</a:t>
                      </a:r>
                    </a:p>
                  </a:txBody>
                  <a:tcPr/>
                </a:tc>
                <a:extLst>
                  <a:ext uri="{0D108BD9-81ED-4DB2-BD59-A6C34878D82A}">
                    <a16:rowId xmlns:a16="http://schemas.microsoft.com/office/drawing/2014/main" val="10003"/>
                  </a:ext>
                </a:extLst>
              </a:tr>
              <a:tr h="370840">
                <a:tc>
                  <a:txBody>
                    <a:bodyPr/>
                    <a:lstStyle/>
                    <a:p>
                      <a:pPr marL="0" algn="l" defTabSz="699463" rtl="0" eaLnBrk="1" latinLnBrk="0" hangingPunct="1"/>
                      <a:r>
                        <a:rPr lang="en-US" sz="1800" kern="1200" dirty="0">
                          <a:solidFill>
                            <a:schemeClr val="dk1"/>
                          </a:solidFill>
                          <a:latin typeface="+mn-lt"/>
                          <a:ea typeface="+mn-ea"/>
                          <a:cs typeface="+mn-cs"/>
                        </a:rPr>
                        <a:t>MICA (</a:t>
                      </a:r>
                      <a:r>
                        <a:rPr lang="en-US" sz="1800" kern="1200" dirty="0">
                          <a:solidFill>
                            <a:srgbClr val="C00000"/>
                          </a:solidFill>
                          <a:latin typeface="+mn-lt"/>
                          <a:ea typeface="+mn-ea"/>
                          <a:cs typeface="+mn-cs"/>
                        </a:rPr>
                        <a:t>12</a:t>
                      </a:r>
                      <a:r>
                        <a:rPr lang="zh-CN" altLang="en-US" sz="1800" kern="1200" dirty="0">
                          <a:solidFill>
                            <a:srgbClr val="C00000"/>
                          </a:solidFill>
                          <a:latin typeface="+mn-lt"/>
                          <a:ea typeface="+mn-ea"/>
                          <a:cs typeface="+mn-cs"/>
                        </a:rPr>
                        <a:t>网卡</a:t>
                      </a:r>
                      <a:r>
                        <a:rPr lang="en-US" sz="1800" kern="1200" dirty="0">
                          <a:solidFill>
                            <a:schemeClr val="dk1"/>
                          </a:solidFill>
                          <a:latin typeface="+mn-lt"/>
                          <a:ea typeface="+mn-ea"/>
                          <a:cs typeface="+mn-cs"/>
                        </a:rPr>
                        <a:t>)</a:t>
                      </a:r>
                    </a:p>
                  </a:txBody>
                  <a:tcPr/>
                </a:tc>
                <a:tc>
                  <a:txBody>
                    <a:bodyPr/>
                    <a:lstStyle/>
                    <a:p>
                      <a:pPr marL="0" algn="l" defTabSz="699463" rtl="0" eaLnBrk="1" latinLnBrk="0" hangingPunct="1"/>
                      <a:r>
                        <a:rPr lang="en-US" sz="1800" kern="1200" dirty="0">
                          <a:solidFill>
                            <a:schemeClr val="dk1"/>
                          </a:solidFill>
                          <a:latin typeface="+mn-lt"/>
                          <a:ea typeface="+mn-ea"/>
                          <a:cs typeface="+mn-cs"/>
                        </a:rPr>
                        <a:t>137 / 135</a:t>
                      </a:r>
                    </a:p>
                  </a:txBody>
                  <a:tcPr/>
                </a:tc>
                <a:tc>
                  <a:txBody>
                    <a:bodyPr/>
                    <a:lstStyle/>
                    <a:p>
                      <a:pPr marL="0" algn="l" defTabSz="699463" rtl="0" eaLnBrk="1" latinLnBrk="0" hangingPunct="1"/>
                      <a:r>
                        <a:rPr lang="en-US" sz="1800" kern="1200" dirty="0">
                          <a:solidFill>
                            <a:srgbClr val="C00000"/>
                          </a:solidFill>
                          <a:latin typeface="+mn-lt"/>
                          <a:ea typeface="+mn-ea"/>
                          <a:cs typeface="+mn-cs"/>
                        </a:rPr>
                        <a:t>342</a:t>
                      </a:r>
                      <a:r>
                        <a:rPr lang="en-US" sz="1800" kern="1200" dirty="0">
                          <a:solidFill>
                            <a:schemeClr val="dk1"/>
                          </a:solidFill>
                          <a:latin typeface="+mn-lt"/>
                          <a:ea typeface="+mn-ea"/>
                          <a:cs typeface="+mn-cs"/>
                        </a:rPr>
                        <a:t> / </a:t>
                      </a:r>
                      <a:r>
                        <a:rPr lang="en-US" sz="1800" kern="1200" dirty="0">
                          <a:solidFill>
                            <a:srgbClr val="C00000"/>
                          </a:solidFill>
                          <a:latin typeface="+mn-lt"/>
                          <a:ea typeface="+mn-ea"/>
                          <a:cs typeface="+mn-cs"/>
                        </a:rPr>
                        <a:t>337</a:t>
                      </a:r>
                    </a:p>
                  </a:txBody>
                  <a:tcPr/>
                </a:tc>
                <a:tc>
                  <a:txBody>
                    <a:bodyPr/>
                    <a:lstStyle/>
                    <a:p>
                      <a:pPr marL="0" algn="l" defTabSz="699463" rtl="0" eaLnBrk="1" latinLnBrk="0" hangingPunct="1"/>
                      <a:r>
                        <a:rPr lang="zh-CN" altLang="en-US" sz="1800" kern="1200" dirty="0">
                          <a:solidFill>
                            <a:schemeClr val="dk1"/>
                          </a:solidFill>
                          <a:latin typeface="+mn-lt"/>
                          <a:ea typeface="+mn-ea"/>
                          <a:cs typeface="+mn-cs"/>
                        </a:rPr>
                        <a:t>内核绕过</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a:solidFill>
                            <a:srgbClr val="C00000"/>
                          </a:solidFill>
                          <a:latin typeface="+mn-lt"/>
                          <a:ea typeface="+mn-ea"/>
                          <a:cs typeface="+mn-cs"/>
                        </a:rPr>
                        <a:t>81</a:t>
                      </a:r>
                      <a:r>
                        <a:rPr lang="en-US" sz="1800" kern="1200" dirty="0">
                          <a:solidFill>
                            <a:schemeClr val="dk1"/>
                          </a:solidFill>
                          <a:latin typeface="+mn-lt"/>
                          <a:ea typeface="+mn-ea"/>
                          <a:cs typeface="+mn-cs"/>
                        </a:rPr>
                        <a:t> / </a:t>
                      </a:r>
                      <a:r>
                        <a:rPr lang="en-US" sz="1800" kern="1200" dirty="0">
                          <a:solidFill>
                            <a:srgbClr val="C00000"/>
                          </a:solidFill>
                          <a:latin typeface="+mn-lt"/>
                          <a:ea typeface="+mn-ea"/>
                          <a:cs typeface="+mn-cs"/>
                        </a:rPr>
                        <a:t>81</a:t>
                      </a:r>
                    </a:p>
                  </a:txBody>
                  <a:tcPr/>
                </a:tc>
                <a:extLst>
                  <a:ext uri="{0D108BD9-81ED-4DB2-BD59-A6C34878D82A}">
                    <a16:rowId xmlns:a16="http://schemas.microsoft.com/office/drawing/2014/main" val="10004"/>
                  </a:ext>
                </a:extLst>
              </a:tr>
              <a:tr h="370840">
                <a:tc>
                  <a:txBody>
                    <a:bodyPr/>
                    <a:lstStyle/>
                    <a:p>
                      <a:pPr marL="0" algn="l" defTabSz="699463" rtl="0" eaLnBrk="1" latinLnBrk="0" hangingPunct="1"/>
                      <a:r>
                        <a:rPr lang="en-US" sz="1800" kern="1200" dirty="0">
                          <a:solidFill>
                            <a:schemeClr val="dk1"/>
                          </a:solidFill>
                          <a:latin typeface="+mn-lt"/>
                          <a:ea typeface="+mn-ea"/>
                          <a:cs typeface="+mn-cs"/>
                        </a:rPr>
                        <a:t>FARM</a:t>
                      </a:r>
                    </a:p>
                  </a:txBody>
                  <a:tcPr/>
                </a:tc>
                <a:tc>
                  <a:txBody>
                    <a:bodyPr/>
                    <a:lstStyle/>
                    <a:p>
                      <a:pPr marL="0" algn="l" defTabSz="699463" rtl="0" eaLnBrk="1" latinLnBrk="0" hangingPunct="1"/>
                      <a:r>
                        <a:rPr lang="en-US" sz="1800" kern="1200" dirty="0">
                          <a:solidFill>
                            <a:schemeClr val="dk1"/>
                          </a:solidFill>
                          <a:latin typeface="+mn-lt"/>
                          <a:ea typeface="+mn-ea"/>
                          <a:cs typeface="+mn-cs"/>
                        </a:rPr>
                        <a:t>6 / 3</a:t>
                      </a:r>
                    </a:p>
                  </a:txBody>
                  <a:tcPr/>
                </a:tc>
                <a:tc>
                  <a:txBody>
                    <a:bodyPr/>
                    <a:lstStyle/>
                    <a:p>
                      <a:pPr marL="0" algn="l" defTabSz="699463" rtl="0" eaLnBrk="1" latinLnBrk="0" hangingPunct="1"/>
                      <a:r>
                        <a:rPr lang="en-US" sz="1800" kern="1200" dirty="0">
                          <a:solidFill>
                            <a:schemeClr val="dk1"/>
                          </a:solidFill>
                          <a:latin typeface="+mn-lt"/>
                          <a:ea typeface="+mn-ea"/>
                          <a:cs typeface="+mn-cs"/>
                        </a:rPr>
                        <a:t>30</a:t>
                      </a:r>
                      <a:r>
                        <a:rPr lang="en-US" sz="1800" kern="1200" baseline="0" dirty="0">
                          <a:solidFill>
                            <a:schemeClr val="dk1"/>
                          </a:solidFill>
                          <a:latin typeface="+mn-lt"/>
                          <a:ea typeface="+mn-ea"/>
                          <a:cs typeface="+mn-cs"/>
                        </a:rPr>
                        <a:t> (261)</a:t>
                      </a:r>
                      <a:r>
                        <a:rPr lang="en-US" sz="1800" kern="1200" dirty="0">
                          <a:solidFill>
                            <a:schemeClr val="dk1"/>
                          </a:solidFill>
                          <a:latin typeface="+mn-lt"/>
                          <a:ea typeface="+mn-ea"/>
                          <a:cs typeface="+mn-cs"/>
                        </a:rPr>
                        <a:t> / 15</a:t>
                      </a:r>
                    </a:p>
                  </a:txBody>
                  <a:tcPr/>
                </a:tc>
                <a:tc>
                  <a:txBody>
                    <a:bodyPr/>
                    <a:lstStyle/>
                    <a:p>
                      <a:pPr marL="0" algn="l" defTabSz="699463" rtl="0" eaLnBrk="1" latinLnBrk="0" hangingPunct="1"/>
                      <a:r>
                        <a:rPr lang="zh-CN" altLang="en-US" sz="1800" kern="1200" dirty="0">
                          <a:solidFill>
                            <a:schemeClr val="dk1"/>
                          </a:solidFill>
                          <a:latin typeface="+mn-lt"/>
                          <a:ea typeface="+mn-ea"/>
                          <a:cs typeface="+mn-cs"/>
                        </a:rPr>
                        <a:t>单边</a:t>
                      </a:r>
                      <a:r>
                        <a:rPr lang="en-US"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RDMA</a:t>
                      </a:r>
                    </a:p>
                  </a:txBody>
                  <a:tcPr/>
                </a:tc>
                <a:tc>
                  <a:txBody>
                    <a:bodyPr/>
                    <a:lstStyle/>
                    <a:p>
                      <a:pPr marL="0" algn="l" defTabSz="699463" rtl="0" eaLnBrk="1" latinLnBrk="0" hangingPunct="1"/>
                      <a:r>
                        <a:rPr lang="en-US" sz="1800" kern="1200" dirty="0">
                          <a:solidFill>
                            <a:schemeClr val="dk1"/>
                          </a:solidFill>
                          <a:latin typeface="+mn-lt"/>
                          <a:ea typeface="+mn-ea"/>
                          <a:cs typeface="+mn-cs"/>
                        </a:rPr>
                        <a:t>4.5 / 10</a:t>
                      </a:r>
                    </a:p>
                  </a:txBody>
                  <a:tcPr/>
                </a:tc>
                <a:extLst>
                  <a:ext uri="{0D108BD9-81ED-4DB2-BD59-A6C34878D82A}">
                    <a16:rowId xmlns:a16="http://schemas.microsoft.com/office/drawing/2014/main" val="3755543557"/>
                  </a:ext>
                </a:extLst>
              </a:tr>
              <a:tr h="370840">
                <a:tc>
                  <a:txBody>
                    <a:bodyPr/>
                    <a:lstStyle/>
                    <a:p>
                      <a:pPr marL="0" algn="l" defTabSz="699463" rtl="0" eaLnBrk="1" latinLnBrk="0" hangingPunct="1"/>
                      <a:r>
                        <a:rPr lang="en-US" sz="1800" kern="1200" dirty="0" err="1">
                          <a:solidFill>
                            <a:schemeClr val="dk1"/>
                          </a:solidFill>
                          <a:latin typeface="+mn-lt"/>
                          <a:ea typeface="+mn-ea"/>
                          <a:cs typeface="+mn-cs"/>
                        </a:rPr>
                        <a:t>DrTM</a:t>
                      </a:r>
                      <a:r>
                        <a:rPr lang="en-US" sz="1800" kern="1200" dirty="0">
                          <a:solidFill>
                            <a:schemeClr val="dk1"/>
                          </a:solidFill>
                          <a:latin typeface="+mn-lt"/>
                          <a:ea typeface="+mn-ea"/>
                          <a:cs typeface="+mn-cs"/>
                        </a:rPr>
                        <a:t>-KV</a:t>
                      </a:r>
                    </a:p>
                  </a:txBody>
                  <a:tcPr/>
                </a:tc>
                <a:tc>
                  <a:txBody>
                    <a:bodyPr/>
                    <a:lstStyle/>
                    <a:p>
                      <a:pPr marL="0" algn="l" defTabSz="699463" rtl="0" eaLnBrk="1" latinLnBrk="0" hangingPunct="1"/>
                      <a:r>
                        <a:rPr lang="en-US" sz="1800" kern="1200" dirty="0">
                          <a:solidFill>
                            <a:schemeClr val="dk1"/>
                          </a:solidFill>
                          <a:latin typeface="+mn-lt"/>
                          <a:ea typeface="+mn-ea"/>
                          <a:cs typeface="+mn-cs"/>
                        </a:rPr>
                        <a:t>115</a:t>
                      </a:r>
                      <a:r>
                        <a:rPr lang="en-US" sz="1800" kern="1200" baseline="0" dirty="0">
                          <a:solidFill>
                            <a:schemeClr val="dk1"/>
                          </a:solidFill>
                          <a:latin typeface="+mn-lt"/>
                          <a:ea typeface="+mn-ea"/>
                          <a:cs typeface="+mn-cs"/>
                        </a:rPr>
                        <a:t> / </a:t>
                      </a:r>
                      <a:r>
                        <a:rPr lang="en-US" sz="1800" kern="1200" baseline="0" dirty="0">
                          <a:solidFill>
                            <a:srgbClr val="C00000"/>
                          </a:solidFill>
                          <a:latin typeface="+mn-lt"/>
                          <a:ea typeface="+mn-ea"/>
                          <a:cs typeface="+mn-cs"/>
                        </a:rPr>
                        <a:t>14</a:t>
                      </a:r>
                      <a:endParaRPr lang="en-US" sz="1800" kern="1200" dirty="0">
                        <a:solidFill>
                          <a:srgbClr val="C00000"/>
                        </a:solidFill>
                        <a:latin typeface="+mn-lt"/>
                        <a:ea typeface="+mn-ea"/>
                        <a:cs typeface="+mn-cs"/>
                      </a:endParaRPr>
                    </a:p>
                  </a:txBody>
                  <a:tcPr/>
                </a:tc>
                <a:tc>
                  <a:txBody>
                    <a:bodyPr/>
                    <a:lstStyle/>
                    <a:p>
                      <a:pPr marL="0" algn="l" defTabSz="699463" rtl="0" eaLnBrk="1" latinLnBrk="0" hangingPunct="1"/>
                      <a:r>
                        <a:rPr lang="en-US" sz="1600" kern="1200" dirty="0">
                          <a:solidFill>
                            <a:schemeClr val="dk1"/>
                          </a:solidFill>
                          <a:latin typeface="+mn-lt"/>
                          <a:ea typeface="+mn-ea"/>
                          <a:cs typeface="+mn-cs"/>
                        </a:rPr>
                        <a:t>500 (3972)</a:t>
                      </a:r>
                      <a:r>
                        <a:rPr lang="en-US" sz="1600" kern="1200" baseline="0" dirty="0">
                          <a:solidFill>
                            <a:schemeClr val="dk1"/>
                          </a:solidFill>
                          <a:latin typeface="+mn-lt"/>
                          <a:ea typeface="+mn-ea"/>
                          <a:cs typeface="+mn-cs"/>
                        </a:rPr>
                        <a:t> </a:t>
                      </a:r>
                      <a:r>
                        <a:rPr lang="en-US" sz="1600" kern="1200" dirty="0">
                          <a:solidFill>
                            <a:schemeClr val="dk1"/>
                          </a:solidFill>
                          <a:latin typeface="+mn-lt"/>
                          <a:ea typeface="+mn-ea"/>
                          <a:cs typeface="+mn-cs"/>
                        </a:rPr>
                        <a:t>/ </a:t>
                      </a:r>
                      <a:r>
                        <a:rPr lang="en-US" sz="1600" kern="1200" dirty="0">
                          <a:solidFill>
                            <a:srgbClr val="C00000"/>
                          </a:solidFill>
                          <a:latin typeface="+mn-lt"/>
                          <a:ea typeface="+mn-ea"/>
                          <a:cs typeface="+mn-cs"/>
                        </a:rPr>
                        <a:t>60</a:t>
                      </a:r>
                    </a:p>
                  </a:txBody>
                  <a:tcPr/>
                </a:tc>
                <a:tc>
                  <a:txBody>
                    <a:bodyPr/>
                    <a:lstStyle/>
                    <a:p>
                      <a:pPr marL="0" algn="l" defTabSz="699463" rtl="0" eaLnBrk="1" latinLnBrk="0" hangingPunct="1"/>
                      <a:r>
                        <a:rPr lang="zh-CN" altLang="en-US" sz="1800" kern="1200" dirty="0">
                          <a:solidFill>
                            <a:schemeClr val="dk1"/>
                          </a:solidFill>
                          <a:latin typeface="+mn-lt"/>
                          <a:ea typeface="+mn-ea"/>
                          <a:cs typeface="+mn-cs"/>
                        </a:rPr>
                        <a:t>单边</a:t>
                      </a:r>
                      <a:r>
                        <a:rPr lang="en-US" sz="1800" kern="1200" dirty="0">
                          <a:solidFill>
                            <a:schemeClr val="dk1"/>
                          </a:solidFill>
                          <a:latin typeface="+mn-lt"/>
                          <a:ea typeface="+mn-ea"/>
                          <a:cs typeface="+mn-cs"/>
                        </a:rPr>
                        <a:t> RDMA</a:t>
                      </a:r>
                    </a:p>
                  </a:txBody>
                  <a:tcPr/>
                </a:tc>
                <a:tc>
                  <a:txBody>
                    <a:bodyPr/>
                    <a:lstStyle/>
                    <a:p>
                      <a:pPr marL="0" algn="l" defTabSz="699463" rtl="0" eaLnBrk="1" latinLnBrk="0" hangingPunct="1"/>
                      <a:r>
                        <a:rPr lang="en-US" sz="1800" kern="1200" dirty="0">
                          <a:solidFill>
                            <a:schemeClr val="dk1"/>
                          </a:solidFill>
                          <a:latin typeface="+mn-lt"/>
                          <a:ea typeface="+mn-ea"/>
                          <a:cs typeface="+mn-cs"/>
                        </a:rPr>
                        <a:t>3.4 / 6.3</a:t>
                      </a:r>
                    </a:p>
                  </a:txBody>
                  <a:tcPr/>
                </a:tc>
                <a:extLst>
                  <a:ext uri="{0D108BD9-81ED-4DB2-BD59-A6C34878D82A}">
                    <a16:rowId xmlns:a16="http://schemas.microsoft.com/office/drawing/2014/main" val="150468064"/>
                  </a:ext>
                </a:extLst>
              </a:tr>
              <a:tr h="370840">
                <a:tc>
                  <a:txBody>
                    <a:bodyPr/>
                    <a:lstStyle/>
                    <a:p>
                      <a:pPr marL="0" algn="l" defTabSz="699463" rtl="0" eaLnBrk="1" latinLnBrk="0" hangingPunct="1"/>
                      <a:r>
                        <a:rPr lang="en-US" sz="1800" kern="1200" dirty="0">
                          <a:solidFill>
                            <a:schemeClr val="dk1"/>
                          </a:solidFill>
                          <a:latin typeface="+mn-lt"/>
                          <a:ea typeface="+mn-ea"/>
                          <a:cs typeface="+mn-cs"/>
                        </a:rPr>
                        <a:t>HERD</a:t>
                      </a:r>
                    </a:p>
                  </a:txBody>
                  <a:tcPr/>
                </a:tc>
                <a:tc>
                  <a:txBody>
                    <a:bodyPr/>
                    <a:lstStyle/>
                    <a:p>
                      <a:pPr marL="0" algn="l" defTabSz="699463" rtl="0" eaLnBrk="1" latinLnBrk="0" hangingPunct="1"/>
                      <a:r>
                        <a:rPr lang="en-US" sz="1800" kern="1200" dirty="0">
                          <a:solidFill>
                            <a:schemeClr val="dk1"/>
                          </a:solidFill>
                          <a:latin typeface="+mn-lt"/>
                          <a:ea typeface="+mn-ea"/>
                          <a:cs typeface="+mn-cs"/>
                        </a:rPr>
                        <a:t>35 / 25</a:t>
                      </a:r>
                    </a:p>
                  </a:txBody>
                  <a:tcPr/>
                </a:tc>
                <a:tc>
                  <a:txBody>
                    <a:bodyPr/>
                    <a:lstStyle/>
                    <a:p>
                      <a:pPr marL="0" algn="l" defTabSz="699463" rtl="0" eaLnBrk="1" latinLnBrk="0" hangingPunct="1"/>
                      <a:r>
                        <a:rPr lang="en-US" sz="1800" kern="1200" dirty="0">
                          <a:solidFill>
                            <a:schemeClr val="dk1"/>
                          </a:solidFill>
                          <a:latin typeface="+mn-lt"/>
                          <a:ea typeface="+mn-ea"/>
                          <a:cs typeface="+mn-cs"/>
                        </a:rPr>
                        <a:t>490 / 300</a:t>
                      </a:r>
                    </a:p>
                  </a:txBody>
                  <a:tcPr/>
                </a:tc>
                <a:tc>
                  <a:txBody>
                    <a:bodyPr/>
                    <a:lstStyle/>
                    <a:p>
                      <a:pPr marL="0" algn="l" defTabSz="699463" rtl="0" eaLnBrk="1" latinLnBrk="0" hangingPunct="1"/>
                      <a:r>
                        <a:rPr lang="zh-CN" altLang="en-US" sz="1800" kern="1200" baseline="0" dirty="0">
                          <a:solidFill>
                            <a:schemeClr val="dk1"/>
                          </a:solidFill>
                          <a:latin typeface="+mn-lt"/>
                          <a:ea typeface="+mn-ea"/>
                          <a:cs typeface="+mn-cs"/>
                        </a:rPr>
                        <a:t>双边</a:t>
                      </a:r>
                      <a:r>
                        <a:rPr lang="en-US" sz="1800" kern="1200" baseline="0" dirty="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a:solidFill>
                            <a:schemeClr val="dk1"/>
                          </a:solidFill>
                          <a:latin typeface="+mn-lt"/>
                          <a:ea typeface="+mn-ea"/>
                          <a:cs typeface="+mn-cs"/>
                        </a:rPr>
                        <a:t>4 / 4</a:t>
                      </a:r>
                    </a:p>
                  </a:txBody>
                  <a:tcPr/>
                </a:tc>
                <a:extLst>
                  <a:ext uri="{0D108BD9-81ED-4DB2-BD59-A6C34878D82A}">
                    <a16:rowId xmlns:a16="http://schemas.microsoft.com/office/drawing/2014/main" val="10007"/>
                  </a:ext>
                </a:extLst>
              </a:tr>
              <a:tr h="370840">
                <a:tc>
                  <a:txBody>
                    <a:bodyPr/>
                    <a:lstStyle/>
                    <a:p>
                      <a:pPr marL="0" algn="l" defTabSz="699463" rtl="0" eaLnBrk="1" latinLnBrk="0" hangingPunct="1"/>
                      <a:r>
                        <a:rPr lang="en-US" sz="1800" kern="1200" dirty="0">
                          <a:solidFill>
                            <a:schemeClr val="dk1"/>
                          </a:solidFill>
                          <a:latin typeface="+mn-lt"/>
                          <a:ea typeface="+mn-ea"/>
                          <a:cs typeface="+mn-cs"/>
                        </a:rPr>
                        <a:t>FPGA-Xilinx</a:t>
                      </a:r>
                    </a:p>
                  </a:txBody>
                  <a:tcPr/>
                </a:tc>
                <a:tc>
                  <a:txBody>
                    <a:bodyPr/>
                    <a:lstStyle/>
                    <a:p>
                      <a:pPr marL="0" algn="l" defTabSz="699463" rtl="0" eaLnBrk="1" latinLnBrk="0" hangingPunct="1"/>
                      <a:r>
                        <a:rPr lang="en-US" sz="1800" kern="1200" dirty="0">
                          <a:solidFill>
                            <a:schemeClr val="dk1"/>
                          </a:solidFill>
                          <a:latin typeface="+mn-lt"/>
                          <a:ea typeface="+mn-ea"/>
                          <a:cs typeface="+mn-cs"/>
                        </a:rPr>
                        <a:t>14 / 14</a:t>
                      </a:r>
                    </a:p>
                  </a:txBody>
                  <a:tcPr/>
                </a:tc>
                <a:tc>
                  <a:txBody>
                    <a:bodyPr/>
                    <a:lstStyle/>
                    <a:p>
                      <a:pPr marL="0" algn="l" defTabSz="699463" rtl="0" eaLnBrk="1" latinLnBrk="0" hangingPunct="1"/>
                      <a:r>
                        <a:rPr lang="en-US" sz="1800" kern="1200" dirty="0">
                          <a:solidFill>
                            <a:schemeClr val="dk1"/>
                          </a:solidFill>
                          <a:latin typeface="+mn-lt"/>
                          <a:ea typeface="+mn-ea"/>
                          <a:cs typeface="+mn-cs"/>
                        </a:rPr>
                        <a:t>106 / 106</a:t>
                      </a:r>
                    </a:p>
                  </a:txBody>
                  <a:tcPr/>
                </a:tc>
                <a:tc>
                  <a:txBody>
                    <a:bodyPr/>
                    <a:lstStyle/>
                    <a:p>
                      <a:pPr marL="0" algn="l" defTabSz="699463" rtl="0" eaLnBrk="1" latinLnBrk="0" hangingPunct="1"/>
                      <a:r>
                        <a:rPr lang="en-US" sz="1800" kern="1200" dirty="0">
                          <a:solidFill>
                            <a:schemeClr val="dk1"/>
                          </a:solidFill>
                          <a:latin typeface="+mn-lt"/>
                          <a:ea typeface="+mn-ea"/>
                          <a:cs typeface="+mn-cs"/>
                        </a:rPr>
                        <a:t>FPGA</a:t>
                      </a:r>
                    </a:p>
                  </a:txBody>
                  <a:tcPr/>
                </a:tc>
                <a:tc>
                  <a:txBody>
                    <a:bodyPr/>
                    <a:lstStyle/>
                    <a:p>
                      <a:pPr marL="0" algn="l" defTabSz="699463" rtl="0" eaLnBrk="1" latinLnBrk="0" hangingPunct="1"/>
                      <a:r>
                        <a:rPr lang="en-US" altLang="zh-CN" sz="1800" kern="1200" dirty="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10008"/>
                  </a:ext>
                </a:extLst>
              </a:tr>
              <a:tr h="370840">
                <a:tc>
                  <a:txBody>
                    <a:bodyPr/>
                    <a:lstStyle/>
                    <a:p>
                      <a:pPr marL="0" algn="l" defTabSz="699463" rtl="0" eaLnBrk="1" latinLnBrk="0" hangingPunct="1"/>
                      <a:r>
                        <a:rPr lang="en-US" sz="1800" kern="1200" dirty="0">
                          <a:solidFill>
                            <a:schemeClr val="dk1"/>
                          </a:solidFill>
                          <a:latin typeface="+mn-lt"/>
                          <a:ea typeface="+mn-ea"/>
                          <a:cs typeface="+mn-cs"/>
                        </a:rPr>
                        <a:t>Mega-KV</a:t>
                      </a: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16</a:t>
                      </a:r>
                      <a:r>
                        <a:rPr lang="en-US" altLang="zh-CN" sz="1800" kern="1200" dirty="0">
                          <a:solidFill>
                            <a:schemeClr val="dk1"/>
                          </a:solidFill>
                          <a:latin typeface="+mn-lt"/>
                          <a:ea typeface="+mn-ea"/>
                          <a:cs typeface="+mn-cs"/>
                        </a:rPr>
                        <a:t>6</a:t>
                      </a:r>
                      <a:r>
                        <a:rPr lang="en-US" sz="1800" kern="1200" dirty="0">
                          <a:solidFill>
                            <a:schemeClr val="dk1"/>
                          </a:solidFill>
                          <a:latin typeface="+mn-lt"/>
                          <a:ea typeface="+mn-ea"/>
                          <a:cs typeface="+mn-cs"/>
                        </a:rPr>
                        <a:t> / </a:t>
                      </a:r>
                      <a:r>
                        <a:rPr lang="en-US" altLang="zh-CN" sz="1800" kern="1200" dirty="0">
                          <a:solidFill>
                            <a:schemeClr val="dk1"/>
                          </a:solidFill>
                          <a:latin typeface="+mn-lt"/>
                          <a:ea typeface="+mn-ea"/>
                          <a:cs typeface="+mn-cs"/>
                        </a:rPr>
                        <a:t>80</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a:solidFill>
                            <a:srgbClr val="C00000"/>
                          </a:solidFill>
                          <a:latin typeface="+mn-lt"/>
                          <a:ea typeface="+mn-ea"/>
                          <a:cs typeface="+mn-cs"/>
                        </a:rPr>
                        <a:t>330</a:t>
                      </a:r>
                      <a:r>
                        <a:rPr lang="en-US" sz="1800" kern="1200" dirty="0">
                          <a:solidFill>
                            <a:schemeClr val="dk1"/>
                          </a:solidFill>
                          <a:latin typeface="+mn-lt"/>
                          <a:ea typeface="+mn-ea"/>
                          <a:cs typeface="+mn-cs"/>
                        </a:rPr>
                        <a:t> / </a:t>
                      </a:r>
                      <a:r>
                        <a:rPr lang="en-US" sz="1800" kern="1200" dirty="0">
                          <a:solidFill>
                            <a:srgbClr val="C00000"/>
                          </a:solidFill>
                          <a:latin typeface="+mn-lt"/>
                          <a:ea typeface="+mn-ea"/>
                          <a:cs typeface="+mn-cs"/>
                        </a:rPr>
                        <a:t>160</a:t>
                      </a:r>
                    </a:p>
                  </a:txBody>
                  <a:tcPr/>
                </a:tc>
                <a:tc>
                  <a:txBody>
                    <a:bodyPr/>
                    <a:lstStyle/>
                    <a:p>
                      <a:pPr marL="0" algn="l" defTabSz="699463" rtl="0" eaLnBrk="1" latinLnBrk="0" hangingPunct="1"/>
                      <a:r>
                        <a:rPr lang="en-US" sz="1800" kern="1200" dirty="0">
                          <a:solidFill>
                            <a:schemeClr val="dk1"/>
                          </a:solidFill>
                          <a:latin typeface="+mn-lt"/>
                          <a:ea typeface="+mn-ea"/>
                          <a:cs typeface="+mn-cs"/>
                        </a:rPr>
                        <a:t>GPU</a:t>
                      </a:r>
                    </a:p>
                  </a:txBody>
                  <a:tcPr/>
                </a:tc>
                <a:tc>
                  <a:txBody>
                    <a:bodyPr/>
                    <a:lstStyle/>
                    <a:p>
                      <a:pPr marL="0" algn="l" defTabSz="699463" rtl="0" eaLnBrk="1" latinLnBrk="0" hangingPunct="1"/>
                      <a:r>
                        <a:rPr lang="en-US" sz="1800" kern="1200" dirty="0">
                          <a:solidFill>
                            <a:srgbClr val="C00000"/>
                          </a:solidFill>
                          <a:latin typeface="+mn-lt"/>
                          <a:ea typeface="+mn-ea"/>
                          <a:cs typeface="+mn-cs"/>
                        </a:rPr>
                        <a:t>280</a:t>
                      </a:r>
                      <a:r>
                        <a:rPr lang="en-US" sz="1800" kern="1200" dirty="0">
                          <a:solidFill>
                            <a:schemeClr val="dk1"/>
                          </a:solidFill>
                          <a:latin typeface="+mn-lt"/>
                          <a:ea typeface="+mn-ea"/>
                          <a:cs typeface="+mn-cs"/>
                        </a:rPr>
                        <a:t> / </a:t>
                      </a:r>
                      <a:r>
                        <a:rPr lang="en-US" altLang="zh-CN" sz="1800" kern="1200" dirty="0">
                          <a:solidFill>
                            <a:srgbClr val="C00000"/>
                          </a:solidFill>
                          <a:latin typeface="+mn-lt"/>
                          <a:ea typeface="+mn-ea"/>
                          <a:cs typeface="+mn-cs"/>
                        </a:rPr>
                        <a:t>280</a:t>
                      </a:r>
                      <a:endParaRPr lang="en-US" sz="1800" kern="1200" dirty="0">
                        <a:solidFill>
                          <a:srgbClr val="C00000"/>
                        </a:solidFill>
                        <a:latin typeface="+mn-lt"/>
                        <a:ea typeface="+mn-ea"/>
                        <a:cs typeface="+mn-cs"/>
                      </a:endParaRPr>
                    </a:p>
                  </a:txBody>
                  <a:tcPr/>
                </a:tc>
                <a:extLst>
                  <a:ext uri="{0D108BD9-81ED-4DB2-BD59-A6C34878D82A}">
                    <a16:rowId xmlns:a16="http://schemas.microsoft.com/office/drawing/2014/main" val="10009"/>
                  </a:ext>
                </a:extLst>
              </a:tr>
              <a:tr h="370840">
                <a:tc>
                  <a:txBody>
                    <a:bodyPr/>
                    <a:lstStyle/>
                    <a:p>
                      <a:r>
                        <a:rPr lang="en-US" sz="1800" dirty="0">
                          <a:solidFill>
                            <a:schemeClr val="bg1"/>
                          </a:solidFill>
                        </a:rPr>
                        <a:t>KV-Direct (</a:t>
                      </a:r>
                      <a:r>
                        <a:rPr lang="zh-CN" altLang="en-US" sz="1800" dirty="0">
                          <a:solidFill>
                            <a:schemeClr val="bg1"/>
                          </a:solidFill>
                        </a:rPr>
                        <a:t>单网卡</a:t>
                      </a:r>
                      <a:r>
                        <a:rPr lang="en-US" sz="1800" dirty="0">
                          <a:solidFill>
                            <a:schemeClr val="bg1"/>
                          </a:solidFill>
                        </a:rPr>
                        <a:t>)</a:t>
                      </a:r>
                    </a:p>
                  </a:txBody>
                  <a:tcPr>
                    <a:solidFill>
                      <a:schemeClr val="tx1"/>
                    </a:solidFill>
                  </a:tcPr>
                </a:tc>
                <a:tc>
                  <a:txBody>
                    <a:bodyPr/>
                    <a:lstStyle/>
                    <a:p>
                      <a:r>
                        <a:rPr lang="en-US" altLang="zh-CN" sz="1800" baseline="0" dirty="0">
                          <a:solidFill>
                            <a:schemeClr val="bg1"/>
                          </a:solidFill>
                        </a:rPr>
                        <a:t>180</a:t>
                      </a:r>
                      <a:r>
                        <a:rPr lang="en-US" sz="1800" baseline="0" dirty="0">
                          <a:solidFill>
                            <a:schemeClr val="bg1"/>
                          </a:solidFill>
                        </a:rPr>
                        <a:t> / 1</a:t>
                      </a:r>
                      <a:r>
                        <a:rPr lang="en-US" altLang="zh-CN" sz="1800" baseline="0" dirty="0">
                          <a:solidFill>
                            <a:schemeClr val="bg1"/>
                          </a:solidFill>
                        </a:rPr>
                        <a:t>14</a:t>
                      </a:r>
                      <a:endParaRPr lang="en-US" sz="1800" dirty="0">
                        <a:solidFill>
                          <a:schemeClr val="bg1"/>
                        </a:solidFill>
                      </a:endParaRPr>
                    </a:p>
                  </a:txBody>
                  <a:tcPr>
                    <a:solidFill>
                      <a:schemeClr val="tx1"/>
                    </a:solidFill>
                  </a:tcPr>
                </a:tc>
                <a:tc>
                  <a:txBody>
                    <a:bodyPr/>
                    <a:lstStyle/>
                    <a:p>
                      <a:r>
                        <a:rPr lang="en-US" sz="1800" dirty="0">
                          <a:solidFill>
                            <a:schemeClr val="bg1"/>
                          </a:solidFill>
                        </a:rPr>
                        <a:t>1487 (5454)</a:t>
                      </a:r>
                      <a:r>
                        <a:rPr lang="en-US" sz="1800" baseline="0" dirty="0">
                          <a:solidFill>
                            <a:schemeClr val="bg1"/>
                          </a:solidFill>
                        </a:rPr>
                        <a:t> / 942 (3454)</a:t>
                      </a:r>
                      <a:endParaRPr lang="en-US" sz="1800" dirty="0">
                        <a:solidFill>
                          <a:schemeClr val="bg1"/>
                        </a:solidFill>
                      </a:endParaRPr>
                    </a:p>
                  </a:txBody>
                  <a:tcPr>
                    <a:solidFill>
                      <a:schemeClr val="tx1"/>
                    </a:solidFill>
                  </a:tcPr>
                </a:tc>
                <a:tc>
                  <a:txBody>
                    <a:bodyPr/>
                    <a:lstStyle/>
                    <a:p>
                      <a:r>
                        <a:rPr lang="zh-CN" altLang="en-US" sz="1800" dirty="0">
                          <a:solidFill>
                            <a:schemeClr val="bg1"/>
                          </a:solidFill>
                        </a:rPr>
                        <a:t>智能网卡</a:t>
                      </a:r>
                      <a:endParaRPr lang="en-US" sz="1800" dirty="0">
                        <a:solidFill>
                          <a:schemeClr val="bg1"/>
                        </a:solidFill>
                      </a:endParaRPr>
                    </a:p>
                  </a:txBody>
                  <a:tcPr>
                    <a:solidFill>
                      <a:schemeClr val="tx1"/>
                    </a:solidFill>
                  </a:tcPr>
                </a:tc>
                <a:tc>
                  <a:txBody>
                    <a:bodyPr/>
                    <a:lstStyle/>
                    <a:p>
                      <a:r>
                        <a:rPr lang="en-US" altLang="zh-CN" sz="1800" dirty="0">
                          <a:solidFill>
                            <a:schemeClr val="bg1"/>
                          </a:solidFill>
                        </a:rPr>
                        <a:t>4.3</a:t>
                      </a:r>
                      <a:r>
                        <a:rPr lang="en-US" sz="1800" dirty="0">
                          <a:solidFill>
                            <a:schemeClr val="bg1"/>
                          </a:solidFill>
                        </a:rPr>
                        <a:t> / </a:t>
                      </a:r>
                      <a:r>
                        <a:rPr lang="en-US" altLang="zh-CN" sz="1800" dirty="0">
                          <a:solidFill>
                            <a:schemeClr val="bg1"/>
                          </a:solidFill>
                        </a:rPr>
                        <a:t>5.</a:t>
                      </a:r>
                      <a:r>
                        <a:rPr lang="en-US" sz="1800" dirty="0">
                          <a:solidFill>
                            <a:schemeClr val="bg1"/>
                          </a:solidFill>
                        </a:rPr>
                        <a:t>4</a:t>
                      </a:r>
                    </a:p>
                  </a:txBody>
                  <a:tcPr>
                    <a:solidFill>
                      <a:schemeClr val="tx1"/>
                    </a:solidFill>
                  </a:tcPr>
                </a:tc>
                <a:extLst>
                  <a:ext uri="{0D108BD9-81ED-4DB2-BD59-A6C34878D82A}">
                    <a16:rowId xmlns:a16="http://schemas.microsoft.com/office/drawing/2014/main" val="10010"/>
                  </a:ext>
                </a:extLst>
              </a:tr>
              <a:tr h="370840">
                <a:tc>
                  <a:txBody>
                    <a:bodyPr/>
                    <a:lstStyle/>
                    <a:p>
                      <a:r>
                        <a:rPr lang="en-US" sz="1800" dirty="0">
                          <a:solidFill>
                            <a:schemeClr val="bg1"/>
                          </a:solidFill>
                        </a:rPr>
                        <a:t>KV-Direct (1</a:t>
                      </a:r>
                      <a:r>
                        <a:rPr lang="en-US" altLang="zh-CN" sz="1800" dirty="0">
                          <a:solidFill>
                            <a:schemeClr val="bg1"/>
                          </a:solidFill>
                        </a:rPr>
                        <a:t>0</a:t>
                      </a:r>
                      <a:r>
                        <a:rPr lang="zh-CN" altLang="en-US" sz="1800" dirty="0">
                          <a:solidFill>
                            <a:schemeClr val="bg1"/>
                          </a:solidFill>
                        </a:rPr>
                        <a:t>网卡</a:t>
                      </a:r>
                      <a:r>
                        <a:rPr lang="en-US" sz="1800" dirty="0">
                          <a:solidFill>
                            <a:schemeClr val="bg1"/>
                          </a:solidFill>
                        </a:rPr>
                        <a:t>)</a:t>
                      </a:r>
                    </a:p>
                  </a:txBody>
                  <a:tcPr>
                    <a:solidFill>
                      <a:schemeClr val="tx1"/>
                    </a:solidFill>
                  </a:tcPr>
                </a:tc>
                <a:tc>
                  <a:txBody>
                    <a:bodyPr/>
                    <a:lstStyle/>
                    <a:p>
                      <a:r>
                        <a:rPr lang="en-US" sz="1800" dirty="0">
                          <a:solidFill>
                            <a:schemeClr val="bg1"/>
                          </a:solidFill>
                        </a:rPr>
                        <a:t>1220 / 610</a:t>
                      </a:r>
                    </a:p>
                  </a:txBody>
                  <a:tcPr>
                    <a:solidFill>
                      <a:schemeClr val="tx1"/>
                    </a:solidFill>
                  </a:tcPr>
                </a:tc>
                <a:tc>
                  <a:txBody>
                    <a:bodyPr/>
                    <a:lstStyle/>
                    <a:p>
                      <a:r>
                        <a:rPr lang="en-US" sz="1800" dirty="0">
                          <a:solidFill>
                            <a:schemeClr val="bg1"/>
                          </a:solidFill>
                        </a:rPr>
                        <a:t>3417 (4518) / 1708 (2259)</a:t>
                      </a:r>
                    </a:p>
                  </a:txBody>
                  <a:tcPr>
                    <a:solidFill>
                      <a:schemeClr val="tx1"/>
                    </a:solidFill>
                  </a:tcPr>
                </a:tc>
                <a:tc>
                  <a:txBody>
                    <a:bodyPr/>
                    <a:lstStyle/>
                    <a:p>
                      <a:r>
                        <a:rPr lang="zh-CN" altLang="en-US" sz="1800" dirty="0">
                          <a:solidFill>
                            <a:schemeClr val="bg1"/>
                          </a:solidFill>
                        </a:rPr>
                        <a:t>智能网卡</a:t>
                      </a:r>
                      <a:endParaRPr lang="en-US" sz="1800" dirty="0">
                        <a:solidFill>
                          <a:schemeClr val="bg1"/>
                        </a:solidFill>
                      </a:endParaRPr>
                    </a:p>
                  </a:txBody>
                  <a:tcPr>
                    <a:solidFill>
                      <a:schemeClr val="tx1"/>
                    </a:solidFill>
                  </a:tcPr>
                </a:tc>
                <a:tc>
                  <a:txBody>
                    <a:bodyPr/>
                    <a:lstStyle/>
                    <a:p>
                      <a:r>
                        <a:rPr lang="en-US" sz="1800" dirty="0">
                          <a:solidFill>
                            <a:schemeClr val="bg1"/>
                          </a:solidFill>
                        </a:rPr>
                        <a:t>4.3 / 5.4</a:t>
                      </a:r>
                    </a:p>
                  </a:txBody>
                  <a:tcPr>
                    <a:solidFill>
                      <a:schemeClr val="tx1"/>
                    </a:solidFill>
                  </a:tcPr>
                </a:tc>
                <a:extLst>
                  <a:ext uri="{0D108BD9-81ED-4DB2-BD59-A6C34878D82A}">
                    <a16:rowId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a:t>* </a:t>
            </a:r>
            <a:r>
              <a:rPr lang="zh-CN" altLang="en-US" sz="1200" dirty="0"/>
              <a:t>括号内的功耗指的是网卡的功耗，针对 </a:t>
            </a:r>
            <a:r>
              <a:rPr lang="en-US" altLang="zh-CN" sz="1200" dirty="0"/>
              <a:t>KV-Direct</a:t>
            </a:r>
            <a:r>
              <a:rPr lang="zh-CN" altLang="en-US" sz="1200" dirty="0"/>
              <a:t>、</a:t>
            </a:r>
            <a:r>
              <a:rPr lang="en-US" altLang="zh-CN" sz="1200" dirty="0"/>
              <a:t>FARM </a:t>
            </a:r>
            <a:r>
              <a:rPr lang="zh-CN" altLang="en-US" sz="1200" dirty="0"/>
              <a:t>等绕过服务器端 </a:t>
            </a:r>
            <a:r>
              <a:rPr lang="en-US" altLang="zh-CN" sz="1200" dirty="0"/>
              <a:t>CPU </a:t>
            </a:r>
            <a:r>
              <a:rPr lang="zh-CN" altLang="en-US" sz="1200" dirty="0"/>
              <a:t>的系统。</a:t>
            </a:r>
            <a:endParaRPr lang="en-US" sz="1200" dirty="0"/>
          </a:p>
        </p:txBody>
      </p:sp>
    </p:spTree>
    <p:extLst>
      <p:ext uri="{BB962C8B-B14F-4D97-AF65-F5344CB8AC3E}">
        <p14:creationId xmlns:p14="http://schemas.microsoft.com/office/powerpoint/2010/main" val="92728131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EB12824-38C0-4340-920E-3C26F55C59A1}"/>
              </a:ext>
            </a:extLst>
          </p:cNvPr>
          <p:cNvSpPr>
            <a:spLocks noGrp="1"/>
          </p:cNvSpPr>
          <p:nvPr>
            <p:ph type="body" sz="quarter" idx="10"/>
          </p:nvPr>
        </p:nvSpPr>
        <p:spPr>
          <a:xfrm>
            <a:off x="274638" y="1212850"/>
            <a:ext cx="8777288" cy="5724644"/>
          </a:xfrm>
        </p:spPr>
        <p:txBody>
          <a:bodyPr/>
          <a:lstStyle/>
          <a:p>
            <a:r>
              <a:rPr lang="zh-CN" altLang="en-US" sz="3200" dirty="0"/>
              <a:t>问题</a:t>
            </a:r>
            <a:endParaRPr lang="en-US" altLang="zh-CN" sz="3200" dirty="0"/>
          </a:p>
          <a:p>
            <a:pPr marL="342900" indent="-342900">
              <a:buFont typeface="Arial" panose="020B0604020202020204" pitchFamily="34" charset="0"/>
              <a:buChar char="•"/>
            </a:pPr>
            <a:r>
              <a:rPr lang="zh-CN" altLang="en-US" sz="2000" dirty="0">
                <a:solidFill>
                  <a:schemeClr val="tx1">
                    <a:lumMod val="75000"/>
                  </a:schemeClr>
                </a:solidFill>
              </a:rPr>
              <a:t>软件数据结构处理的性能瓶颈。</a:t>
            </a:r>
            <a:endParaRPr lang="en-US" altLang="zh-CN" sz="2000" dirty="0">
              <a:solidFill>
                <a:schemeClr val="tx1">
                  <a:lumMod val="75000"/>
                </a:schemeClr>
              </a:solidFill>
            </a:endParaRPr>
          </a:p>
          <a:p>
            <a:r>
              <a:rPr kumimoji="1" lang="zh-CN" altLang="en-US" sz="3200" dirty="0"/>
              <a:t>创新点</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提出用可编程网卡加速远程数据结构访问。在服务器端绕过</a:t>
            </a:r>
            <a:r>
              <a:rPr lang="en-US" altLang="zh-CN" sz="2000" dirty="0">
                <a:solidFill>
                  <a:schemeClr val="tx1">
                    <a:lumMod val="75000"/>
                  </a:schemeClr>
                </a:solidFill>
              </a:rPr>
              <a:t>CPU</a:t>
            </a:r>
            <a:r>
              <a:rPr lang="zh-CN" altLang="en-US" sz="2000" dirty="0">
                <a:solidFill>
                  <a:schemeClr val="tx1">
                    <a:lumMod val="75000"/>
                  </a:schemeClr>
                </a:solidFill>
              </a:rPr>
              <a:t>，用可编程网卡通过</a:t>
            </a:r>
            <a:r>
              <a:rPr lang="en-US" altLang="zh-CN" sz="2000" dirty="0">
                <a:solidFill>
                  <a:schemeClr val="tx1">
                    <a:lumMod val="75000"/>
                  </a:schemeClr>
                </a:solidFill>
              </a:rPr>
              <a:t>PCIe </a:t>
            </a:r>
            <a:r>
              <a:rPr lang="zh-CN" altLang="en-US" sz="2000" dirty="0">
                <a:solidFill>
                  <a:schemeClr val="tx1">
                    <a:lumMod val="75000"/>
                  </a:schemeClr>
                </a:solidFill>
              </a:rPr>
              <a:t>直接访问主机内存。</a:t>
            </a:r>
            <a:endParaRPr lang="en-US" altLang="zh-CN" sz="2000" dirty="0">
              <a:solidFill>
                <a:schemeClr val="tx1">
                  <a:lumMod val="75000"/>
                </a:schemeClr>
              </a:solidFill>
            </a:endParaRPr>
          </a:p>
          <a:p>
            <a:r>
              <a:rPr kumimoji="1" lang="zh-CN" altLang="en-US" sz="3200" dirty="0"/>
              <a:t>主要挑战</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可编程网卡访问主机内存性能受限。</a:t>
            </a:r>
            <a:endParaRPr lang="en-US" altLang="zh-CN" sz="2000" dirty="0">
              <a:solidFill>
                <a:schemeClr val="tx1">
                  <a:lumMod val="75000"/>
                </a:schemeClr>
              </a:solidFill>
            </a:endParaRPr>
          </a:p>
          <a:p>
            <a:r>
              <a:rPr kumimoji="1" lang="zh-CN" altLang="en-US" sz="3200" dirty="0"/>
              <a:t>主要贡献</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把单边 </a:t>
            </a:r>
            <a:r>
              <a:rPr lang="en-US" altLang="zh-CN" sz="2000" dirty="0">
                <a:solidFill>
                  <a:schemeClr val="tx1">
                    <a:lumMod val="75000"/>
                  </a:schemeClr>
                </a:solidFill>
              </a:rPr>
              <a:t>RDMA </a:t>
            </a:r>
            <a:r>
              <a:rPr lang="zh-CN" altLang="en-US" sz="2000" dirty="0">
                <a:solidFill>
                  <a:schemeClr val="tx1">
                    <a:lumMod val="75000"/>
                  </a:schemeClr>
                </a:solidFill>
              </a:rPr>
              <a:t>的内存操作语义扩展到键值操作语义。</a:t>
            </a:r>
            <a:endParaRPr lang="en-US" altLang="zh-CN" sz="2000" dirty="0">
              <a:solidFill>
                <a:schemeClr val="tx1">
                  <a:lumMod val="75000"/>
                </a:schemeClr>
              </a:solidFill>
            </a:endParaRPr>
          </a:p>
          <a:p>
            <a:pPr marL="342900" indent="-342900">
              <a:buFont typeface="Arial" panose="020B0604020202020204" pitchFamily="34" charset="0"/>
              <a:buChar char="•"/>
            </a:pPr>
            <a:r>
              <a:rPr lang="zh-CN" altLang="en-US" sz="2000" dirty="0">
                <a:solidFill>
                  <a:schemeClr val="tx1">
                    <a:lumMod val="75000"/>
                  </a:schemeClr>
                </a:solidFill>
              </a:rPr>
              <a:t>为可编程网卡设计了哈希表、内存分配器、乱序执行引擎、负载均衡和缓存、向量操作等一系列性能优化。</a:t>
            </a:r>
            <a:endParaRPr lang="en-US" altLang="zh-CN" sz="2000" dirty="0">
              <a:solidFill>
                <a:schemeClr val="tx1">
                  <a:lumMod val="75000"/>
                </a:schemeClr>
              </a:solidFill>
            </a:endParaRPr>
          </a:p>
          <a:p>
            <a:pPr marL="342900" indent="-342900">
              <a:buFont typeface="Arial" panose="020B0604020202020204" pitchFamily="34" charset="0"/>
              <a:buChar char="•"/>
            </a:pPr>
            <a:r>
              <a:rPr lang="zh-CN" altLang="en-US" sz="2000" dirty="0">
                <a:solidFill>
                  <a:schemeClr val="tx1">
                    <a:lumMod val="75000"/>
                  </a:schemeClr>
                </a:solidFill>
              </a:rPr>
              <a:t>实现了</a:t>
            </a:r>
            <a:r>
              <a:rPr lang="en-US" altLang="zh-CN" sz="2000" dirty="0">
                <a:solidFill>
                  <a:schemeClr val="tx1">
                    <a:lumMod val="75000"/>
                  </a:schemeClr>
                </a:solidFill>
              </a:rPr>
              <a:t>10 </a:t>
            </a:r>
            <a:r>
              <a:rPr lang="zh-CN" altLang="en-US" sz="2000" dirty="0">
                <a:solidFill>
                  <a:schemeClr val="tx1">
                    <a:lumMod val="75000"/>
                  </a:schemeClr>
                </a:solidFill>
              </a:rPr>
              <a:t>倍于</a:t>
            </a:r>
            <a:r>
              <a:rPr lang="en-US" altLang="zh-CN" sz="2000" dirty="0">
                <a:solidFill>
                  <a:schemeClr val="tx1">
                    <a:lumMod val="75000"/>
                  </a:schemeClr>
                </a:solidFill>
              </a:rPr>
              <a:t>CPU </a:t>
            </a:r>
            <a:r>
              <a:rPr lang="zh-CN" altLang="en-US" sz="2000" dirty="0">
                <a:solidFill>
                  <a:schemeClr val="tx1">
                    <a:lumMod val="75000"/>
                  </a:schemeClr>
                </a:solidFill>
              </a:rPr>
              <a:t>的能耗效率和微秒级的延迟，是首个单机性能达到</a:t>
            </a:r>
            <a:r>
              <a:rPr lang="en-US" altLang="zh-CN" sz="2000" dirty="0">
                <a:solidFill>
                  <a:schemeClr val="tx1">
                    <a:lumMod val="75000"/>
                  </a:schemeClr>
                </a:solidFill>
              </a:rPr>
              <a:t>10 </a:t>
            </a:r>
            <a:r>
              <a:rPr lang="zh-CN" altLang="en-US" sz="2000" dirty="0">
                <a:solidFill>
                  <a:schemeClr val="tx1">
                    <a:lumMod val="75000"/>
                  </a:schemeClr>
                </a:solidFill>
              </a:rPr>
              <a:t>亿次每秒的通用键值存储系统。</a:t>
            </a:r>
          </a:p>
          <a:p>
            <a:endParaRPr kumimoji="1" lang="zh-CN" altLang="en-US" sz="3200" dirty="0"/>
          </a:p>
        </p:txBody>
      </p:sp>
      <p:sp>
        <p:nvSpPr>
          <p:cNvPr id="3" name="标题 2">
            <a:extLst>
              <a:ext uri="{FF2B5EF4-FFF2-40B4-BE49-F238E27FC236}">
                <a16:creationId xmlns:a16="http://schemas.microsoft.com/office/drawing/2014/main" id="{24499A43-A7D9-AD4F-84DB-85E7E7A7E6A9}"/>
              </a:ext>
            </a:extLst>
          </p:cNvPr>
          <p:cNvSpPr>
            <a:spLocks noGrp="1"/>
          </p:cNvSpPr>
          <p:nvPr>
            <p:ph type="title"/>
          </p:nvPr>
        </p:nvSpPr>
        <p:spPr/>
        <p:txBody>
          <a:bodyPr/>
          <a:lstStyle/>
          <a:p>
            <a:r>
              <a:rPr kumimoji="1" lang="en-US" altLang="zh-CN" dirty="0"/>
              <a:t>KV-Direct</a:t>
            </a:r>
            <a:r>
              <a:rPr kumimoji="1" lang="zh-CN" altLang="en-US" dirty="0"/>
              <a:t> 小结</a:t>
            </a:r>
          </a:p>
        </p:txBody>
      </p:sp>
    </p:spTree>
    <p:extLst>
      <p:ext uri="{BB962C8B-B14F-4D97-AF65-F5344CB8AC3E}">
        <p14:creationId xmlns:p14="http://schemas.microsoft.com/office/powerpoint/2010/main" val="207865534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solidFill>
                  <a:schemeClr val="bg1">
                    <a:lumMod val="75000"/>
                  </a:schemeClr>
                </a:solidFill>
              </a:rPr>
              <a:t>背景</a:t>
            </a:r>
            <a:endParaRPr lang="en-US" altLang="zh-CN"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软件网络功能和数据结构处理的性能瓶颈</a:t>
            </a:r>
            <a:endParaRPr lang="en-US" altLang="zh-CN" sz="2400" dirty="0">
              <a:solidFill>
                <a:schemeClr val="bg1">
                  <a:lumMod val="75000"/>
                </a:schemeClr>
              </a:solidFill>
            </a:endParaRPr>
          </a:p>
          <a:p>
            <a:pPr marL="342900" indent="-342900">
              <a:buFont typeface="Arial" panose="020B0604020202020204" pitchFamily="34" charset="0"/>
              <a:buChar char="•"/>
            </a:pPr>
            <a:r>
              <a:rPr lang="zh-CN" altLang="en-US" sz="2400" dirty="0">
                <a:solidFill>
                  <a:schemeClr val="bg1">
                    <a:lumMod val="75000"/>
                  </a:schemeClr>
                </a:solidFill>
              </a:rPr>
              <a:t>可编程网卡在数据中心内的部署</a:t>
            </a:r>
            <a:endParaRPr lang="en-US" dirty="0">
              <a:solidFill>
                <a:schemeClr val="bg1">
                  <a:lumMod val="75000"/>
                </a:schemeClr>
              </a:solidFill>
            </a:endParaRPr>
          </a:p>
          <a:p>
            <a:r>
              <a:rPr lang="zh-CN" altLang="en-US" dirty="0"/>
              <a:t>研究内容</a:t>
            </a:r>
            <a:endParaRPr lang="en-US" altLang="zh-CN" dirty="0"/>
          </a:p>
          <a:p>
            <a:pPr marL="342900" indent="-342900">
              <a:buFont typeface="Arial" pitchFamily="34" charset="0"/>
              <a:buChar char="•"/>
            </a:pPr>
            <a:r>
              <a:rPr lang="zh-CN" altLang="en-US" sz="2400" dirty="0">
                <a:solidFill>
                  <a:schemeClr val="bg1">
                    <a:lumMod val="65000"/>
                  </a:schemeClr>
                </a:solidFill>
                <a:latin typeface="Segoe UI"/>
              </a:rPr>
              <a:t>基于可编程网卡的数据中心系统</a:t>
            </a:r>
            <a:endParaRPr lang="en-US" altLang="zh-CN" sz="2400" dirty="0">
              <a:solidFill>
                <a:schemeClr val="bg1">
                  <a:lumMod val="65000"/>
                </a:schemeClr>
              </a:solidFill>
              <a:latin typeface="Segoe UI"/>
            </a:endParaRPr>
          </a:p>
          <a:p>
            <a:pPr marL="342900" indent="-342900">
              <a:buFont typeface="Arial" pitchFamily="34" charset="0"/>
              <a:buChar char="•"/>
            </a:pPr>
            <a:r>
              <a:rPr lang="zh-CN" altLang="en-US" sz="2400" dirty="0">
                <a:solidFill>
                  <a:schemeClr val="bg1">
                    <a:lumMod val="65000"/>
                  </a:schemeClr>
                </a:solidFill>
                <a:latin typeface="Segoe UI"/>
              </a:rPr>
              <a:t>网络功能加速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ClickNP</a:t>
            </a:r>
            <a:endParaRPr lang="en-US" altLang="zh-CN" sz="2400" dirty="0">
              <a:solidFill>
                <a:schemeClr val="bg1">
                  <a:lumMod val="65000"/>
                </a:schemeClr>
              </a:solidFill>
              <a:latin typeface="Segoe UI"/>
            </a:endParaRPr>
          </a:p>
          <a:p>
            <a:pPr marL="342900" lvl="0" indent="-342900">
              <a:buFont typeface="Arial" panose="020B0604020202020204" pitchFamily="34" charset="0"/>
              <a:buChar char="•"/>
            </a:pPr>
            <a:r>
              <a:rPr lang="zh-CN" altLang="en-US" sz="2400" dirty="0">
                <a:solidFill>
                  <a:schemeClr val="bg1">
                    <a:lumMod val="65000"/>
                  </a:schemeClr>
                </a:solidFill>
                <a:latin typeface="Segoe UI"/>
              </a:rPr>
              <a:t>数据结构加速 </a:t>
            </a:r>
            <a:r>
              <a:rPr lang="en-US" altLang="zh-CN" sz="2400" dirty="0">
                <a:solidFill>
                  <a:schemeClr val="bg1">
                    <a:lumMod val="65000"/>
                  </a:schemeClr>
                </a:solidFill>
                <a:latin typeface="Segoe UI"/>
              </a:rPr>
              <a:t>– KV-Direct</a:t>
            </a:r>
          </a:p>
          <a:p>
            <a:pPr marL="342900" lvl="0" indent="-342900">
              <a:buFont typeface="Arial" panose="020B0604020202020204" pitchFamily="34" charset="0"/>
              <a:buChar char="•"/>
            </a:pPr>
            <a:r>
              <a:rPr lang="zh-CN" altLang="en-US" sz="2400" dirty="0">
                <a:solidFill>
                  <a:schemeClr val="tx1"/>
                </a:solidFill>
                <a:latin typeface="Segoe UI"/>
              </a:rPr>
              <a:t>通信原语加速 </a:t>
            </a:r>
            <a:r>
              <a:rPr lang="en-US" altLang="zh-CN" sz="2400" dirty="0">
                <a:solidFill>
                  <a:schemeClr val="tx1"/>
                </a:solidFill>
                <a:latin typeface="Segoe UI"/>
              </a:rPr>
              <a:t>– </a:t>
            </a:r>
            <a:r>
              <a:rPr lang="en-US" altLang="zh-CN" sz="2400" dirty="0" err="1">
                <a:solidFill>
                  <a:schemeClr val="tx1"/>
                </a:solidFill>
                <a:latin typeface="Segoe UI"/>
              </a:rPr>
              <a:t>SocksDirect</a:t>
            </a:r>
            <a:endParaRPr lang="en-US" altLang="zh-CN" sz="2400" dirty="0">
              <a:solidFill>
                <a:schemeClr val="tx1"/>
              </a:solidFill>
              <a:latin typeface="Segoe UI"/>
            </a:endParaRPr>
          </a:p>
          <a:p>
            <a:pPr lvl="0"/>
            <a:r>
              <a:rPr lang="zh-CN" altLang="en-US" dirty="0">
                <a:solidFill>
                  <a:schemeClr val="bg1">
                    <a:lumMod val="75000"/>
                  </a:schemeClr>
                </a:solidFill>
              </a:rPr>
              <a:t>报告总结</a:t>
            </a:r>
            <a:endParaRPr lang="en-US" altLang="zh-CN" dirty="0">
              <a:solidFill>
                <a:schemeClr val="bg1">
                  <a:lumMod val="75000"/>
                </a:schemeClr>
              </a:soli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382960517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85FA170-A7D6-4244-A4FB-0769430095AF}"/>
              </a:ext>
            </a:extLst>
          </p:cNvPr>
          <p:cNvSpPr>
            <a:spLocks noGrp="1"/>
          </p:cNvSpPr>
          <p:nvPr>
            <p:ph type="title"/>
          </p:nvPr>
        </p:nvSpPr>
        <p:spPr/>
        <p:txBody>
          <a:bodyPr/>
          <a:lstStyle/>
          <a:p>
            <a:r>
              <a:rPr kumimoji="1" lang="zh-CN" altLang="en-US" dirty="0"/>
              <a:t>操作系统通信原语加速</a:t>
            </a:r>
          </a:p>
        </p:txBody>
      </p:sp>
      <p:sp>
        <p:nvSpPr>
          <p:cNvPr id="4" name="矩形 3">
            <a:extLst>
              <a:ext uri="{FF2B5EF4-FFF2-40B4-BE49-F238E27FC236}">
                <a16:creationId xmlns:a16="http://schemas.microsoft.com/office/drawing/2014/main" id="{41699EDC-D717-4343-AD5A-528E0DE0DFD6}"/>
              </a:ext>
            </a:extLst>
          </p:cNvPr>
          <p:cNvSpPr/>
          <p:nvPr/>
        </p:nvSpPr>
        <p:spPr bwMode="auto">
          <a:xfrm>
            <a:off x="186240" y="2089016"/>
            <a:ext cx="4648200" cy="447631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虚拟机监视器（</a:t>
            </a:r>
            <a:r>
              <a:rPr kumimoji="1" lang="en-US" altLang="zh-CN" dirty="0">
                <a:solidFill>
                  <a:schemeClr val="tx1"/>
                </a:solidFill>
                <a:ea typeface="Segoe UI" pitchFamily="34" charset="0"/>
                <a:cs typeface="Segoe UI" pitchFamily="34" charset="0"/>
              </a:rPr>
              <a:t>Hypervisor</a:t>
            </a:r>
            <a:r>
              <a:rPr kumimoji="1" lang="zh-CN" altLang="en-US" dirty="0">
                <a:solidFill>
                  <a:schemeClr val="tx1"/>
                </a:solidFill>
                <a:ea typeface="Segoe UI" pitchFamily="34" charset="0"/>
                <a:cs typeface="Segoe UI" pitchFamily="34" charset="0"/>
              </a:rPr>
              <a:t>）</a:t>
            </a:r>
          </a:p>
        </p:txBody>
      </p:sp>
      <p:sp>
        <p:nvSpPr>
          <p:cNvPr id="5" name="矩形 4">
            <a:extLst>
              <a:ext uri="{FF2B5EF4-FFF2-40B4-BE49-F238E27FC236}">
                <a16:creationId xmlns:a16="http://schemas.microsoft.com/office/drawing/2014/main" id="{C72016F9-69CC-6A48-B8A7-BD2AEBB2A424}"/>
              </a:ext>
            </a:extLst>
          </p:cNvPr>
          <p:cNvSpPr/>
          <p:nvPr/>
        </p:nvSpPr>
        <p:spPr bwMode="auto">
          <a:xfrm>
            <a:off x="338640" y="2689365"/>
            <a:ext cx="1269556" cy="13980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1</a:t>
            </a:r>
            <a:endParaRPr kumimoji="1" lang="zh-CN" altLang="en-US"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9E3FF171-0B31-5741-BF32-942D7FCB9116}"/>
              </a:ext>
            </a:extLst>
          </p:cNvPr>
          <p:cNvSpPr/>
          <p:nvPr/>
        </p:nvSpPr>
        <p:spPr bwMode="auto">
          <a:xfrm>
            <a:off x="1862640" y="2685599"/>
            <a:ext cx="1269556" cy="141067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2</a:t>
            </a:r>
            <a:endParaRPr kumimoji="1" lang="zh-CN" altLang="en-US" dirty="0">
              <a:solidFill>
                <a:schemeClr val="tx1"/>
              </a:solidFill>
              <a:ea typeface="Segoe UI" pitchFamily="34" charset="0"/>
              <a:cs typeface="Segoe UI" pitchFamily="34" charset="0"/>
            </a:endParaRPr>
          </a:p>
        </p:txBody>
      </p:sp>
      <p:sp>
        <p:nvSpPr>
          <p:cNvPr id="7" name="矩形 6">
            <a:extLst>
              <a:ext uri="{FF2B5EF4-FFF2-40B4-BE49-F238E27FC236}">
                <a16:creationId xmlns:a16="http://schemas.microsoft.com/office/drawing/2014/main" id="{EE7B7FF7-F5E9-944E-A09C-5BB4285AB5A9}"/>
              </a:ext>
            </a:extLst>
          </p:cNvPr>
          <p:cNvSpPr/>
          <p:nvPr/>
        </p:nvSpPr>
        <p:spPr bwMode="auto">
          <a:xfrm>
            <a:off x="3419682" y="2685599"/>
            <a:ext cx="1262358" cy="14018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dirty="0">
                <a:solidFill>
                  <a:schemeClr val="tx1"/>
                </a:solidFill>
                <a:ea typeface="Segoe UI" pitchFamily="34" charset="0"/>
                <a:cs typeface="Segoe UI" pitchFamily="34" charset="0"/>
              </a:rPr>
              <a:t>虚拟机</a:t>
            </a:r>
            <a:r>
              <a:rPr kumimoji="1" lang="en-US" altLang="zh-CN" dirty="0">
                <a:solidFill>
                  <a:schemeClr val="tx1"/>
                </a:solidFill>
                <a:ea typeface="Segoe UI" pitchFamily="34" charset="0"/>
                <a:cs typeface="Segoe UI" pitchFamily="34" charset="0"/>
              </a:rPr>
              <a:t>3</a:t>
            </a:r>
            <a:endParaRPr kumimoji="1" lang="zh-CN" altLang="en-US" dirty="0">
              <a:solidFill>
                <a:schemeClr val="tx1"/>
              </a:solidFill>
              <a:ea typeface="Segoe UI" pitchFamily="34" charset="0"/>
              <a:cs typeface="Segoe UI" pitchFamily="34" charset="0"/>
            </a:endParaRPr>
          </a:p>
        </p:txBody>
      </p:sp>
      <p:sp>
        <p:nvSpPr>
          <p:cNvPr id="8" name="文本框 7">
            <a:extLst>
              <a:ext uri="{FF2B5EF4-FFF2-40B4-BE49-F238E27FC236}">
                <a16:creationId xmlns:a16="http://schemas.microsoft.com/office/drawing/2014/main" id="{8E30DD09-FC59-9042-91CF-EE25BFEA1BF4}"/>
              </a:ext>
            </a:extLst>
          </p:cNvPr>
          <p:cNvSpPr txBox="1"/>
          <p:nvPr/>
        </p:nvSpPr>
        <p:spPr>
          <a:xfrm>
            <a:off x="1640918" y="153429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计算节点</a:t>
            </a:r>
          </a:p>
        </p:txBody>
      </p:sp>
      <p:grpSp>
        <p:nvGrpSpPr>
          <p:cNvPr id="13" name="组合 12">
            <a:extLst>
              <a:ext uri="{FF2B5EF4-FFF2-40B4-BE49-F238E27FC236}">
                <a16:creationId xmlns:a16="http://schemas.microsoft.com/office/drawing/2014/main" id="{9B6E3871-48DE-CC42-A170-673BFD358DEE}"/>
              </a:ext>
            </a:extLst>
          </p:cNvPr>
          <p:cNvGrpSpPr/>
          <p:nvPr/>
        </p:nvGrpSpPr>
        <p:grpSpPr>
          <a:xfrm>
            <a:off x="2151041" y="4656703"/>
            <a:ext cx="2554053" cy="1809208"/>
            <a:chOff x="5474805" y="4787345"/>
            <a:chExt cx="1007424" cy="382629"/>
          </a:xfrm>
        </p:grpSpPr>
        <p:sp>
          <p:nvSpPr>
            <p:cNvPr id="14" name="Rectangle 707">
              <a:extLst>
                <a:ext uri="{FF2B5EF4-FFF2-40B4-BE49-F238E27FC236}">
                  <a16:creationId xmlns:a16="http://schemas.microsoft.com/office/drawing/2014/main" id="{347BAB7E-53D8-DE43-B759-E83FD7B33131}"/>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5" name="Rectangle 708">
              <a:extLst>
                <a:ext uri="{FF2B5EF4-FFF2-40B4-BE49-F238E27FC236}">
                  <a16:creationId xmlns:a16="http://schemas.microsoft.com/office/drawing/2014/main" id="{A1BD0F60-ED0D-1F48-A769-884F00BD122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6" name="Rectangle 709">
              <a:extLst>
                <a:ext uri="{FF2B5EF4-FFF2-40B4-BE49-F238E27FC236}">
                  <a16:creationId xmlns:a16="http://schemas.microsoft.com/office/drawing/2014/main" id="{71F46788-52EB-A241-9052-27D039355539}"/>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cxnSp>
        <p:nvCxnSpPr>
          <p:cNvPr id="17" name="直线连接符 16">
            <a:extLst>
              <a:ext uri="{FF2B5EF4-FFF2-40B4-BE49-F238E27FC236}">
                <a16:creationId xmlns:a16="http://schemas.microsoft.com/office/drawing/2014/main" id="{FD1FEB14-1E1C-B643-B8FF-7CA96CB19B9A}"/>
              </a:ext>
            </a:extLst>
          </p:cNvPr>
          <p:cNvCxnSpPr>
            <a:cxnSpLocks/>
            <a:stCxn id="46" idx="2"/>
            <a:endCxn id="16" idx="0"/>
          </p:cNvCxnSpPr>
          <p:nvPr/>
        </p:nvCxnSpPr>
        <p:spPr>
          <a:xfrm>
            <a:off x="973418" y="4248940"/>
            <a:ext cx="2454650" cy="40776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C4156027-78D1-F442-B1CA-29A93C683DCD}"/>
              </a:ext>
            </a:extLst>
          </p:cNvPr>
          <p:cNvSpPr/>
          <p:nvPr/>
        </p:nvSpPr>
        <p:spPr bwMode="auto">
          <a:xfrm>
            <a:off x="5596439" y="2072641"/>
            <a:ext cx="3391483" cy="1326603"/>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27" name="文本框 26">
            <a:extLst>
              <a:ext uri="{FF2B5EF4-FFF2-40B4-BE49-F238E27FC236}">
                <a16:creationId xmlns:a16="http://schemas.microsoft.com/office/drawing/2014/main" id="{6F8C3AE0-F4B6-3543-A91A-72AC43501B18}"/>
              </a:ext>
            </a:extLst>
          </p:cNvPr>
          <p:cNvSpPr txBox="1"/>
          <p:nvPr/>
        </p:nvSpPr>
        <p:spPr>
          <a:xfrm>
            <a:off x="6491843" y="1516062"/>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网络节点</a:t>
            </a:r>
          </a:p>
        </p:txBody>
      </p:sp>
      <p:sp>
        <p:nvSpPr>
          <p:cNvPr id="28" name="矩形 27">
            <a:extLst>
              <a:ext uri="{FF2B5EF4-FFF2-40B4-BE49-F238E27FC236}">
                <a16:creationId xmlns:a16="http://schemas.microsoft.com/office/drawing/2014/main" id="{816EE83A-6DE0-0D45-94B0-A51E9EDDBC02}"/>
              </a:ext>
            </a:extLst>
          </p:cNvPr>
          <p:cNvSpPr/>
          <p:nvPr/>
        </p:nvSpPr>
        <p:spPr bwMode="auto">
          <a:xfrm>
            <a:off x="5607244" y="3971923"/>
            <a:ext cx="3380677" cy="199392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dirty="0">
              <a:solidFill>
                <a:schemeClr val="tx1"/>
              </a:solidFill>
              <a:ea typeface="Segoe UI" pitchFamily="34" charset="0"/>
              <a:cs typeface="Segoe UI" pitchFamily="34" charset="0"/>
            </a:endParaRPr>
          </a:p>
        </p:txBody>
      </p:sp>
      <p:sp>
        <p:nvSpPr>
          <p:cNvPr id="35" name="文本框 34">
            <a:extLst>
              <a:ext uri="{FF2B5EF4-FFF2-40B4-BE49-F238E27FC236}">
                <a16:creationId xmlns:a16="http://schemas.microsoft.com/office/drawing/2014/main" id="{A090B965-4622-554E-9F62-479B3AE7A304}"/>
              </a:ext>
            </a:extLst>
          </p:cNvPr>
          <p:cNvSpPr txBox="1"/>
          <p:nvPr/>
        </p:nvSpPr>
        <p:spPr>
          <a:xfrm>
            <a:off x="6491843" y="3389830"/>
            <a:ext cx="1600438" cy="627864"/>
          </a:xfrm>
          <a:prstGeom prst="rect">
            <a:avLst/>
          </a:prstGeom>
          <a:noFill/>
        </p:spPr>
        <p:txBody>
          <a:bodyPr wrap="none" lIns="182880" tIns="146304" rIns="182880" bIns="146304" rtlCol="0">
            <a:spAutoFit/>
          </a:bodyPr>
          <a:lstStyle/>
          <a:p>
            <a:pPr>
              <a:lnSpc>
                <a:spcPct val="90000"/>
              </a:lnSpc>
              <a:spcAft>
                <a:spcPts val="600"/>
              </a:spcAft>
            </a:pPr>
            <a:r>
              <a:rPr kumimoji="1" lang="zh-CN" altLang="en-US" sz="2400" dirty="0">
                <a:gradFill>
                  <a:gsLst>
                    <a:gs pos="2917">
                      <a:schemeClr val="tx1"/>
                    </a:gs>
                    <a:gs pos="30000">
                      <a:schemeClr val="tx1"/>
                    </a:gs>
                  </a:gsLst>
                  <a:lin ang="5400000" scaled="0"/>
                </a:gradFill>
              </a:rPr>
              <a:t>存储节点</a:t>
            </a:r>
          </a:p>
        </p:txBody>
      </p:sp>
      <p:sp>
        <p:nvSpPr>
          <p:cNvPr id="36" name="圆柱体 35">
            <a:extLst>
              <a:ext uri="{FF2B5EF4-FFF2-40B4-BE49-F238E27FC236}">
                <a16:creationId xmlns:a16="http://schemas.microsoft.com/office/drawing/2014/main" id="{4127415D-FA8B-9C4A-84FA-2001152D2608}"/>
              </a:ext>
            </a:extLst>
          </p:cNvPr>
          <p:cNvSpPr/>
          <p:nvPr/>
        </p:nvSpPr>
        <p:spPr bwMode="auto">
          <a:xfrm>
            <a:off x="6453460" y="5227241"/>
            <a:ext cx="1523999" cy="585924"/>
          </a:xfrm>
          <a:prstGeom prst="can">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cxnSp>
        <p:nvCxnSpPr>
          <p:cNvPr id="37" name="直线连接符 36">
            <a:extLst>
              <a:ext uri="{FF2B5EF4-FFF2-40B4-BE49-F238E27FC236}">
                <a16:creationId xmlns:a16="http://schemas.microsoft.com/office/drawing/2014/main" id="{EB6FC09E-32F8-9340-8777-4C3CEBAF16D9}"/>
              </a:ext>
            </a:extLst>
          </p:cNvPr>
          <p:cNvCxnSpPr>
            <a:cxnSpLocks/>
            <a:stCxn id="92" idx="2"/>
            <a:endCxn id="36" idx="1"/>
          </p:cNvCxnSpPr>
          <p:nvPr/>
        </p:nvCxnSpPr>
        <p:spPr>
          <a:xfrm>
            <a:off x="7203172" y="4859583"/>
            <a:ext cx="12288" cy="367658"/>
          </a:xfrm>
          <a:prstGeom prst="line">
            <a:avLst/>
          </a:prstGeom>
          <a:ln w="28575">
            <a:headEnd type="none"/>
            <a:tailEnd type="none"/>
          </a:ln>
        </p:spPr>
        <p:style>
          <a:lnRef idx="1">
            <a:schemeClr val="dk1"/>
          </a:lnRef>
          <a:fillRef idx="0">
            <a:schemeClr val="dk1"/>
          </a:fillRef>
          <a:effectRef idx="0">
            <a:schemeClr val="dk1"/>
          </a:effectRef>
          <a:fontRef idx="minor">
            <a:schemeClr val="tx1"/>
          </a:fontRef>
        </p:style>
      </p:cxnSp>
      <p:cxnSp>
        <p:nvCxnSpPr>
          <p:cNvPr id="38" name="直线连接符 37">
            <a:extLst>
              <a:ext uri="{FF2B5EF4-FFF2-40B4-BE49-F238E27FC236}">
                <a16:creationId xmlns:a16="http://schemas.microsoft.com/office/drawing/2014/main" id="{699009B9-16FB-EE4F-A79D-15E86B980453}"/>
              </a:ext>
            </a:extLst>
          </p:cNvPr>
          <p:cNvCxnSpPr>
            <a:cxnSpLocks/>
          </p:cNvCxnSpPr>
          <p:nvPr/>
        </p:nvCxnSpPr>
        <p:spPr>
          <a:xfrm>
            <a:off x="5200956" y="2685599"/>
            <a:ext cx="25288" cy="347877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FDE27BF1-6B6B-6548-9FC2-DB660E4DBA2D}"/>
              </a:ext>
            </a:extLst>
          </p:cNvPr>
          <p:cNvCxnSpPr>
            <a:cxnSpLocks/>
            <a:endCxn id="76" idx="1"/>
          </p:cNvCxnSpPr>
          <p:nvPr/>
        </p:nvCxnSpPr>
        <p:spPr>
          <a:xfrm>
            <a:off x="5200956" y="2666277"/>
            <a:ext cx="498791"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AC100840-66DE-5D44-A3A7-E349F5034295}"/>
              </a:ext>
            </a:extLst>
          </p:cNvPr>
          <p:cNvCxnSpPr>
            <a:cxnSpLocks/>
          </p:cNvCxnSpPr>
          <p:nvPr/>
        </p:nvCxnSpPr>
        <p:spPr>
          <a:xfrm>
            <a:off x="5226245" y="4395225"/>
            <a:ext cx="58589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直线连接符 40">
            <a:extLst>
              <a:ext uri="{FF2B5EF4-FFF2-40B4-BE49-F238E27FC236}">
                <a16:creationId xmlns:a16="http://schemas.microsoft.com/office/drawing/2014/main" id="{053E5016-1A76-0E44-B8FB-FFA0F4C5B442}"/>
              </a:ext>
            </a:extLst>
          </p:cNvPr>
          <p:cNvCxnSpPr>
            <a:cxnSpLocks/>
            <a:stCxn id="16" idx="3"/>
          </p:cNvCxnSpPr>
          <p:nvPr/>
        </p:nvCxnSpPr>
        <p:spPr>
          <a:xfrm flipV="1">
            <a:off x="4705094" y="5398485"/>
            <a:ext cx="506972" cy="1205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a:extLst>
              <a:ext uri="{FF2B5EF4-FFF2-40B4-BE49-F238E27FC236}">
                <a16:creationId xmlns:a16="http://schemas.microsoft.com/office/drawing/2014/main" id="{34741ED5-C422-D143-9856-78114124040C}"/>
              </a:ext>
            </a:extLst>
          </p:cNvPr>
          <p:cNvSpPr txBox="1"/>
          <p:nvPr/>
        </p:nvSpPr>
        <p:spPr>
          <a:xfrm>
            <a:off x="4917877" y="6124173"/>
            <a:ext cx="1600438" cy="517065"/>
          </a:xfrm>
          <a:prstGeom prst="rect">
            <a:avLst/>
          </a:prstGeom>
          <a:noFill/>
        </p:spPr>
        <p:txBody>
          <a:bodyPr wrap="none" lIns="182880" tIns="146304" rIns="182880" bIns="146304" rtlCol="0">
            <a:spAutoFit/>
          </a:bodyPr>
          <a:lstStyle/>
          <a:p>
            <a:pPr>
              <a:lnSpc>
                <a:spcPct val="90000"/>
              </a:lnSpc>
              <a:spcAft>
                <a:spcPts val="600"/>
              </a:spcAft>
            </a:pPr>
            <a:r>
              <a:rPr kumimoji="1" lang="zh-CN" altLang="en-US" sz="1600" dirty="0">
                <a:gradFill>
                  <a:gsLst>
                    <a:gs pos="2917">
                      <a:schemeClr val="tx1"/>
                    </a:gs>
                    <a:gs pos="30000">
                      <a:schemeClr val="tx1"/>
                    </a:gs>
                  </a:gsLst>
                  <a:lin ang="5400000" scaled="0"/>
                </a:gradFill>
              </a:rPr>
              <a:t>数据中心网络</a:t>
            </a:r>
          </a:p>
        </p:txBody>
      </p:sp>
      <p:grpSp>
        <p:nvGrpSpPr>
          <p:cNvPr id="43" name="组合 42">
            <a:extLst>
              <a:ext uri="{FF2B5EF4-FFF2-40B4-BE49-F238E27FC236}">
                <a16:creationId xmlns:a16="http://schemas.microsoft.com/office/drawing/2014/main" id="{729395D1-C270-6146-AE0A-D8B605E5F6C3}"/>
              </a:ext>
            </a:extLst>
          </p:cNvPr>
          <p:cNvGrpSpPr/>
          <p:nvPr/>
        </p:nvGrpSpPr>
        <p:grpSpPr>
          <a:xfrm>
            <a:off x="469706" y="3930084"/>
            <a:ext cx="1007424" cy="382629"/>
            <a:chOff x="5474805" y="4787345"/>
            <a:chExt cx="1007424" cy="382629"/>
          </a:xfrm>
        </p:grpSpPr>
        <p:sp>
          <p:nvSpPr>
            <p:cNvPr id="44" name="Rectangle 707">
              <a:extLst>
                <a:ext uri="{FF2B5EF4-FFF2-40B4-BE49-F238E27FC236}">
                  <a16:creationId xmlns:a16="http://schemas.microsoft.com/office/drawing/2014/main" id="{52ABBC01-8DE7-DC43-9B47-05084A8306E0}"/>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5" name="Rectangle 708">
              <a:extLst>
                <a:ext uri="{FF2B5EF4-FFF2-40B4-BE49-F238E27FC236}">
                  <a16:creationId xmlns:a16="http://schemas.microsoft.com/office/drawing/2014/main" id="{0E3AB0A8-96FE-0D43-A759-BCD111D6E1B0}"/>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6" name="Rectangle 709">
              <a:extLst>
                <a:ext uri="{FF2B5EF4-FFF2-40B4-BE49-F238E27FC236}">
                  <a16:creationId xmlns:a16="http://schemas.microsoft.com/office/drawing/2014/main" id="{792B73F7-B99B-344C-96D3-D0FFD3F066F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1</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47" name="组合 46">
            <a:extLst>
              <a:ext uri="{FF2B5EF4-FFF2-40B4-BE49-F238E27FC236}">
                <a16:creationId xmlns:a16="http://schemas.microsoft.com/office/drawing/2014/main" id="{4BD7816D-88FC-464E-8F8D-8E0CA3400506}"/>
              </a:ext>
            </a:extLst>
          </p:cNvPr>
          <p:cNvGrpSpPr/>
          <p:nvPr/>
        </p:nvGrpSpPr>
        <p:grpSpPr>
          <a:xfrm>
            <a:off x="2017535" y="3935671"/>
            <a:ext cx="1007424" cy="382629"/>
            <a:chOff x="5474805" y="4787345"/>
            <a:chExt cx="1007424" cy="382629"/>
          </a:xfrm>
        </p:grpSpPr>
        <p:sp>
          <p:nvSpPr>
            <p:cNvPr id="48" name="Rectangle 707">
              <a:extLst>
                <a:ext uri="{FF2B5EF4-FFF2-40B4-BE49-F238E27FC236}">
                  <a16:creationId xmlns:a16="http://schemas.microsoft.com/office/drawing/2014/main" id="{DB9371D4-D184-624C-B717-95D759222453}"/>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49" name="Rectangle 708">
              <a:extLst>
                <a:ext uri="{FF2B5EF4-FFF2-40B4-BE49-F238E27FC236}">
                  <a16:creationId xmlns:a16="http://schemas.microsoft.com/office/drawing/2014/main" id="{E6626DF9-A871-6047-8498-0061354CDFD7}"/>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0" name="Rectangle 709">
              <a:extLst>
                <a:ext uri="{FF2B5EF4-FFF2-40B4-BE49-F238E27FC236}">
                  <a16:creationId xmlns:a16="http://schemas.microsoft.com/office/drawing/2014/main" id="{33F29AB1-4E6D-8548-8C2A-EC156B78725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2</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grpSp>
        <p:nvGrpSpPr>
          <p:cNvPr id="51" name="组合 50">
            <a:extLst>
              <a:ext uri="{FF2B5EF4-FFF2-40B4-BE49-F238E27FC236}">
                <a16:creationId xmlns:a16="http://schemas.microsoft.com/office/drawing/2014/main" id="{14780DB4-D8CE-DB4A-9CEE-0B1437540264}"/>
              </a:ext>
            </a:extLst>
          </p:cNvPr>
          <p:cNvGrpSpPr/>
          <p:nvPr/>
        </p:nvGrpSpPr>
        <p:grpSpPr>
          <a:xfrm>
            <a:off x="3580389" y="3915211"/>
            <a:ext cx="1007424" cy="382629"/>
            <a:chOff x="5474805" y="4787345"/>
            <a:chExt cx="1007424" cy="382629"/>
          </a:xfrm>
        </p:grpSpPr>
        <p:sp>
          <p:nvSpPr>
            <p:cNvPr id="52" name="Rectangle 707">
              <a:extLst>
                <a:ext uri="{FF2B5EF4-FFF2-40B4-BE49-F238E27FC236}">
                  <a16:creationId xmlns:a16="http://schemas.microsoft.com/office/drawing/2014/main" id="{F83C341E-5088-6E4F-BF71-983B9908D4B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3" name="Rectangle 708">
              <a:extLst>
                <a:ext uri="{FF2B5EF4-FFF2-40B4-BE49-F238E27FC236}">
                  <a16:creationId xmlns:a16="http://schemas.microsoft.com/office/drawing/2014/main" id="{43CEA209-F51E-2F48-804D-5071A48CFBEF}"/>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4" name="Rectangle 709">
              <a:extLst>
                <a:ext uri="{FF2B5EF4-FFF2-40B4-BE49-F238E27FC236}">
                  <a16:creationId xmlns:a16="http://schemas.microsoft.com/office/drawing/2014/main" id="{C9F0C625-67B3-0C46-9669-B9541AB9B6A5}"/>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虚拟网卡</a:t>
              </a:r>
              <a:r>
                <a:rPr lang="en-US" altLang="zh-CN"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3</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58" name="矩形 57">
            <a:extLst>
              <a:ext uri="{FF2B5EF4-FFF2-40B4-BE49-F238E27FC236}">
                <a16:creationId xmlns:a16="http://schemas.microsoft.com/office/drawing/2014/main" id="{7B0EFD62-CF9E-C047-B8EA-FF7A0C6E4D6E}"/>
              </a:ext>
            </a:extLst>
          </p:cNvPr>
          <p:cNvSpPr/>
          <p:nvPr/>
        </p:nvSpPr>
        <p:spPr bwMode="auto">
          <a:xfrm>
            <a:off x="3204477" y="4792845"/>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虚拟本地盘</a:t>
            </a:r>
          </a:p>
        </p:txBody>
      </p:sp>
      <p:sp>
        <p:nvSpPr>
          <p:cNvPr id="61" name="矩形 60">
            <a:extLst>
              <a:ext uri="{FF2B5EF4-FFF2-40B4-BE49-F238E27FC236}">
                <a16:creationId xmlns:a16="http://schemas.microsoft.com/office/drawing/2014/main" id="{0364A6E6-13A9-D444-B3A8-1632C8627C46}"/>
              </a:ext>
            </a:extLst>
          </p:cNvPr>
          <p:cNvSpPr/>
          <p:nvPr/>
        </p:nvSpPr>
        <p:spPr bwMode="auto">
          <a:xfrm>
            <a:off x="3202381" y="5122642"/>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虚拟云盘</a:t>
            </a:r>
          </a:p>
        </p:txBody>
      </p:sp>
      <p:sp>
        <p:nvSpPr>
          <p:cNvPr id="62" name="矩形 61">
            <a:extLst>
              <a:ext uri="{FF2B5EF4-FFF2-40B4-BE49-F238E27FC236}">
                <a16:creationId xmlns:a16="http://schemas.microsoft.com/office/drawing/2014/main" id="{9552DD9A-8A12-BC4E-A467-B7159A6886CE}"/>
              </a:ext>
            </a:extLst>
          </p:cNvPr>
          <p:cNvSpPr/>
          <p:nvPr/>
        </p:nvSpPr>
        <p:spPr bwMode="auto">
          <a:xfrm>
            <a:off x="3204194" y="5461893"/>
            <a:ext cx="1320285" cy="275843"/>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a:t>
            </a:r>
          </a:p>
        </p:txBody>
      </p:sp>
      <p:cxnSp>
        <p:nvCxnSpPr>
          <p:cNvPr id="63" name="直线连接符 62">
            <a:extLst>
              <a:ext uri="{FF2B5EF4-FFF2-40B4-BE49-F238E27FC236}">
                <a16:creationId xmlns:a16="http://schemas.microsoft.com/office/drawing/2014/main" id="{D5AE88C8-A2CE-1446-82E9-E1852F9902EE}"/>
              </a:ext>
            </a:extLst>
          </p:cNvPr>
          <p:cNvCxnSpPr>
            <a:cxnSpLocks/>
            <a:stCxn id="49" idx="3"/>
            <a:endCxn id="16" idx="0"/>
          </p:cNvCxnSpPr>
          <p:nvPr/>
        </p:nvCxnSpPr>
        <p:spPr>
          <a:xfrm>
            <a:off x="2495216" y="4222644"/>
            <a:ext cx="932852" cy="43405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直线连接符 65">
            <a:extLst>
              <a:ext uri="{FF2B5EF4-FFF2-40B4-BE49-F238E27FC236}">
                <a16:creationId xmlns:a16="http://schemas.microsoft.com/office/drawing/2014/main" id="{627BC4B7-0239-F44C-80E8-DD3292686274}"/>
              </a:ext>
            </a:extLst>
          </p:cNvPr>
          <p:cNvCxnSpPr>
            <a:cxnSpLocks/>
            <a:stCxn id="54" idx="2"/>
            <a:endCxn id="16" idx="0"/>
          </p:cNvCxnSpPr>
          <p:nvPr/>
        </p:nvCxnSpPr>
        <p:spPr>
          <a:xfrm flipH="1">
            <a:off x="3428068" y="4234067"/>
            <a:ext cx="656033" cy="422636"/>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直线连接符 68">
            <a:extLst>
              <a:ext uri="{FF2B5EF4-FFF2-40B4-BE49-F238E27FC236}">
                <a16:creationId xmlns:a16="http://schemas.microsoft.com/office/drawing/2014/main" id="{4D4ED92D-D363-E34C-A849-C325864FDC8B}"/>
              </a:ext>
            </a:extLst>
          </p:cNvPr>
          <p:cNvCxnSpPr>
            <a:cxnSpLocks/>
            <a:stCxn id="112" idx="4"/>
            <a:endCxn id="16" idx="1"/>
          </p:cNvCxnSpPr>
          <p:nvPr/>
        </p:nvCxnSpPr>
        <p:spPr>
          <a:xfrm>
            <a:off x="1852491" y="5398485"/>
            <a:ext cx="298550" cy="12051"/>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73" name="组合 72">
            <a:extLst>
              <a:ext uri="{FF2B5EF4-FFF2-40B4-BE49-F238E27FC236}">
                <a16:creationId xmlns:a16="http://schemas.microsoft.com/office/drawing/2014/main" id="{6700E73F-CB4F-FC4F-95F2-478876D35DC0}"/>
              </a:ext>
            </a:extLst>
          </p:cNvPr>
          <p:cNvGrpSpPr/>
          <p:nvPr/>
        </p:nvGrpSpPr>
        <p:grpSpPr>
          <a:xfrm>
            <a:off x="5699747" y="2216452"/>
            <a:ext cx="2124939" cy="1079584"/>
            <a:chOff x="5474805" y="4787345"/>
            <a:chExt cx="1007424" cy="382629"/>
          </a:xfrm>
        </p:grpSpPr>
        <p:sp>
          <p:nvSpPr>
            <p:cNvPr id="74" name="Rectangle 707">
              <a:extLst>
                <a:ext uri="{FF2B5EF4-FFF2-40B4-BE49-F238E27FC236}">
                  <a16:creationId xmlns:a16="http://schemas.microsoft.com/office/drawing/2014/main" id="{D8B52CA3-1D3B-DA4F-9748-8843F683480E}"/>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5" name="Rectangle 708">
              <a:extLst>
                <a:ext uri="{FF2B5EF4-FFF2-40B4-BE49-F238E27FC236}">
                  <a16:creationId xmlns:a16="http://schemas.microsoft.com/office/drawing/2014/main" id="{7BB9E97B-FA44-854D-A022-20BBF94696B3}"/>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6" name="Rectangle 709">
              <a:extLst>
                <a:ext uri="{FF2B5EF4-FFF2-40B4-BE49-F238E27FC236}">
                  <a16:creationId xmlns:a16="http://schemas.microsoft.com/office/drawing/2014/main" id="{C9F5BEF3-D230-874A-98D6-54CF71F92A9C}"/>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77" name="矩形 76">
            <a:extLst>
              <a:ext uri="{FF2B5EF4-FFF2-40B4-BE49-F238E27FC236}">
                <a16:creationId xmlns:a16="http://schemas.microsoft.com/office/drawing/2014/main" id="{395DE6BF-B34D-6640-AF3C-A4A5DB9ED351}"/>
              </a:ext>
            </a:extLst>
          </p:cNvPr>
          <p:cNvSpPr/>
          <p:nvPr/>
        </p:nvSpPr>
        <p:spPr bwMode="auto">
          <a:xfrm>
            <a:off x="6734792" y="2283232"/>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虚拟网络功能数据面</a:t>
            </a:r>
          </a:p>
        </p:txBody>
      </p:sp>
      <p:sp>
        <p:nvSpPr>
          <p:cNvPr id="80" name="矩形 79">
            <a:extLst>
              <a:ext uri="{FF2B5EF4-FFF2-40B4-BE49-F238E27FC236}">
                <a16:creationId xmlns:a16="http://schemas.microsoft.com/office/drawing/2014/main" id="{B4138D75-3E54-1343-83B7-0A6B3EB41D75}"/>
              </a:ext>
            </a:extLst>
          </p:cNvPr>
          <p:cNvSpPr/>
          <p:nvPr/>
        </p:nvSpPr>
        <p:spPr bwMode="auto">
          <a:xfrm>
            <a:off x="7963762" y="2288100"/>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虚拟网络功能控制面</a:t>
            </a:r>
          </a:p>
        </p:txBody>
      </p:sp>
      <p:cxnSp>
        <p:nvCxnSpPr>
          <p:cNvPr id="83" name="直线连接符 82">
            <a:extLst>
              <a:ext uri="{FF2B5EF4-FFF2-40B4-BE49-F238E27FC236}">
                <a16:creationId xmlns:a16="http://schemas.microsoft.com/office/drawing/2014/main" id="{099CEC32-56E6-C345-A703-DEF339A5602C}"/>
              </a:ext>
            </a:extLst>
          </p:cNvPr>
          <p:cNvCxnSpPr>
            <a:cxnSpLocks/>
            <a:endCxn id="80" idx="1"/>
          </p:cNvCxnSpPr>
          <p:nvPr/>
        </p:nvCxnSpPr>
        <p:spPr>
          <a:xfrm flipV="1">
            <a:off x="7671551" y="2640800"/>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组合 87">
            <a:extLst>
              <a:ext uri="{FF2B5EF4-FFF2-40B4-BE49-F238E27FC236}">
                <a16:creationId xmlns:a16="http://schemas.microsoft.com/office/drawing/2014/main" id="{346F6382-84A7-FD46-866A-E0D1D02017CC}"/>
              </a:ext>
            </a:extLst>
          </p:cNvPr>
          <p:cNvGrpSpPr/>
          <p:nvPr/>
        </p:nvGrpSpPr>
        <p:grpSpPr>
          <a:xfrm>
            <a:off x="5699747" y="4087403"/>
            <a:ext cx="2124939" cy="1079584"/>
            <a:chOff x="5474805" y="4787345"/>
            <a:chExt cx="1007424" cy="382629"/>
          </a:xfrm>
        </p:grpSpPr>
        <p:sp>
          <p:nvSpPr>
            <p:cNvPr id="89" name="Rectangle 707">
              <a:extLst>
                <a:ext uri="{FF2B5EF4-FFF2-40B4-BE49-F238E27FC236}">
                  <a16:creationId xmlns:a16="http://schemas.microsoft.com/office/drawing/2014/main" id="{008EC5EF-46F4-4C48-BC6B-7640A9BD2A6A}"/>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8">
              <a:extLst>
                <a:ext uri="{FF2B5EF4-FFF2-40B4-BE49-F238E27FC236}">
                  <a16:creationId xmlns:a16="http://schemas.microsoft.com/office/drawing/2014/main" id="{7856EA78-F3EE-3B4A-9CBA-8F2E8F52EE4A}"/>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1" name="Rectangle 709">
              <a:extLst>
                <a:ext uri="{FF2B5EF4-FFF2-40B4-BE49-F238E27FC236}">
                  <a16:creationId xmlns:a16="http://schemas.microsoft.com/office/drawing/2014/main" id="{51B4DAAE-5339-F840-B7EE-516B60931007}"/>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可编程网卡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2" name="矩形 91">
            <a:extLst>
              <a:ext uri="{FF2B5EF4-FFF2-40B4-BE49-F238E27FC236}">
                <a16:creationId xmlns:a16="http://schemas.microsoft.com/office/drawing/2014/main" id="{F19A7A1F-3AC9-F944-9862-A326C75EA3C2}"/>
              </a:ext>
            </a:extLst>
          </p:cNvPr>
          <p:cNvSpPr/>
          <p:nvPr/>
        </p:nvSpPr>
        <p:spPr bwMode="auto">
          <a:xfrm>
            <a:off x="6734792" y="4154183"/>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数据结构处理数据面</a:t>
            </a:r>
          </a:p>
        </p:txBody>
      </p:sp>
      <p:sp>
        <p:nvSpPr>
          <p:cNvPr id="93" name="矩形 92">
            <a:extLst>
              <a:ext uri="{FF2B5EF4-FFF2-40B4-BE49-F238E27FC236}">
                <a16:creationId xmlns:a16="http://schemas.microsoft.com/office/drawing/2014/main" id="{0797F62F-EF6E-AD47-956B-15AABF0AEE58}"/>
              </a:ext>
            </a:extLst>
          </p:cNvPr>
          <p:cNvSpPr/>
          <p:nvPr/>
        </p:nvSpPr>
        <p:spPr bwMode="auto">
          <a:xfrm>
            <a:off x="7950632" y="4162439"/>
            <a:ext cx="936759" cy="705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数据结构处理控制面</a:t>
            </a:r>
          </a:p>
        </p:txBody>
      </p:sp>
      <p:cxnSp>
        <p:nvCxnSpPr>
          <p:cNvPr id="96" name="直线连接符 95">
            <a:extLst>
              <a:ext uri="{FF2B5EF4-FFF2-40B4-BE49-F238E27FC236}">
                <a16:creationId xmlns:a16="http://schemas.microsoft.com/office/drawing/2014/main" id="{0314CEE7-F050-CA4A-8B08-175940559148}"/>
              </a:ext>
            </a:extLst>
          </p:cNvPr>
          <p:cNvCxnSpPr>
            <a:cxnSpLocks/>
          </p:cNvCxnSpPr>
          <p:nvPr/>
        </p:nvCxnSpPr>
        <p:spPr>
          <a:xfrm flipV="1">
            <a:off x="7685248" y="4509158"/>
            <a:ext cx="292211" cy="9066"/>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D289D69C-C381-AD45-B84F-BFD8CB06D862}"/>
              </a:ext>
            </a:extLst>
          </p:cNvPr>
          <p:cNvSpPr/>
          <p:nvPr/>
        </p:nvSpPr>
        <p:spPr bwMode="auto">
          <a:xfrm>
            <a:off x="417550" y="3132227"/>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99" name="矩形 98">
            <a:extLst>
              <a:ext uri="{FF2B5EF4-FFF2-40B4-BE49-F238E27FC236}">
                <a16:creationId xmlns:a16="http://schemas.microsoft.com/office/drawing/2014/main" id="{9B1BD8B8-AEF4-D04E-B4F6-02A504CF0F32}"/>
              </a:ext>
            </a:extLst>
          </p:cNvPr>
          <p:cNvSpPr/>
          <p:nvPr/>
        </p:nvSpPr>
        <p:spPr bwMode="auto">
          <a:xfrm>
            <a:off x="416168" y="3538681"/>
            <a:ext cx="1157604" cy="263381"/>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0" name="直线连接符 99">
            <a:extLst>
              <a:ext uri="{FF2B5EF4-FFF2-40B4-BE49-F238E27FC236}">
                <a16:creationId xmlns:a16="http://schemas.microsoft.com/office/drawing/2014/main" id="{285C97B4-D34A-E24A-B050-F5500326C698}"/>
              </a:ext>
            </a:extLst>
          </p:cNvPr>
          <p:cNvCxnSpPr>
            <a:stCxn id="98" idx="2"/>
            <a:endCxn id="99" idx="0"/>
          </p:cNvCxnSpPr>
          <p:nvPr/>
        </p:nvCxnSpPr>
        <p:spPr>
          <a:xfrm flipH="1">
            <a:off x="994970" y="3395608"/>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3" name="直线连接符 102">
            <a:extLst>
              <a:ext uri="{FF2B5EF4-FFF2-40B4-BE49-F238E27FC236}">
                <a16:creationId xmlns:a16="http://schemas.microsoft.com/office/drawing/2014/main" id="{FC24E276-1BFC-7F43-8FB0-5BDD740C63EC}"/>
              </a:ext>
            </a:extLst>
          </p:cNvPr>
          <p:cNvCxnSpPr/>
          <p:nvPr/>
        </p:nvCxnSpPr>
        <p:spPr>
          <a:xfrm flipH="1">
            <a:off x="978511" y="3777779"/>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4" name="矩形 103">
            <a:extLst>
              <a:ext uri="{FF2B5EF4-FFF2-40B4-BE49-F238E27FC236}">
                <a16:creationId xmlns:a16="http://schemas.microsoft.com/office/drawing/2014/main" id="{C33A6E9B-C4A2-ED46-8112-7E2499B394E2}"/>
              </a:ext>
            </a:extLst>
          </p:cNvPr>
          <p:cNvSpPr/>
          <p:nvPr/>
        </p:nvSpPr>
        <p:spPr bwMode="auto">
          <a:xfrm>
            <a:off x="1924798"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5" name="矩形 104">
            <a:extLst>
              <a:ext uri="{FF2B5EF4-FFF2-40B4-BE49-F238E27FC236}">
                <a16:creationId xmlns:a16="http://schemas.microsoft.com/office/drawing/2014/main" id="{99CCA997-4B6C-B24D-AE93-56A09C6DB8EC}"/>
              </a:ext>
            </a:extLst>
          </p:cNvPr>
          <p:cNvSpPr/>
          <p:nvPr/>
        </p:nvSpPr>
        <p:spPr bwMode="auto">
          <a:xfrm>
            <a:off x="1923416" y="3534479"/>
            <a:ext cx="1157604" cy="263381"/>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06" name="直线连接符 105">
            <a:extLst>
              <a:ext uri="{FF2B5EF4-FFF2-40B4-BE49-F238E27FC236}">
                <a16:creationId xmlns:a16="http://schemas.microsoft.com/office/drawing/2014/main" id="{F38FC899-2C99-9B4D-9D89-2FC487647512}"/>
              </a:ext>
            </a:extLst>
          </p:cNvPr>
          <p:cNvCxnSpPr>
            <a:stCxn id="104" idx="2"/>
            <a:endCxn id="105" idx="0"/>
          </p:cNvCxnSpPr>
          <p:nvPr/>
        </p:nvCxnSpPr>
        <p:spPr>
          <a:xfrm flipH="1">
            <a:off x="2502218"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07" name="直线连接符 106">
            <a:extLst>
              <a:ext uri="{FF2B5EF4-FFF2-40B4-BE49-F238E27FC236}">
                <a16:creationId xmlns:a16="http://schemas.microsoft.com/office/drawing/2014/main" id="{BDBA7615-3AFF-6642-9EDF-E521E4630076}"/>
              </a:ext>
            </a:extLst>
          </p:cNvPr>
          <p:cNvCxnSpPr/>
          <p:nvPr/>
        </p:nvCxnSpPr>
        <p:spPr>
          <a:xfrm flipH="1">
            <a:off x="2485759" y="3802062"/>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08" name="矩形 107">
            <a:extLst>
              <a:ext uri="{FF2B5EF4-FFF2-40B4-BE49-F238E27FC236}">
                <a16:creationId xmlns:a16="http://schemas.microsoft.com/office/drawing/2014/main" id="{301E12E7-F830-814D-AA28-20C95E82CEC8}"/>
              </a:ext>
            </a:extLst>
          </p:cNvPr>
          <p:cNvSpPr/>
          <p:nvPr/>
        </p:nvSpPr>
        <p:spPr bwMode="auto">
          <a:xfrm>
            <a:off x="3479553" y="3128025"/>
            <a:ext cx="1157604" cy="2633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客户应用</a:t>
            </a:r>
          </a:p>
        </p:txBody>
      </p:sp>
      <p:sp>
        <p:nvSpPr>
          <p:cNvPr id="109" name="矩形 108">
            <a:extLst>
              <a:ext uri="{FF2B5EF4-FFF2-40B4-BE49-F238E27FC236}">
                <a16:creationId xmlns:a16="http://schemas.microsoft.com/office/drawing/2014/main" id="{C8B1A39E-F846-E745-844B-FB287C1806E4}"/>
              </a:ext>
            </a:extLst>
          </p:cNvPr>
          <p:cNvSpPr/>
          <p:nvPr/>
        </p:nvSpPr>
        <p:spPr bwMode="auto">
          <a:xfrm>
            <a:off x="3478171" y="3534479"/>
            <a:ext cx="1157604" cy="263381"/>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通信库</a:t>
            </a:r>
          </a:p>
        </p:txBody>
      </p:sp>
      <p:cxnSp>
        <p:nvCxnSpPr>
          <p:cNvPr id="110" name="直线连接符 109">
            <a:extLst>
              <a:ext uri="{FF2B5EF4-FFF2-40B4-BE49-F238E27FC236}">
                <a16:creationId xmlns:a16="http://schemas.microsoft.com/office/drawing/2014/main" id="{45744096-47A3-E74C-AB11-85F5188308BB}"/>
              </a:ext>
            </a:extLst>
          </p:cNvPr>
          <p:cNvCxnSpPr>
            <a:stCxn id="108" idx="2"/>
            <a:endCxn id="109" idx="0"/>
          </p:cNvCxnSpPr>
          <p:nvPr/>
        </p:nvCxnSpPr>
        <p:spPr>
          <a:xfrm flipH="1">
            <a:off x="4056973" y="3391406"/>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11" name="直线连接符 110">
            <a:extLst>
              <a:ext uri="{FF2B5EF4-FFF2-40B4-BE49-F238E27FC236}">
                <a16:creationId xmlns:a16="http://schemas.microsoft.com/office/drawing/2014/main" id="{E77AD4B1-073B-344F-A013-96D9336F547A}"/>
              </a:ext>
            </a:extLst>
          </p:cNvPr>
          <p:cNvCxnSpPr/>
          <p:nvPr/>
        </p:nvCxnSpPr>
        <p:spPr>
          <a:xfrm flipH="1">
            <a:off x="4040514" y="3773577"/>
            <a:ext cx="1382" cy="143073"/>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112" name="圆柱体 111">
            <a:extLst>
              <a:ext uri="{FF2B5EF4-FFF2-40B4-BE49-F238E27FC236}">
                <a16:creationId xmlns:a16="http://schemas.microsoft.com/office/drawing/2014/main" id="{016D620B-B78F-204A-9A89-B9EDE5545C13}"/>
              </a:ext>
            </a:extLst>
          </p:cNvPr>
          <p:cNvSpPr/>
          <p:nvPr/>
        </p:nvSpPr>
        <p:spPr bwMode="auto">
          <a:xfrm>
            <a:off x="328492" y="5105523"/>
            <a:ext cx="1523999" cy="585924"/>
          </a:xfrm>
          <a:prstGeom prst="can">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600" dirty="0">
                <a:gradFill>
                  <a:gsLst>
                    <a:gs pos="0">
                      <a:srgbClr val="FFFFFF"/>
                    </a:gs>
                    <a:gs pos="100000">
                      <a:srgbClr val="FFFFFF"/>
                    </a:gs>
                  </a:gsLst>
                  <a:lin ang="5400000" scaled="0"/>
                </a:gradFill>
                <a:ea typeface="Segoe UI" pitchFamily="34" charset="0"/>
                <a:cs typeface="Segoe UI" pitchFamily="34" charset="0"/>
              </a:rPr>
              <a:t>内存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a:t>
            </a:r>
            <a:r>
              <a:rPr kumimoji="1" lang="zh-CN" altLang="en-US" sz="1600" dirty="0">
                <a:gradFill>
                  <a:gsLst>
                    <a:gs pos="0">
                      <a:srgbClr val="FFFFFF"/>
                    </a:gs>
                    <a:gs pos="100000">
                      <a:srgbClr val="FFFFFF"/>
                    </a:gs>
                  </a:gsLst>
                  <a:lin ang="5400000" scaled="0"/>
                </a:gradFill>
                <a:ea typeface="Segoe UI" pitchFamily="34" charset="0"/>
                <a:cs typeface="Segoe UI" pitchFamily="34" charset="0"/>
              </a:rPr>
              <a:t> </a:t>
            </a:r>
            <a:r>
              <a:rPr kumimoji="1" lang="en-US" altLang="zh-CN" sz="1600" dirty="0">
                <a:gradFill>
                  <a:gsLst>
                    <a:gs pos="0">
                      <a:srgbClr val="FFFFFF"/>
                    </a:gs>
                    <a:gs pos="100000">
                      <a:srgbClr val="FFFFFF"/>
                    </a:gs>
                  </a:gsLst>
                  <a:lin ang="5400000" scaled="0"/>
                </a:gradFill>
                <a:ea typeface="Segoe UI" pitchFamily="34" charset="0"/>
                <a:cs typeface="Segoe UI" pitchFamily="34" charset="0"/>
              </a:rPr>
              <a:t>Flash</a:t>
            </a:r>
            <a:endParaRPr kumimoji="1" lang="zh-CN" alt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70" name="矩形 69">
            <a:extLst>
              <a:ext uri="{FF2B5EF4-FFF2-40B4-BE49-F238E27FC236}">
                <a16:creationId xmlns:a16="http://schemas.microsoft.com/office/drawing/2014/main" id="{BC77CE4C-8FBD-C341-A737-F27EB7D3B27A}"/>
              </a:ext>
            </a:extLst>
          </p:cNvPr>
          <p:cNvSpPr/>
          <p:nvPr/>
        </p:nvSpPr>
        <p:spPr bwMode="auto">
          <a:xfrm>
            <a:off x="3202380" y="5792553"/>
            <a:ext cx="1320285" cy="275843"/>
          </a:xfrm>
          <a:prstGeom prst="rect">
            <a:avLst/>
          </a:prstGeom>
          <a:solidFill>
            <a:srgbClr val="C0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传输协议</a:t>
            </a:r>
          </a:p>
        </p:txBody>
      </p:sp>
    </p:spTree>
    <p:extLst>
      <p:ext uri="{BB962C8B-B14F-4D97-AF65-F5344CB8AC3E}">
        <p14:creationId xmlns:p14="http://schemas.microsoft.com/office/powerpoint/2010/main" val="388890423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7E172D79-E714-274E-9CC7-1F7E898902CC}"/>
              </a:ext>
            </a:extLst>
          </p:cNvPr>
          <p:cNvSpPr>
            <a:spLocks noGrp="1"/>
          </p:cNvSpPr>
          <p:nvPr>
            <p:ph type="title"/>
          </p:nvPr>
        </p:nvSpPr>
        <p:spPr/>
        <p:txBody>
          <a:bodyPr/>
          <a:lstStyle/>
          <a:p>
            <a:r>
              <a:rPr kumimoji="1" lang="zh-CN" altLang="en-US" dirty="0"/>
              <a:t>套接字：操作系统通信原语</a:t>
            </a:r>
          </a:p>
        </p:txBody>
      </p:sp>
      <p:sp>
        <p:nvSpPr>
          <p:cNvPr id="4" name="矩形 3">
            <a:extLst>
              <a:ext uri="{FF2B5EF4-FFF2-40B4-BE49-F238E27FC236}">
                <a16:creationId xmlns:a16="http://schemas.microsoft.com/office/drawing/2014/main" id="{3C0DDEE8-4761-5C46-8328-8AB2EE751DA4}"/>
              </a:ext>
            </a:extLst>
          </p:cNvPr>
          <p:cNvSpPr/>
          <p:nvPr/>
        </p:nvSpPr>
        <p:spPr bwMode="auto">
          <a:xfrm>
            <a:off x="642697" y="1973262"/>
            <a:ext cx="2438400" cy="4343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6" name="矩形 5">
            <a:extLst>
              <a:ext uri="{FF2B5EF4-FFF2-40B4-BE49-F238E27FC236}">
                <a16:creationId xmlns:a16="http://schemas.microsoft.com/office/drawing/2014/main" id="{F5AC88E6-119C-B24F-9AC3-52F67DDC6740}"/>
              </a:ext>
            </a:extLst>
          </p:cNvPr>
          <p:cNvSpPr/>
          <p:nvPr/>
        </p:nvSpPr>
        <p:spPr bwMode="auto">
          <a:xfrm>
            <a:off x="871297" y="3044507"/>
            <a:ext cx="2057400" cy="2634627"/>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操作系统</a:t>
            </a:r>
          </a:p>
        </p:txBody>
      </p:sp>
      <p:grpSp>
        <p:nvGrpSpPr>
          <p:cNvPr id="10" name="组合 9">
            <a:extLst>
              <a:ext uri="{FF2B5EF4-FFF2-40B4-BE49-F238E27FC236}">
                <a16:creationId xmlns:a16="http://schemas.microsoft.com/office/drawing/2014/main" id="{A3985357-A29E-8B47-B96C-D69D8B3E8034}"/>
              </a:ext>
            </a:extLst>
          </p:cNvPr>
          <p:cNvGrpSpPr/>
          <p:nvPr/>
        </p:nvGrpSpPr>
        <p:grpSpPr>
          <a:xfrm>
            <a:off x="1387873" y="5838567"/>
            <a:ext cx="1007424" cy="382629"/>
            <a:chOff x="5474805" y="4787345"/>
            <a:chExt cx="1007424" cy="382629"/>
          </a:xfrm>
        </p:grpSpPr>
        <p:sp>
          <p:nvSpPr>
            <p:cNvPr id="11" name="Rectangle 707">
              <a:extLst>
                <a:ext uri="{FF2B5EF4-FFF2-40B4-BE49-F238E27FC236}">
                  <a16:creationId xmlns:a16="http://schemas.microsoft.com/office/drawing/2014/main" id="{60EE2F40-A672-9C4C-AF55-D33DB765BBAC}"/>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2" name="Rectangle 708">
              <a:extLst>
                <a:ext uri="{FF2B5EF4-FFF2-40B4-BE49-F238E27FC236}">
                  <a16:creationId xmlns:a16="http://schemas.microsoft.com/office/drawing/2014/main" id="{34773FD7-3F8E-DD46-A1C7-AD1FC47C1D61}"/>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13" name="Rectangle 709">
              <a:extLst>
                <a:ext uri="{FF2B5EF4-FFF2-40B4-BE49-F238E27FC236}">
                  <a16:creationId xmlns:a16="http://schemas.microsoft.com/office/drawing/2014/main" id="{D235769C-5C1D-1B40-AEE0-502F6DA2C3B6}"/>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22" name="文本框 21">
            <a:extLst>
              <a:ext uri="{FF2B5EF4-FFF2-40B4-BE49-F238E27FC236}">
                <a16:creationId xmlns:a16="http://schemas.microsoft.com/office/drawing/2014/main" id="{DC6AB9B9-7902-5743-8239-86CF16B0B3EF}"/>
              </a:ext>
            </a:extLst>
          </p:cNvPr>
          <p:cNvSpPr txBox="1"/>
          <p:nvPr/>
        </p:nvSpPr>
        <p:spPr>
          <a:xfrm>
            <a:off x="1129564" y="1464401"/>
            <a:ext cx="1523494" cy="544765"/>
          </a:xfrm>
          <a:prstGeom prst="rect">
            <a:avLst/>
          </a:prstGeom>
          <a:noFill/>
        </p:spPr>
        <p:txBody>
          <a:bodyPr wrap="none" lIns="182880" tIns="146304" rIns="182880" bIns="146304" rtlCol="0">
            <a:spAutoFit/>
          </a:bodyPr>
          <a:lstStyle/>
          <a:p>
            <a:pPr>
              <a:lnSpc>
                <a:spcPct val="90000"/>
              </a:lnSpc>
              <a:spcAft>
                <a:spcPts val="600"/>
              </a:spcAft>
            </a:pPr>
            <a:r>
              <a:rPr kumimoji="1" lang="zh-CN" altLang="en-US" dirty="0">
                <a:gradFill>
                  <a:gsLst>
                    <a:gs pos="2917">
                      <a:schemeClr val="tx1"/>
                    </a:gs>
                    <a:gs pos="30000">
                      <a:schemeClr val="tx1"/>
                    </a:gs>
                  </a:gsLst>
                  <a:lin ang="5400000" scaled="0"/>
                </a:gradFill>
              </a:rPr>
              <a:t>发送方主机</a:t>
            </a:r>
          </a:p>
        </p:txBody>
      </p:sp>
      <p:cxnSp>
        <p:nvCxnSpPr>
          <p:cNvPr id="34" name="直线箭头连接符 33">
            <a:extLst>
              <a:ext uri="{FF2B5EF4-FFF2-40B4-BE49-F238E27FC236}">
                <a16:creationId xmlns:a16="http://schemas.microsoft.com/office/drawing/2014/main" id="{53F61FB6-81AE-7C45-976A-DD2E2DE54AE1}"/>
              </a:ext>
            </a:extLst>
          </p:cNvPr>
          <p:cNvCxnSpPr>
            <a:cxnSpLocks/>
            <a:stCxn id="47" idx="2"/>
            <a:endCxn id="59" idx="0"/>
          </p:cNvCxnSpPr>
          <p:nvPr/>
        </p:nvCxnSpPr>
        <p:spPr>
          <a:xfrm>
            <a:off x="1891312" y="3749595"/>
            <a:ext cx="8685" cy="40040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70">
            <a:extLst>
              <a:ext uri="{FF2B5EF4-FFF2-40B4-BE49-F238E27FC236}">
                <a16:creationId xmlns:a16="http://schemas.microsoft.com/office/drawing/2014/main" id="{8EEFABFF-AE48-4B37-AE54-4B342A020D54}"/>
              </a:ext>
            </a:extLst>
          </p:cNvPr>
          <p:cNvSpPr/>
          <p:nvPr/>
        </p:nvSpPr>
        <p:spPr bwMode="auto">
          <a:xfrm>
            <a:off x="1313892" y="2101929"/>
            <a:ext cx="1157604" cy="26338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客户应用</a:t>
            </a:r>
          </a:p>
        </p:txBody>
      </p:sp>
      <p:sp>
        <p:nvSpPr>
          <p:cNvPr id="47" name="矩形 171">
            <a:extLst>
              <a:ext uri="{FF2B5EF4-FFF2-40B4-BE49-F238E27FC236}">
                <a16:creationId xmlns:a16="http://schemas.microsoft.com/office/drawing/2014/main" id="{3EA91244-F4CA-4ECB-898B-4CF887167B26}"/>
              </a:ext>
            </a:extLst>
          </p:cNvPr>
          <p:cNvSpPr/>
          <p:nvPr/>
        </p:nvSpPr>
        <p:spPr bwMode="auto">
          <a:xfrm>
            <a:off x="1312510" y="3486214"/>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加锁</a:t>
            </a:r>
          </a:p>
        </p:txBody>
      </p:sp>
      <p:cxnSp>
        <p:nvCxnSpPr>
          <p:cNvPr id="48" name="直线连接符 176">
            <a:extLst>
              <a:ext uri="{FF2B5EF4-FFF2-40B4-BE49-F238E27FC236}">
                <a16:creationId xmlns:a16="http://schemas.microsoft.com/office/drawing/2014/main" id="{544ABF8B-BD7D-4ACF-9D96-F65A77370906}"/>
              </a:ext>
            </a:extLst>
          </p:cNvPr>
          <p:cNvCxnSpPr>
            <a:cxnSpLocks/>
            <a:endCxn id="47" idx="0"/>
          </p:cNvCxnSpPr>
          <p:nvPr/>
        </p:nvCxnSpPr>
        <p:spPr>
          <a:xfrm flipH="1">
            <a:off x="1891312" y="2887662"/>
            <a:ext cx="1382" cy="598552"/>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1" name="矩形 62">
            <a:extLst>
              <a:ext uri="{FF2B5EF4-FFF2-40B4-BE49-F238E27FC236}">
                <a16:creationId xmlns:a16="http://schemas.microsoft.com/office/drawing/2014/main" id="{4B690301-E1C6-42A5-86FE-EE422DC335DE}"/>
              </a:ext>
            </a:extLst>
          </p:cNvPr>
          <p:cNvSpPr/>
          <p:nvPr/>
        </p:nvSpPr>
        <p:spPr bwMode="auto">
          <a:xfrm>
            <a:off x="2019456" y="3095838"/>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send</a:t>
            </a:r>
            <a:r>
              <a:rPr kumimoji="1" lang="zh-CN" altLang="en-US" sz="1200" dirty="0">
                <a:solidFill>
                  <a:schemeClr val="tx1"/>
                </a:solidFill>
                <a:ea typeface="Segoe UI" pitchFamily="34" charset="0"/>
                <a:cs typeface="Segoe UI" pitchFamily="34" charset="0"/>
              </a:rPr>
              <a:t> 系统调用</a:t>
            </a:r>
          </a:p>
        </p:txBody>
      </p:sp>
      <p:sp>
        <p:nvSpPr>
          <p:cNvPr id="56" name="矩形 62">
            <a:extLst>
              <a:ext uri="{FF2B5EF4-FFF2-40B4-BE49-F238E27FC236}">
                <a16:creationId xmlns:a16="http://schemas.microsoft.com/office/drawing/2014/main" id="{312D2D26-384D-0E42-974D-35D0E0E45875}"/>
              </a:ext>
            </a:extLst>
          </p:cNvPr>
          <p:cNvSpPr/>
          <p:nvPr/>
        </p:nvSpPr>
        <p:spPr bwMode="auto">
          <a:xfrm>
            <a:off x="2019456" y="3802062"/>
            <a:ext cx="1558446" cy="2709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VFS</a:t>
            </a:r>
            <a:r>
              <a:rPr kumimoji="1" lang="zh-CN" altLang="en-US" sz="1200" dirty="0">
                <a:solidFill>
                  <a:schemeClr val="tx1"/>
                </a:solidFill>
                <a:ea typeface="Segoe UI" pitchFamily="34" charset="0"/>
                <a:cs typeface="Segoe UI" pitchFamily="34" charset="0"/>
              </a:rPr>
              <a:t> </a:t>
            </a:r>
            <a:r>
              <a:rPr kumimoji="1" lang="en-US" altLang="zh-CN" sz="1200" dirty="0">
                <a:solidFill>
                  <a:schemeClr val="tx1"/>
                </a:solidFill>
                <a:ea typeface="Segoe UI" pitchFamily="34" charset="0"/>
                <a:cs typeface="Segoe UI" pitchFamily="34" charset="0"/>
              </a:rPr>
              <a:t>send</a:t>
            </a:r>
            <a:endParaRPr kumimoji="1" lang="zh-CN" altLang="en-US" sz="1200" dirty="0">
              <a:solidFill>
                <a:schemeClr val="tx1"/>
              </a:solidFill>
              <a:ea typeface="Segoe UI" pitchFamily="34" charset="0"/>
              <a:cs typeface="Segoe UI" pitchFamily="34" charset="0"/>
            </a:endParaRPr>
          </a:p>
        </p:txBody>
      </p:sp>
      <p:sp>
        <p:nvSpPr>
          <p:cNvPr id="59" name="矩形 171">
            <a:extLst>
              <a:ext uri="{FF2B5EF4-FFF2-40B4-BE49-F238E27FC236}">
                <a16:creationId xmlns:a16="http://schemas.microsoft.com/office/drawing/2014/main" id="{A1CF6FC2-2A81-644D-AE01-14FFAA3A9F3C}"/>
              </a:ext>
            </a:extLst>
          </p:cNvPr>
          <p:cNvSpPr/>
          <p:nvPr/>
        </p:nvSpPr>
        <p:spPr bwMode="auto">
          <a:xfrm>
            <a:off x="908851" y="4150004"/>
            <a:ext cx="1982291" cy="254627"/>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拷贝数据，分配内存</a:t>
            </a:r>
          </a:p>
        </p:txBody>
      </p:sp>
      <p:sp>
        <p:nvSpPr>
          <p:cNvPr id="66" name="矩形 171">
            <a:extLst>
              <a:ext uri="{FF2B5EF4-FFF2-40B4-BE49-F238E27FC236}">
                <a16:creationId xmlns:a16="http://schemas.microsoft.com/office/drawing/2014/main" id="{B3C82DF6-C667-594D-B497-A34F14C989D3}"/>
              </a:ext>
            </a:extLst>
          </p:cNvPr>
          <p:cNvSpPr/>
          <p:nvPr/>
        </p:nvSpPr>
        <p:spPr bwMode="auto">
          <a:xfrm>
            <a:off x="1242104" y="5005136"/>
            <a:ext cx="1298415"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TCP/IP</a:t>
            </a:r>
            <a:r>
              <a:rPr kumimoji="1" lang="zh-CN" altLang="en-US" sz="1400" dirty="0">
                <a:solidFill>
                  <a:schemeClr val="bg1"/>
                </a:solidFill>
                <a:ea typeface="Segoe UI" pitchFamily="34" charset="0"/>
                <a:cs typeface="Segoe UI" pitchFamily="34" charset="0"/>
              </a:rPr>
              <a:t> 协议</a:t>
            </a:r>
          </a:p>
        </p:txBody>
      </p:sp>
      <p:cxnSp>
        <p:nvCxnSpPr>
          <p:cNvPr id="67" name="直线箭头连接符 66">
            <a:extLst>
              <a:ext uri="{FF2B5EF4-FFF2-40B4-BE49-F238E27FC236}">
                <a16:creationId xmlns:a16="http://schemas.microsoft.com/office/drawing/2014/main" id="{8B44BE6F-4D5E-774B-BC53-4C30121A3C1A}"/>
              </a:ext>
            </a:extLst>
          </p:cNvPr>
          <p:cNvCxnSpPr>
            <a:cxnSpLocks/>
            <a:stCxn id="59" idx="2"/>
            <a:endCxn id="68" idx="0"/>
          </p:cNvCxnSpPr>
          <p:nvPr/>
        </p:nvCxnSpPr>
        <p:spPr>
          <a:xfrm flipH="1">
            <a:off x="1891312" y="4404631"/>
            <a:ext cx="8685" cy="15943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8" name="矩形 62">
            <a:extLst>
              <a:ext uri="{FF2B5EF4-FFF2-40B4-BE49-F238E27FC236}">
                <a16:creationId xmlns:a16="http://schemas.microsoft.com/office/drawing/2014/main" id="{8FE3BD45-DC9D-1D4E-8923-E70217AF5540}"/>
              </a:ext>
            </a:extLst>
          </p:cNvPr>
          <p:cNvSpPr/>
          <p:nvPr/>
        </p:nvSpPr>
        <p:spPr bwMode="auto">
          <a:xfrm>
            <a:off x="1112088" y="4564062"/>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TCP</a:t>
            </a:r>
            <a:r>
              <a:rPr kumimoji="1" lang="zh-CN" altLang="en-US" sz="1200" dirty="0">
                <a:solidFill>
                  <a:schemeClr val="tx1"/>
                </a:solidFill>
                <a:ea typeface="Segoe UI" pitchFamily="34" charset="0"/>
                <a:cs typeface="Segoe UI" pitchFamily="34" charset="0"/>
              </a:rPr>
              <a:t> 发送缓冲区</a:t>
            </a:r>
          </a:p>
        </p:txBody>
      </p:sp>
      <p:cxnSp>
        <p:nvCxnSpPr>
          <p:cNvPr id="80" name="直线箭头连接符 79">
            <a:extLst>
              <a:ext uri="{FF2B5EF4-FFF2-40B4-BE49-F238E27FC236}">
                <a16:creationId xmlns:a16="http://schemas.microsoft.com/office/drawing/2014/main" id="{8BF704FD-F9A3-FF48-97C6-0418F5EF95F1}"/>
              </a:ext>
            </a:extLst>
          </p:cNvPr>
          <p:cNvCxnSpPr>
            <a:cxnSpLocks/>
            <a:stCxn id="66" idx="2"/>
            <a:endCxn id="13" idx="0"/>
          </p:cNvCxnSpPr>
          <p:nvPr/>
        </p:nvCxnSpPr>
        <p:spPr>
          <a:xfrm>
            <a:off x="1891312" y="5268517"/>
            <a:ext cx="273" cy="57005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矩形 62">
            <a:extLst>
              <a:ext uri="{FF2B5EF4-FFF2-40B4-BE49-F238E27FC236}">
                <a16:creationId xmlns:a16="http://schemas.microsoft.com/office/drawing/2014/main" id="{544DA4C2-A252-4349-AF20-D148D5A1AE83}"/>
              </a:ext>
            </a:extLst>
          </p:cNvPr>
          <p:cNvSpPr/>
          <p:nvPr/>
        </p:nvSpPr>
        <p:spPr bwMode="auto">
          <a:xfrm>
            <a:off x="2018073" y="5378510"/>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网络数据包</a:t>
            </a:r>
          </a:p>
        </p:txBody>
      </p:sp>
      <p:sp>
        <p:nvSpPr>
          <p:cNvPr id="82" name="矩形 171">
            <a:extLst>
              <a:ext uri="{FF2B5EF4-FFF2-40B4-BE49-F238E27FC236}">
                <a16:creationId xmlns:a16="http://schemas.microsoft.com/office/drawing/2014/main" id="{E5D96680-37DB-F94E-AD05-A0E0D97643B2}"/>
              </a:ext>
            </a:extLst>
          </p:cNvPr>
          <p:cNvSpPr/>
          <p:nvPr/>
        </p:nvSpPr>
        <p:spPr bwMode="auto">
          <a:xfrm>
            <a:off x="1312509" y="27004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标准 </a:t>
            </a:r>
            <a:r>
              <a:rPr kumimoji="1" lang="en-US" altLang="zh-CN" sz="1400" dirty="0">
                <a:solidFill>
                  <a:schemeClr val="bg1"/>
                </a:solidFill>
                <a:ea typeface="Segoe UI" pitchFamily="34" charset="0"/>
                <a:cs typeface="Segoe UI" pitchFamily="34" charset="0"/>
              </a:rPr>
              <a:t>C</a:t>
            </a:r>
            <a:r>
              <a:rPr kumimoji="1" lang="zh-CN" altLang="en-US" sz="1400" dirty="0">
                <a:solidFill>
                  <a:schemeClr val="bg1"/>
                </a:solidFill>
                <a:ea typeface="Segoe UI" pitchFamily="34" charset="0"/>
                <a:cs typeface="Segoe UI" pitchFamily="34" charset="0"/>
              </a:rPr>
              <a:t> 库</a:t>
            </a:r>
          </a:p>
        </p:txBody>
      </p:sp>
      <p:cxnSp>
        <p:nvCxnSpPr>
          <p:cNvPr id="83" name="直线连接符 176">
            <a:extLst>
              <a:ext uri="{FF2B5EF4-FFF2-40B4-BE49-F238E27FC236}">
                <a16:creationId xmlns:a16="http://schemas.microsoft.com/office/drawing/2014/main" id="{98D04413-94C5-124E-AB6D-650F6D42DC0D}"/>
              </a:ext>
            </a:extLst>
          </p:cNvPr>
          <p:cNvCxnSpPr>
            <a:cxnSpLocks/>
            <a:stCxn id="46" idx="2"/>
            <a:endCxn id="82" idx="0"/>
          </p:cNvCxnSpPr>
          <p:nvPr/>
        </p:nvCxnSpPr>
        <p:spPr>
          <a:xfrm flipH="1">
            <a:off x="1891311" y="2365310"/>
            <a:ext cx="1383" cy="335171"/>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4" name="矩形 62">
            <a:extLst>
              <a:ext uri="{FF2B5EF4-FFF2-40B4-BE49-F238E27FC236}">
                <a16:creationId xmlns:a16="http://schemas.microsoft.com/office/drawing/2014/main" id="{CAC253FB-409A-8E4E-9AD1-803935BD0435}"/>
              </a:ext>
            </a:extLst>
          </p:cNvPr>
          <p:cNvSpPr/>
          <p:nvPr/>
        </p:nvSpPr>
        <p:spPr bwMode="auto">
          <a:xfrm>
            <a:off x="2018073" y="2404826"/>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send</a:t>
            </a:r>
            <a:r>
              <a:rPr kumimoji="1" lang="zh-CN" altLang="en-US" sz="1200" dirty="0">
                <a:solidFill>
                  <a:schemeClr val="tx1"/>
                </a:solidFill>
                <a:ea typeface="Segoe UI" pitchFamily="34" charset="0"/>
                <a:cs typeface="Segoe UI" pitchFamily="34" charset="0"/>
              </a:rPr>
              <a:t> 套接字操作</a:t>
            </a:r>
          </a:p>
        </p:txBody>
      </p:sp>
      <p:sp>
        <p:nvSpPr>
          <p:cNvPr id="85" name="矩形 84">
            <a:extLst>
              <a:ext uri="{FF2B5EF4-FFF2-40B4-BE49-F238E27FC236}">
                <a16:creationId xmlns:a16="http://schemas.microsoft.com/office/drawing/2014/main" id="{70BD06B7-DEC7-DE42-8B77-2BC73F4AB111}"/>
              </a:ext>
            </a:extLst>
          </p:cNvPr>
          <p:cNvSpPr/>
          <p:nvPr/>
        </p:nvSpPr>
        <p:spPr bwMode="auto">
          <a:xfrm>
            <a:off x="5109120" y="2020236"/>
            <a:ext cx="3574746" cy="4343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kumimoji="1" lang="zh-CN" altLang="en-US" sz="2400" dirty="0">
              <a:solidFill>
                <a:schemeClr val="tx1"/>
              </a:solidFill>
              <a:ea typeface="Segoe UI" pitchFamily="34" charset="0"/>
              <a:cs typeface="Segoe UI" pitchFamily="34" charset="0"/>
            </a:endParaRPr>
          </a:p>
        </p:txBody>
      </p:sp>
      <p:sp>
        <p:nvSpPr>
          <p:cNvPr id="86" name="矩形 85">
            <a:extLst>
              <a:ext uri="{FF2B5EF4-FFF2-40B4-BE49-F238E27FC236}">
                <a16:creationId xmlns:a16="http://schemas.microsoft.com/office/drawing/2014/main" id="{AF76A268-5570-8041-B410-A88FC96819C6}"/>
              </a:ext>
            </a:extLst>
          </p:cNvPr>
          <p:cNvSpPr/>
          <p:nvPr/>
        </p:nvSpPr>
        <p:spPr bwMode="auto">
          <a:xfrm>
            <a:off x="5337719" y="3044508"/>
            <a:ext cx="2906139" cy="26346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kumimoji="1" lang="zh-CN" altLang="en-US" sz="1400" dirty="0">
                <a:solidFill>
                  <a:schemeClr val="tx1"/>
                </a:solidFill>
                <a:ea typeface="Segoe UI" pitchFamily="34" charset="0"/>
                <a:cs typeface="Segoe UI" pitchFamily="34" charset="0"/>
              </a:rPr>
              <a:t>操作系统</a:t>
            </a:r>
          </a:p>
        </p:txBody>
      </p:sp>
      <p:grpSp>
        <p:nvGrpSpPr>
          <p:cNvPr id="87" name="组合 86">
            <a:extLst>
              <a:ext uri="{FF2B5EF4-FFF2-40B4-BE49-F238E27FC236}">
                <a16:creationId xmlns:a16="http://schemas.microsoft.com/office/drawing/2014/main" id="{DDBD5C00-41F5-8641-80BD-FA0C3C0BAB67}"/>
              </a:ext>
            </a:extLst>
          </p:cNvPr>
          <p:cNvGrpSpPr/>
          <p:nvPr/>
        </p:nvGrpSpPr>
        <p:grpSpPr>
          <a:xfrm>
            <a:off x="5854296" y="5838567"/>
            <a:ext cx="1007424" cy="382629"/>
            <a:chOff x="5474805" y="4787345"/>
            <a:chExt cx="1007424" cy="382629"/>
          </a:xfrm>
        </p:grpSpPr>
        <p:sp>
          <p:nvSpPr>
            <p:cNvPr id="88" name="Rectangle 707">
              <a:extLst>
                <a:ext uri="{FF2B5EF4-FFF2-40B4-BE49-F238E27FC236}">
                  <a16:creationId xmlns:a16="http://schemas.microsoft.com/office/drawing/2014/main" id="{AD59A2D0-6B17-094D-A110-A4ECA13E6CF5}"/>
                </a:ext>
              </a:extLst>
            </p:cNvPr>
            <p:cNvSpPr/>
            <p:nvPr/>
          </p:nvSpPr>
          <p:spPr>
            <a:xfrm>
              <a:off x="5474805" y="4987770"/>
              <a:ext cx="238841" cy="182203"/>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89" name="Rectangle 708">
              <a:extLst>
                <a:ext uri="{FF2B5EF4-FFF2-40B4-BE49-F238E27FC236}">
                  <a16:creationId xmlns:a16="http://schemas.microsoft.com/office/drawing/2014/main" id="{33651247-9EF3-4E48-AEC0-790E86FDECDB}"/>
                </a:ext>
              </a:extLst>
            </p:cNvPr>
            <p:cNvSpPr/>
            <p:nvPr/>
          </p:nvSpPr>
          <p:spPr>
            <a:xfrm>
              <a:off x="5773356" y="4978662"/>
              <a:ext cx="179130" cy="191312"/>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90" name="Rectangle 709">
              <a:extLst>
                <a:ext uri="{FF2B5EF4-FFF2-40B4-BE49-F238E27FC236}">
                  <a16:creationId xmlns:a16="http://schemas.microsoft.com/office/drawing/2014/main" id="{4E76B3BD-383D-1F47-802D-F0B3A69A04B2}"/>
                </a:ext>
              </a:extLst>
            </p:cNvPr>
            <p:cNvSpPr/>
            <p:nvPr/>
          </p:nvSpPr>
          <p:spPr>
            <a:xfrm>
              <a:off x="5474805" y="4787345"/>
              <a:ext cx="1007424" cy="318856"/>
            </a:xfrm>
            <a:prstGeom prst="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zh-CN" alt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网卡</a:t>
              </a:r>
              <a:endPar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grpSp>
      <p:sp>
        <p:nvSpPr>
          <p:cNvPr id="91" name="文本框 90">
            <a:extLst>
              <a:ext uri="{FF2B5EF4-FFF2-40B4-BE49-F238E27FC236}">
                <a16:creationId xmlns:a16="http://schemas.microsoft.com/office/drawing/2014/main" id="{4111E812-621C-4541-8D8B-0D1E5A667240}"/>
              </a:ext>
            </a:extLst>
          </p:cNvPr>
          <p:cNvSpPr txBox="1"/>
          <p:nvPr/>
        </p:nvSpPr>
        <p:spPr>
          <a:xfrm>
            <a:off x="6038909" y="1475618"/>
            <a:ext cx="1557158" cy="544765"/>
          </a:xfrm>
          <a:prstGeom prst="rect">
            <a:avLst/>
          </a:prstGeom>
          <a:noFill/>
        </p:spPr>
        <p:txBody>
          <a:bodyPr wrap="none" lIns="182880" tIns="146304" rIns="182880" bIns="146304" rtlCol="0">
            <a:spAutoFit/>
          </a:bodyPr>
          <a:lstStyle/>
          <a:p>
            <a:pPr>
              <a:lnSpc>
                <a:spcPct val="90000"/>
              </a:lnSpc>
              <a:spcAft>
                <a:spcPts val="600"/>
              </a:spcAft>
            </a:pPr>
            <a:r>
              <a:rPr kumimoji="1" lang="zh-CN" altLang="en-US" dirty="0">
                <a:gradFill>
                  <a:gsLst>
                    <a:gs pos="2917">
                      <a:schemeClr val="tx1"/>
                    </a:gs>
                    <a:gs pos="30000">
                      <a:schemeClr val="tx1"/>
                    </a:gs>
                  </a:gsLst>
                  <a:lin ang="5400000" scaled="0"/>
                </a:gradFill>
              </a:rPr>
              <a:t>接收方主机</a:t>
            </a:r>
          </a:p>
        </p:txBody>
      </p:sp>
      <p:cxnSp>
        <p:nvCxnSpPr>
          <p:cNvPr id="92" name="直线箭头连接符 91">
            <a:extLst>
              <a:ext uri="{FF2B5EF4-FFF2-40B4-BE49-F238E27FC236}">
                <a16:creationId xmlns:a16="http://schemas.microsoft.com/office/drawing/2014/main" id="{473C399F-8698-254A-A9BF-DF321F057B4E}"/>
              </a:ext>
            </a:extLst>
          </p:cNvPr>
          <p:cNvCxnSpPr>
            <a:cxnSpLocks/>
            <a:stCxn id="94" idx="2"/>
            <a:endCxn id="98" idx="0"/>
          </p:cNvCxnSpPr>
          <p:nvPr/>
        </p:nvCxnSpPr>
        <p:spPr>
          <a:xfrm>
            <a:off x="7396291" y="3725862"/>
            <a:ext cx="0" cy="40666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矩形 170">
            <a:extLst>
              <a:ext uri="{FF2B5EF4-FFF2-40B4-BE49-F238E27FC236}">
                <a16:creationId xmlns:a16="http://schemas.microsoft.com/office/drawing/2014/main" id="{204C5011-DAA7-D94F-98EC-B2DDA9A28BAF}"/>
              </a:ext>
            </a:extLst>
          </p:cNvPr>
          <p:cNvSpPr/>
          <p:nvPr/>
        </p:nvSpPr>
        <p:spPr bwMode="auto">
          <a:xfrm>
            <a:off x="6238686" y="2101940"/>
            <a:ext cx="1157604" cy="263381"/>
          </a:xfrm>
          <a:prstGeom prst="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客户应用</a:t>
            </a:r>
          </a:p>
        </p:txBody>
      </p:sp>
      <p:sp>
        <p:nvSpPr>
          <p:cNvPr id="94" name="矩形 171">
            <a:extLst>
              <a:ext uri="{FF2B5EF4-FFF2-40B4-BE49-F238E27FC236}">
                <a16:creationId xmlns:a16="http://schemas.microsoft.com/office/drawing/2014/main" id="{83354048-A755-484F-90D5-75F7226494E3}"/>
              </a:ext>
            </a:extLst>
          </p:cNvPr>
          <p:cNvSpPr/>
          <p:nvPr/>
        </p:nvSpPr>
        <p:spPr bwMode="auto">
          <a:xfrm>
            <a:off x="6817489" y="34624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加锁</a:t>
            </a:r>
          </a:p>
        </p:txBody>
      </p:sp>
      <p:cxnSp>
        <p:nvCxnSpPr>
          <p:cNvPr id="95" name="直线连接符 176">
            <a:extLst>
              <a:ext uri="{FF2B5EF4-FFF2-40B4-BE49-F238E27FC236}">
                <a16:creationId xmlns:a16="http://schemas.microsoft.com/office/drawing/2014/main" id="{CDE2C3D9-5590-844B-8C54-39D925C6A6DE}"/>
              </a:ext>
            </a:extLst>
          </p:cNvPr>
          <p:cNvCxnSpPr>
            <a:cxnSpLocks/>
            <a:stCxn id="104" idx="2"/>
            <a:endCxn id="94" idx="0"/>
          </p:cNvCxnSpPr>
          <p:nvPr/>
        </p:nvCxnSpPr>
        <p:spPr>
          <a:xfrm>
            <a:off x="7396290" y="2963862"/>
            <a:ext cx="1" cy="498619"/>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96" name="矩形 62">
            <a:extLst>
              <a:ext uri="{FF2B5EF4-FFF2-40B4-BE49-F238E27FC236}">
                <a16:creationId xmlns:a16="http://schemas.microsoft.com/office/drawing/2014/main" id="{E6940D0E-CCE0-7347-B500-EB0D58346AAA}"/>
              </a:ext>
            </a:extLst>
          </p:cNvPr>
          <p:cNvSpPr/>
          <p:nvPr/>
        </p:nvSpPr>
        <p:spPr bwMode="auto">
          <a:xfrm>
            <a:off x="7524435" y="3095838"/>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err="1">
                <a:solidFill>
                  <a:schemeClr val="tx1"/>
                </a:solidFill>
                <a:ea typeface="Segoe UI" pitchFamily="34" charset="0"/>
                <a:cs typeface="Segoe UI" pitchFamily="34" charset="0"/>
              </a:rPr>
              <a:t>recv</a:t>
            </a:r>
            <a:r>
              <a:rPr kumimoji="1" lang="zh-CN" altLang="en-US" sz="1200" dirty="0">
                <a:solidFill>
                  <a:schemeClr val="tx1"/>
                </a:solidFill>
                <a:ea typeface="Segoe UI" pitchFamily="34" charset="0"/>
                <a:cs typeface="Segoe UI" pitchFamily="34" charset="0"/>
              </a:rPr>
              <a:t> 系统调用</a:t>
            </a:r>
          </a:p>
        </p:txBody>
      </p:sp>
      <p:sp>
        <p:nvSpPr>
          <p:cNvPr id="97" name="矩形 62">
            <a:extLst>
              <a:ext uri="{FF2B5EF4-FFF2-40B4-BE49-F238E27FC236}">
                <a16:creationId xmlns:a16="http://schemas.microsoft.com/office/drawing/2014/main" id="{07A295D3-3A0B-CB4F-91EF-DCCC9B543CE7}"/>
              </a:ext>
            </a:extLst>
          </p:cNvPr>
          <p:cNvSpPr/>
          <p:nvPr/>
        </p:nvSpPr>
        <p:spPr bwMode="auto">
          <a:xfrm>
            <a:off x="7523052" y="3802062"/>
            <a:ext cx="1558446" cy="27093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VFS</a:t>
            </a:r>
            <a:r>
              <a:rPr kumimoji="1" lang="zh-CN" altLang="en-US" sz="1200" dirty="0">
                <a:solidFill>
                  <a:schemeClr val="tx1"/>
                </a:solidFill>
                <a:ea typeface="Segoe UI" pitchFamily="34" charset="0"/>
                <a:cs typeface="Segoe UI" pitchFamily="34" charset="0"/>
              </a:rPr>
              <a:t> </a:t>
            </a:r>
            <a:r>
              <a:rPr kumimoji="1" lang="en-US" altLang="zh-CN" sz="1200" dirty="0" err="1">
                <a:solidFill>
                  <a:schemeClr val="tx1"/>
                </a:solidFill>
                <a:ea typeface="Segoe UI" pitchFamily="34" charset="0"/>
                <a:cs typeface="Segoe UI" pitchFamily="34" charset="0"/>
              </a:rPr>
              <a:t>recv</a:t>
            </a:r>
            <a:endParaRPr kumimoji="1" lang="zh-CN" altLang="en-US" sz="1200" dirty="0">
              <a:solidFill>
                <a:schemeClr val="tx1"/>
              </a:solidFill>
              <a:ea typeface="Segoe UI" pitchFamily="34" charset="0"/>
              <a:cs typeface="Segoe UI" pitchFamily="34" charset="0"/>
            </a:endParaRPr>
          </a:p>
        </p:txBody>
      </p:sp>
      <p:sp>
        <p:nvSpPr>
          <p:cNvPr id="98" name="矩形 171">
            <a:extLst>
              <a:ext uri="{FF2B5EF4-FFF2-40B4-BE49-F238E27FC236}">
                <a16:creationId xmlns:a16="http://schemas.microsoft.com/office/drawing/2014/main" id="{1AC74740-0CF2-DD4D-B744-47D9B2B162F5}"/>
              </a:ext>
            </a:extLst>
          </p:cNvPr>
          <p:cNvSpPr/>
          <p:nvPr/>
        </p:nvSpPr>
        <p:spPr bwMode="auto">
          <a:xfrm>
            <a:off x="6817489" y="4132523"/>
            <a:ext cx="1157604" cy="431539"/>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拷贝数据，释放内存</a:t>
            </a:r>
          </a:p>
        </p:txBody>
      </p:sp>
      <p:sp>
        <p:nvSpPr>
          <p:cNvPr id="99" name="矩形 171">
            <a:extLst>
              <a:ext uri="{FF2B5EF4-FFF2-40B4-BE49-F238E27FC236}">
                <a16:creationId xmlns:a16="http://schemas.microsoft.com/office/drawing/2014/main" id="{219C8DCB-95C3-7146-A1E0-BF705CF41C13}"/>
              </a:ext>
            </a:extLst>
          </p:cNvPr>
          <p:cNvSpPr/>
          <p:nvPr/>
        </p:nvSpPr>
        <p:spPr bwMode="auto">
          <a:xfrm>
            <a:off x="5708527" y="5097462"/>
            <a:ext cx="1298415"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400" dirty="0">
                <a:solidFill>
                  <a:schemeClr val="bg1"/>
                </a:solidFill>
                <a:ea typeface="Segoe UI" pitchFamily="34" charset="0"/>
                <a:cs typeface="Segoe UI" pitchFamily="34" charset="0"/>
              </a:rPr>
              <a:t>TCP/IP</a:t>
            </a:r>
            <a:r>
              <a:rPr kumimoji="1" lang="zh-CN" altLang="en-US" sz="1400" dirty="0">
                <a:solidFill>
                  <a:schemeClr val="bg1"/>
                </a:solidFill>
                <a:ea typeface="Segoe UI" pitchFamily="34" charset="0"/>
                <a:cs typeface="Segoe UI" pitchFamily="34" charset="0"/>
              </a:rPr>
              <a:t> 协议</a:t>
            </a:r>
          </a:p>
        </p:txBody>
      </p:sp>
      <p:cxnSp>
        <p:nvCxnSpPr>
          <p:cNvPr id="100" name="直线箭头连接符 99">
            <a:extLst>
              <a:ext uri="{FF2B5EF4-FFF2-40B4-BE49-F238E27FC236}">
                <a16:creationId xmlns:a16="http://schemas.microsoft.com/office/drawing/2014/main" id="{D916C278-999B-0047-B302-368C8B2A2352}"/>
              </a:ext>
            </a:extLst>
          </p:cNvPr>
          <p:cNvCxnSpPr>
            <a:cxnSpLocks/>
            <a:stCxn id="107" idx="2"/>
            <a:endCxn id="99" idx="0"/>
          </p:cNvCxnSpPr>
          <p:nvPr/>
        </p:nvCxnSpPr>
        <p:spPr>
          <a:xfrm>
            <a:off x="6152847" y="4401753"/>
            <a:ext cx="204888" cy="695709"/>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矩形 62">
            <a:extLst>
              <a:ext uri="{FF2B5EF4-FFF2-40B4-BE49-F238E27FC236}">
                <a16:creationId xmlns:a16="http://schemas.microsoft.com/office/drawing/2014/main" id="{4F392856-60FA-594B-B71B-3457966C6895}"/>
              </a:ext>
            </a:extLst>
          </p:cNvPr>
          <p:cNvSpPr/>
          <p:nvPr/>
        </p:nvSpPr>
        <p:spPr bwMode="auto">
          <a:xfrm>
            <a:off x="6617066" y="4716462"/>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a:solidFill>
                  <a:schemeClr val="tx1"/>
                </a:solidFill>
                <a:ea typeface="Segoe UI" pitchFamily="34" charset="0"/>
                <a:cs typeface="Segoe UI" pitchFamily="34" charset="0"/>
              </a:rPr>
              <a:t>TCP</a:t>
            </a:r>
            <a:r>
              <a:rPr kumimoji="1" lang="zh-CN" altLang="en-US" sz="1200" dirty="0">
                <a:solidFill>
                  <a:schemeClr val="tx1"/>
                </a:solidFill>
                <a:ea typeface="Segoe UI" pitchFamily="34" charset="0"/>
                <a:cs typeface="Segoe UI" pitchFamily="34" charset="0"/>
              </a:rPr>
              <a:t> 接收缓冲区</a:t>
            </a:r>
          </a:p>
        </p:txBody>
      </p:sp>
      <p:cxnSp>
        <p:nvCxnSpPr>
          <p:cNvPr id="102" name="直线箭头连接符 101">
            <a:extLst>
              <a:ext uri="{FF2B5EF4-FFF2-40B4-BE49-F238E27FC236}">
                <a16:creationId xmlns:a16="http://schemas.microsoft.com/office/drawing/2014/main" id="{AF3932F6-7752-FD4C-8A44-9263D1CDE934}"/>
              </a:ext>
            </a:extLst>
          </p:cNvPr>
          <p:cNvCxnSpPr>
            <a:cxnSpLocks/>
            <a:stCxn id="99" idx="2"/>
            <a:endCxn id="90" idx="0"/>
          </p:cNvCxnSpPr>
          <p:nvPr/>
        </p:nvCxnSpPr>
        <p:spPr>
          <a:xfrm>
            <a:off x="6357735" y="5360843"/>
            <a:ext cx="273" cy="47772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矩形 62">
            <a:extLst>
              <a:ext uri="{FF2B5EF4-FFF2-40B4-BE49-F238E27FC236}">
                <a16:creationId xmlns:a16="http://schemas.microsoft.com/office/drawing/2014/main" id="{2D4C2B31-F167-BF46-A8F2-FB813335B201}"/>
              </a:ext>
            </a:extLst>
          </p:cNvPr>
          <p:cNvSpPr/>
          <p:nvPr/>
        </p:nvSpPr>
        <p:spPr bwMode="auto">
          <a:xfrm>
            <a:off x="6484496" y="5402262"/>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网络数据包</a:t>
            </a:r>
          </a:p>
        </p:txBody>
      </p:sp>
      <p:sp>
        <p:nvSpPr>
          <p:cNvPr id="104" name="矩形 171">
            <a:extLst>
              <a:ext uri="{FF2B5EF4-FFF2-40B4-BE49-F238E27FC236}">
                <a16:creationId xmlns:a16="http://schemas.microsoft.com/office/drawing/2014/main" id="{802A5A98-512C-6E47-BEC7-9540364985D2}"/>
              </a:ext>
            </a:extLst>
          </p:cNvPr>
          <p:cNvSpPr/>
          <p:nvPr/>
        </p:nvSpPr>
        <p:spPr bwMode="auto">
          <a:xfrm>
            <a:off x="6817488" y="27004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标准 </a:t>
            </a:r>
            <a:r>
              <a:rPr kumimoji="1" lang="en-US" altLang="zh-CN" sz="1400" dirty="0">
                <a:solidFill>
                  <a:schemeClr val="bg1"/>
                </a:solidFill>
                <a:ea typeface="Segoe UI" pitchFamily="34" charset="0"/>
                <a:cs typeface="Segoe UI" pitchFamily="34" charset="0"/>
              </a:rPr>
              <a:t>C</a:t>
            </a:r>
            <a:r>
              <a:rPr kumimoji="1" lang="zh-CN" altLang="en-US" sz="1400" dirty="0">
                <a:solidFill>
                  <a:schemeClr val="bg1"/>
                </a:solidFill>
                <a:ea typeface="Segoe UI" pitchFamily="34" charset="0"/>
                <a:cs typeface="Segoe UI" pitchFamily="34" charset="0"/>
              </a:rPr>
              <a:t> 库</a:t>
            </a:r>
          </a:p>
        </p:txBody>
      </p:sp>
      <p:cxnSp>
        <p:nvCxnSpPr>
          <p:cNvPr id="105" name="直线连接符 176">
            <a:extLst>
              <a:ext uri="{FF2B5EF4-FFF2-40B4-BE49-F238E27FC236}">
                <a16:creationId xmlns:a16="http://schemas.microsoft.com/office/drawing/2014/main" id="{CAD3AF7F-B72E-0441-89F3-F302E80319FF}"/>
              </a:ext>
            </a:extLst>
          </p:cNvPr>
          <p:cNvCxnSpPr>
            <a:cxnSpLocks/>
            <a:stCxn id="93" idx="2"/>
            <a:endCxn id="104" idx="0"/>
          </p:cNvCxnSpPr>
          <p:nvPr/>
        </p:nvCxnSpPr>
        <p:spPr>
          <a:xfrm>
            <a:off x="6817488" y="2365321"/>
            <a:ext cx="578802" cy="33516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06" name="矩形 62">
            <a:extLst>
              <a:ext uri="{FF2B5EF4-FFF2-40B4-BE49-F238E27FC236}">
                <a16:creationId xmlns:a16="http://schemas.microsoft.com/office/drawing/2014/main" id="{02C60F1C-11C3-3749-A60C-21ACF58BDE1A}"/>
              </a:ext>
            </a:extLst>
          </p:cNvPr>
          <p:cNvSpPr/>
          <p:nvPr/>
        </p:nvSpPr>
        <p:spPr bwMode="auto">
          <a:xfrm>
            <a:off x="7523052" y="2404826"/>
            <a:ext cx="1555682" cy="2309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en-US" altLang="zh-CN" sz="1200" dirty="0" err="1">
                <a:solidFill>
                  <a:schemeClr val="tx1"/>
                </a:solidFill>
                <a:ea typeface="Segoe UI" pitchFamily="34" charset="0"/>
                <a:cs typeface="Segoe UI" pitchFamily="34" charset="0"/>
              </a:rPr>
              <a:t>recv</a:t>
            </a:r>
            <a:r>
              <a:rPr kumimoji="1" lang="zh-CN" altLang="en-US" sz="1200" dirty="0">
                <a:solidFill>
                  <a:schemeClr val="tx1"/>
                </a:solidFill>
                <a:ea typeface="Segoe UI" pitchFamily="34" charset="0"/>
                <a:cs typeface="Segoe UI" pitchFamily="34" charset="0"/>
              </a:rPr>
              <a:t> 套接字操作</a:t>
            </a:r>
          </a:p>
        </p:txBody>
      </p:sp>
      <p:cxnSp>
        <p:nvCxnSpPr>
          <p:cNvPr id="38" name="直线箭头连接符 37">
            <a:extLst>
              <a:ext uri="{FF2B5EF4-FFF2-40B4-BE49-F238E27FC236}">
                <a16:creationId xmlns:a16="http://schemas.microsoft.com/office/drawing/2014/main" id="{1CF470B1-5B2F-7E40-84CE-598004F82DE8}"/>
              </a:ext>
            </a:extLst>
          </p:cNvPr>
          <p:cNvCxnSpPr>
            <a:cxnSpLocks/>
            <a:stCxn id="13" idx="3"/>
            <a:endCxn id="90" idx="1"/>
          </p:cNvCxnSpPr>
          <p:nvPr/>
        </p:nvCxnSpPr>
        <p:spPr>
          <a:xfrm>
            <a:off x="2395297" y="5997995"/>
            <a:ext cx="345899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7" name="矩形 171">
            <a:extLst>
              <a:ext uri="{FF2B5EF4-FFF2-40B4-BE49-F238E27FC236}">
                <a16:creationId xmlns:a16="http://schemas.microsoft.com/office/drawing/2014/main" id="{3C66A86C-581C-F54E-8F8E-49E62DC7275B}"/>
              </a:ext>
            </a:extLst>
          </p:cNvPr>
          <p:cNvSpPr/>
          <p:nvPr/>
        </p:nvSpPr>
        <p:spPr bwMode="auto">
          <a:xfrm>
            <a:off x="5574045" y="4138372"/>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事件通知</a:t>
            </a:r>
          </a:p>
        </p:txBody>
      </p:sp>
      <p:cxnSp>
        <p:nvCxnSpPr>
          <p:cNvPr id="108" name="直线箭头连接符 107">
            <a:extLst>
              <a:ext uri="{FF2B5EF4-FFF2-40B4-BE49-F238E27FC236}">
                <a16:creationId xmlns:a16="http://schemas.microsoft.com/office/drawing/2014/main" id="{72BBF9FE-732C-D346-83B4-A7C73902ABE7}"/>
              </a:ext>
            </a:extLst>
          </p:cNvPr>
          <p:cNvCxnSpPr>
            <a:cxnSpLocks/>
            <a:stCxn id="101" idx="1"/>
            <a:endCxn id="99" idx="0"/>
          </p:cNvCxnSpPr>
          <p:nvPr/>
        </p:nvCxnSpPr>
        <p:spPr>
          <a:xfrm flipH="1">
            <a:off x="6357735" y="4842638"/>
            <a:ext cx="259331" cy="254824"/>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直线箭头连接符 108">
            <a:extLst>
              <a:ext uri="{FF2B5EF4-FFF2-40B4-BE49-F238E27FC236}">
                <a16:creationId xmlns:a16="http://schemas.microsoft.com/office/drawing/2014/main" id="{352B6664-6C7D-924C-AB10-425C54FB0E68}"/>
              </a:ext>
            </a:extLst>
          </p:cNvPr>
          <p:cNvCxnSpPr>
            <a:cxnSpLocks/>
            <a:stCxn id="93" idx="2"/>
            <a:endCxn id="111" idx="0"/>
          </p:cNvCxnSpPr>
          <p:nvPr/>
        </p:nvCxnSpPr>
        <p:spPr>
          <a:xfrm flipH="1">
            <a:off x="6150541" y="2365321"/>
            <a:ext cx="666947" cy="109716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矩形 62">
            <a:extLst>
              <a:ext uri="{FF2B5EF4-FFF2-40B4-BE49-F238E27FC236}">
                <a16:creationId xmlns:a16="http://schemas.microsoft.com/office/drawing/2014/main" id="{466067BA-29F6-CA4D-9C40-87D93DE49D76}"/>
              </a:ext>
            </a:extLst>
          </p:cNvPr>
          <p:cNvSpPr/>
          <p:nvPr/>
        </p:nvSpPr>
        <p:spPr bwMode="auto">
          <a:xfrm>
            <a:off x="5527363" y="2430462"/>
            <a:ext cx="981678" cy="26338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唤醒进程</a:t>
            </a:r>
          </a:p>
        </p:txBody>
      </p:sp>
      <p:sp>
        <p:nvSpPr>
          <p:cNvPr id="111" name="矩形 171">
            <a:extLst>
              <a:ext uri="{FF2B5EF4-FFF2-40B4-BE49-F238E27FC236}">
                <a16:creationId xmlns:a16="http://schemas.microsoft.com/office/drawing/2014/main" id="{C09B28E3-F7B9-534F-8A03-71549D9CE796}"/>
              </a:ext>
            </a:extLst>
          </p:cNvPr>
          <p:cNvSpPr/>
          <p:nvPr/>
        </p:nvSpPr>
        <p:spPr bwMode="auto">
          <a:xfrm>
            <a:off x="5571739" y="3462481"/>
            <a:ext cx="1157604" cy="26338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400" dirty="0">
                <a:solidFill>
                  <a:schemeClr val="bg1"/>
                </a:solidFill>
                <a:ea typeface="Segoe UI" pitchFamily="34" charset="0"/>
                <a:cs typeface="Segoe UI" pitchFamily="34" charset="0"/>
              </a:rPr>
              <a:t>进程调度</a:t>
            </a:r>
          </a:p>
        </p:txBody>
      </p:sp>
      <p:cxnSp>
        <p:nvCxnSpPr>
          <p:cNvPr id="112" name="直线箭头连接符 111">
            <a:extLst>
              <a:ext uri="{FF2B5EF4-FFF2-40B4-BE49-F238E27FC236}">
                <a16:creationId xmlns:a16="http://schemas.microsoft.com/office/drawing/2014/main" id="{7D7D4174-A228-3244-AC21-C1C3B4AC4586}"/>
              </a:ext>
            </a:extLst>
          </p:cNvPr>
          <p:cNvCxnSpPr>
            <a:cxnSpLocks/>
            <a:stCxn id="111" idx="2"/>
            <a:endCxn id="107" idx="0"/>
          </p:cNvCxnSpPr>
          <p:nvPr/>
        </p:nvCxnSpPr>
        <p:spPr>
          <a:xfrm>
            <a:off x="6150541" y="3725862"/>
            <a:ext cx="2306" cy="412510"/>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线箭头连接符 114">
            <a:extLst>
              <a:ext uri="{FF2B5EF4-FFF2-40B4-BE49-F238E27FC236}">
                <a16:creationId xmlns:a16="http://schemas.microsoft.com/office/drawing/2014/main" id="{5F7C2C80-25BE-8541-8276-B6996C0192B5}"/>
              </a:ext>
            </a:extLst>
          </p:cNvPr>
          <p:cNvCxnSpPr>
            <a:cxnSpLocks/>
            <a:stCxn id="98" idx="2"/>
            <a:endCxn id="101" idx="0"/>
          </p:cNvCxnSpPr>
          <p:nvPr/>
        </p:nvCxnSpPr>
        <p:spPr>
          <a:xfrm flipH="1">
            <a:off x="7396290" y="4564062"/>
            <a:ext cx="1" cy="15240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7" name="矩形 62">
            <a:extLst>
              <a:ext uri="{FF2B5EF4-FFF2-40B4-BE49-F238E27FC236}">
                <a16:creationId xmlns:a16="http://schemas.microsoft.com/office/drawing/2014/main" id="{51FDFE5F-B3DE-D440-BA1D-6B4C88F7B6AE}"/>
              </a:ext>
            </a:extLst>
          </p:cNvPr>
          <p:cNvSpPr/>
          <p:nvPr/>
        </p:nvSpPr>
        <p:spPr bwMode="auto">
          <a:xfrm>
            <a:off x="3401397" y="6064310"/>
            <a:ext cx="1558447" cy="25235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kumimoji="1" lang="zh-CN" altLang="en-US" sz="1200" dirty="0">
                <a:solidFill>
                  <a:schemeClr val="tx1"/>
                </a:solidFill>
                <a:ea typeface="Segoe UI" pitchFamily="34" charset="0"/>
                <a:cs typeface="Segoe UI" pitchFamily="34" charset="0"/>
              </a:rPr>
              <a:t>网络数据包</a:t>
            </a:r>
          </a:p>
        </p:txBody>
      </p:sp>
      <p:cxnSp>
        <p:nvCxnSpPr>
          <p:cNvPr id="129" name="直线箭头连接符 128">
            <a:extLst>
              <a:ext uri="{FF2B5EF4-FFF2-40B4-BE49-F238E27FC236}">
                <a16:creationId xmlns:a16="http://schemas.microsoft.com/office/drawing/2014/main" id="{1CD46A00-5BA7-684C-BDD0-E438E4429FCA}"/>
              </a:ext>
            </a:extLst>
          </p:cNvPr>
          <p:cNvCxnSpPr>
            <a:cxnSpLocks/>
            <a:stCxn id="68" idx="2"/>
            <a:endCxn id="66" idx="0"/>
          </p:cNvCxnSpPr>
          <p:nvPr/>
        </p:nvCxnSpPr>
        <p:spPr>
          <a:xfrm>
            <a:off x="1891312" y="4816414"/>
            <a:ext cx="0" cy="18872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713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9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6" grpId="0" animBg="1"/>
      <p:bldP spid="59" grpId="0" animBg="1"/>
      <p:bldP spid="66" grpId="0" animBg="1"/>
      <p:bldP spid="68" grpId="0" animBg="1"/>
      <p:bldP spid="81" grpId="0" animBg="1"/>
      <p:bldP spid="94" grpId="0" animBg="1"/>
      <p:bldP spid="96" grpId="0" animBg="1"/>
      <p:bldP spid="97" grpId="0" animBg="1"/>
      <p:bldP spid="98" grpId="0" animBg="1"/>
      <p:bldP spid="99" grpId="0" animBg="1"/>
      <p:bldP spid="101" grpId="0" animBg="1"/>
      <p:bldP spid="103" grpId="0" animBg="1"/>
      <p:bldP spid="104" grpId="0" animBg="1"/>
      <p:bldP spid="106" grpId="0" animBg="1"/>
      <p:bldP spid="107" grpId="0" animBg="1"/>
      <p:bldP spid="110" grpId="0" animBg="1"/>
      <p:bldP spid="111" grpId="0" animBg="1"/>
      <p:bldP spid="12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5207579"/>
          </a:xfrm>
        </p:spPr>
        <p:txBody>
          <a:bodyPr/>
          <a:lstStyle/>
          <a:p>
            <a:pPr marL="742950" indent="-742950">
              <a:buFont typeface="Arial" pitchFamily="34" charset="0"/>
              <a:buAutoNum type="arabicPeriod"/>
            </a:pPr>
            <a:r>
              <a:rPr lang="zh-CN" altLang="en-US" sz="2400" dirty="0"/>
              <a:t>系统调用</a:t>
            </a:r>
            <a:br>
              <a:rPr lang="en-US" altLang="zh-CN" sz="2400" dirty="0"/>
            </a:br>
            <a:r>
              <a:rPr lang="zh-CN" altLang="en-US" sz="2400" dirty="0">
                <a:solidFill>
                  <a:schemeClr val="tx1"/>
                </a:solidFill>
              </a:rPr>
              <a:t>用户态库，管程负责特权操作</a:t>
            </a:r>
            <a:endParaRPr lang="en-US" altLang="zh-CN" sz="2400" dirty="0">
              <a:solidFill>
                <a:schemeClr val="tx1"/>
              </a:solidFill>
            </a:endParaRPr>
          </a:p>
          <a:p>
            <a:pPr marL="742950" indent="-742950">
              <a:buFont typeface="Arial" pitchFamily="34" charset="0"/>
              <a:buAutoNum type="arabicPeriod"/>
            </a:pPr>
            <a:r>
              <a:rPr lang="zh-CN" altLang="en-US" sz="2400" dirty="0"/>
              <a:t>多线程共享连接需要同步</a:t>
            </a:r>
            <a:br>
              <a:rPr lang="en-US" altLang="zh-CN" sz="2400" dirty="0"/>
            </a:br>
            <a:r>
              <a:rPr lang="zh-CN" altLang="en-US" sz="2400" dirty="0">
                <a:solidFill>
                  <a:schemeClr val="tx1"/>
                </a:solidFill>
              </a:rPr>
              <a:t>基于令牌的共享，为常见情况优化，并兼容特殊情况（如 </a:t>
            </a:r>
            <a:r>
              <a:rPr lang="en-US" altLang="zh-CN" sz="2400" dirty="0">
                <a:solidFill>
                  <a:schemeClr val="tx1"/>
                </a:solidFill>
              </a:rPr>
              <a:t>fork</a:t>
            </a:r>
            <a:r>
              <a:rPr lang="zh-CN" altLang="en-US" sz="2400" dirty="0">
                <a:solidFill>
                  <a:schemeClr val="tx1"/>
                </a:solidFill>
              </a:rPr>
              <a:t>）</a:t>
            </a:r>
            <a:endParaRPr lang="en-US" altLang="zh-CN" sz="2400" dirty="0"/>
          </a:p>
          <a:p>
            <a:pPr marL="742950" indent="-742950">
              <a:buFont typeface="Arial" pitchFamily="34" charset="0"/>
              <a:buAutoNum type="arabicPeriod"/>
            </a:pPr>
            <a:r>
              <a:rPr lang="zh-CN" altLang="en-US" sz="2400" dirty="0"/>
              <a:t>缓冲区管理</a:t>
            </a:r>
            <a:br>
              <a:rPr lang="en-US" altLang="zh-CN" sz="2400" dirty="0"/>
            </a:br>
            <a:r>
              <a:rPr lang="zh-CN" altLang="en-US" sz="2400" dirty="0">
                <a:solidFill>
                  <a:schemeClr val="tx1"/>
                </a:solidFill>
              </a:rPr>
              <a:t>新的环形缓冲区设计</a:t>
            </a:r>
            <a:endParaRPr lang="en-US" altLang="zh-CN" sz="2400" dirty="0"/>
          </a:p>
          <a:p>
            <a:pPr marL="742950" indent="-742950">
              <a:buFont typeface="Arial" pitchFamily="34" charset="0"/>
              <a:buAutoNum type="arabicPeriod"/>
            </a:pPr>
            <a:r>
              <a:rPr lang="en-US" altLang="zh-CN" sz="2400" dirty="0"/>
              <a:t>TCP/IP </a:t>
            </a:r>
            <a:r>
              <a:rPr lang="zh-CN" altLang="en-US" sz="2400" dirty="0"/>
              <a:t>协议栈</a:t>
            </a:r>
            <a:br>
              <a:rPr lang="en-US" altLang="zh-CN" sz="2400" dirty="0"/>
            </a:br>
            <a:r>
              <a:rPr lang="zh-CN" altLang="en-US" sz="2400" dirty="0">
                <a:solidFill>
                  <a:schemeClr val="tx1"/>
                </a:solidFill>
              </a:rPr>
              <a:t>用可编程网卡（</a:t>
            </a:r>
            <a:r>
              <a:rPr lang="en-US" altLang="zh-CN" sz="2400" dirty="0">
                <a:solidFill>
                  <a:schemeClr val="tx1"/>
                </a:solidFill>
              </a:rPr>
              <a:t>RDMA</a:t>
            </a:r>
            <a:r>
              <a:rPr lang="zh-CN" altLang="en-US" sz="2400" dirty="0">
                <a:solidFill>
                  <a:schemeClr val="tx1"/>
                </a:solidFill>
              </a:rPr>
              <a:t>）实现主机间可靠通信；</a:t>
            </a:r>
            <a:br>
              <a:rPr lang="en-US" altLang="zh-CN" sz="2400" dirty="0">
                <a:solidFill>
                  <a:schemeClr val="tx1"/>
                </a:solidFill>
              </a:rPr>
            </a:br>
            <a:r>
              <a:rPr lang="zh-CN" altLang="en-US" sz="2400" dirty="0">
                <a:solidFill>
                  <a:schemeClr val="tx1"/>
                </a:solidFill>
              </a:rPr>
              <a:t>用共享内存实现主机内进程间通信</a:t>
            </a:r>
            <a:endParaRPr lang="en-US" altLang="zh-CN" sz="2400" dirty="0">
              <a:solidFill>
                <a:schemeClr val="tx1"/>
              </a:solidFill>
            </a:endParaRPr>
          </a:p>
          <a:p>
            <a:pPr marL="742950" indent="-742950">
              <a:buFont typeface="Arial" pitchFamily="34" charset="0"/>
              <a:buAutoNum type="arabicPeriod"/>
            </a:pPr>
            <a:r>
              <a:rPr lang="zh-CN" altLang="en-US" sz="2400" dirty="0"/>
              <a:t>数据拷贝</a:t>
            </a:r>
            <a:br>
              <a:rPr lang="en-US" altLang="zh-CN" sz="2400" dirty="0"/>
            </a:br>
            <a:r>
              <a:rPr lang="zh-CN" altLang="en-US" sz="2400" dirty="0">
                <a:solidFill>
                  <a:schemeClr val="tx1"/>
                </a:solidFill>
              </a:rPr>
              <a:t>批量页面重映射技术</a:t>
            </a:r>
            <a:endParaRPr lang="en-US" altLang="zh-CN" sz="2400" dirty="0">
              <a:solidFill>
                <a:schemeClr val="tx1"/>
              </a:solidFill>
            </a:endParaRPr>
          </a:p>
          <a:p>
            <a:pPr marL="742950" indent="-742950">
              <a:buAutoNum type="arabicPeriod"/>
            </a:pPr>
            <a:r>
              <a:rPr lang="zh-CN" altLang="en-US" sz="2400" dirty="0"/>
              <a:t>操作系统的通知和调度</a:t>
            </a:r>
            <a:br>
              <a:rPr lang="en-US" altLang="zh-CN" sz="2400" dirty="0"/>
            </a:br>
            <a:r>
              <a:rPr lang="zh-CN" altLang="en-US" sz="2400" dirty="0">
                <a:solidFill>
                  <a:schemeClr val="tx1"/>
                </a:solidFill>
              </a:rPr>
              <a:t>协作式多进程</a:t>
            </a:r>
          </a:p>
        </p:txBody>
      </p:sp>
      <p:sp>
        <p:nvSpPr>
          <p:cNvPr id="3" name="标题 2"/>
          <p:cNvSpPr>
            <a:spLocks noGrp="1"/>
          </p:cNvSpPr>
          <p:nvPr>
            <p:ph type="title"/>
          </p:nvPr>
        </p:nvSpPr>
        <p:spPr/>
        <p:txBody>
          <a:bodyPr/>
          <a:lstStyle/>
          <a:p>
            <a:r>
              <a:rPr lang="zh-CN" altLang="en-US" dirty="0"/>
              <a:t>消除套接字开销的技术</a:t>
            </a:r>
            <a:endParaRPr lang="en-US" dirty="0"/>
          </a:p>
        </p:txBody>
      </p:sp>
    </p:spTree>
    <p:extLst>
      <p:ext uri="{BB962C8B-B14F-4D97-AF65-F5344CB8AC3E}">
        <p14:creationId xmlns:p14="http://schemas.microsoft.com/office/powerpoint/2010/main" val="322911829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720AC-863C-4C79-B25E-14C426CBF773}"/>
              </a:ext>
            </a:extLst>
          </p:cNvPr>
          <p:cNvSpPr>
            <a:spLocks noGrp="1"/>
          </p:cNvSpPr>
          <p:nvPr>
            <p:ph type="title"/>
          </p:nvPr>
        </p:nvSpPr>
        <p:spPr/>
        <p:txBody>
          <a:bodyPr/>
          <a:lstStyle/>
          <a:p>
            <a:r>
              <a:rPr lang="en-US" altLang="zh-CN" dirty="0" err="1"/>
              <a:t>SocksDirect</a:t>
            </a:r>
            <a:r>
              <a:rPr lang="en-US" altLang="zh-CN" dirty="0"/>
              <a:t> </a:t>
            </a:r>
            <a:r>
              <a:rPr lang="zh-CN" altLang="en-US" dirty="0"/>
              <a:t>性能</a:t>
            </a:r>
            <a:endParaRPr lang="en-US" dirty="0"/>
          </a:p>
        </p:txBody>
      </p:sp>
      <p:sp>
        <p:nvSpPr>
          <p:cNvPr id="3" name="Text Placeholder 2">
            <a:extLst>
              <a:ext uri="{FF2B5EF4-FFF2-40B4-BE49-F238E27FC236}">
                <a16:creationId xmlns:a16="http://schemas.microsoft.com/office/drawing/2014/main" id="{4423D377-6BD9-47D7-8B36-7C00B606CAAD}"/>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94913FB-49CB-4DE3-A238-1E19E6C685D6}"/>
              </a:ext>
            </a:extLst>
          </p:cNvPr>
          <p:cNvSpPr>
            <a:spLocks noGrp="1"/>
          </p:cNvSpPr>
          <p:nvPr>
            <p:ph type="body" sz="quarter" idx="11"/>
          </p:nvPr>
        </p:nvSpPr>
        <p:spPr/>
        <p:txBody>
          <a:bodyPr/>
          <a:lstStyle/>
          <a:p>
            <a:endParaRPr lang="en-US"/>
          </a:p>
        </p:txBody>
      </p:sp>
      <p:sp>
        <p:nvSpPr>
          <p:cNvPr id="7" name="TextBox 6">
            <a:extLst>
              <a:ext uri="{FF2B5EF4-FFF2-40B4-BE49-F238E27FC236}">
                <a16:creationId xmlns:a16="http://schemas.microsoft.com/office/drawing/2014/main" id="{B00FB089-66EE-4C46-AF00-212063F78B24}"/>
              </a:ext>
            </a:extLst>
          </p:cNvPr>
          <p:cNvSpPr txBox="1"/>
          <p:nvPr/>
        </p:nvSpPr>
        <p:spPr>
          <a:xfrm>
            <a:off x="1322635" y="3578312"/>
            <a:ext cx="2421176" cy="572464"/>
          </a:xfrm>
          <a:prstGeom prst="rect">
            <a:avLst/>
          </a:prstGeom>
          <a:solidFill>
            <a:schemeClr val="bg1"/>
          </a:solidFill>
        </p:spPr>
        <p:txBody>
          <a:bodyPr wrap="none" lIns="182880" tIns="146304" rIns="182880" bIns="146304" rtlCol="0">
            <a:spAutoFit/>
          </a:bodyPr>
          <a:lstStyle/>
          <a:p>
            <a:pPr>
              <a:lnSpc>
                <a:spcPct val="90000"/>
              </a:lnSpc>
              <a:spcAft>
                <a:spcPts val="600"/>
              </a:spcAft>
            </a:pPr>
            <a:r>
              <a:rPr lang="zh-CN" altLang="en-US" sz="2000" dirty="0">
                <a:gradFill>
                  <a:gsLst>
                    <a:gs pos="2917">
                      <a:schemeClr val="tx1"/>
                    </a:gs>
                    <a:gs pos="30000">
                      <a:schemeClr val="tx1"/>
                    </a:gs>
                  </a:gsLst>
                  <a:lin ang="5400000" scaled="0"/>
                </a:gradFill>
              </a:rPr>
              <a:t>单机进程间吞吐量</a:t>
            </a:r>
            <a:endParaRPr lang="en-US" sz="2000" dirty="0" err="1">
              <a:gradFill>
                <a:gsLst>
                  <a:gs pos="2917">
                    <a:schemeClr val="tx1"/>
                  </a:gs>
                  <a:gs pos="30000">
                    <a:schemeClr val="tx1"/>
                  </a:gs>
                </a:gsLst>
                <a:lin ang="5400000" scaled="0"/>
              </a:gradFill>
            </a:endParaRPr>
          </a:p>
        </p:txBody>
      </p:sp>
      <p:sp>
        <p:nvSpPr>
          <p:cNvPr id="8" name="TextBox 7">
            <a:extLst>
              <a:ext uri="{FF2B5EF4-FFF2-40B4-BE49-F238E27FC236}">
                <a16:creationId xmlns:a16="http://schemas.microsoft.com/office/drawing/2014/main" id="{F64F75FF-AB30-4F8C-AB76-E2A54755FB24}"/>
              </a:ext>
            </a:extLst>
          </p:cNvPr>
          <p:cNvSpPr txBox="1"/>
          <p:nvPr/>
        </p:nvSpPr>
        <p:spPr>
          <a:xfrm>
            <a:off x="992641" y="6469062"/>
            <a:ext cx="2677656" cy="572464"/>
          </a:xfrm>
          <a:prstGeom prst="rect">
            <a:avLst/>
          </a:prstGeom>
          <a:solidFill>
            <a:schemeClr val="bg1"/>
          </a:solidFill>
        </p:spPr>
        <p:txBody>
          <a:bodyPr wrap="none" lIns="182880" tIns="146304" rIns="182880" bIns="146304" rtlCol="0">
            <a:spAutoFit/>
          </a:bodyPr>
          <a:lstStyle/>
          <a:p>
            <a:pPr>
              <a:lnSpc>
                <a:spcPct val="90000"/>
              </a:lnSpc>
              <a:spcAft>
                <a:spcPts val="600"/>
              </a:spcAft>
            </a:pPr>
            <a:r>
              <a:rPr lang="zh-CN" altLang="en-US" sz="2000" dirty="0">
                <a:gradFill>
                  <a:gsLst>
                    <a:gs pos="2917">
                      <a:schemeClr val="tx1"/>
                    </a:gs>
                    <a:gs pos="30000">
                      <a:schemeClr val="tx1"/>
                    </a:gs>
                  </a:gsLst>
                  <a:lin ang="5400000" scaled="0"/>
                </a:gradFill>
              </a:rPr>
              <a:t>单机进程间往返延迟</a:t>
            </a:r>
            <a:endParaRPr lang="en-US" sz="2000" dirty="0" err="1">
              <a:gradFill>
                <a:gsLst>
                  <a:gs pos="2917">
                    <a:schemeClr val="tx1"/>
                  </a:gs>
                  <a:gs pos="30000">
                    <a:schemeClr val="tx1"/>
                  </a:gs>
                </a:gsLst>
                <a:lin ang="5400000" scaled="0"/>
              </a:gradFill>
            </a:endParaRPr>
          </a:p>
        </p:txBody>
      </p:sp>
      <p:sp>
        <p:nvSpPr>
          <p:cNvPr id="9" name="TextBox 8">
            <a:extLst>
              <a:ext uri="{FF2B5EF4-FFF2-40B4-BE49-F238E27FC236}">
                <a16:creationId xmlns:a16="http://schemas.microsoft.com/office/drawing/2014/main" id="{70046A5C-F053-40C4-90DA-B5ABE9186573}"/>
              </a:ext>
            </a:extLst>
          </p:cNvPr>
          <p:cNvSpPr txBox="1"/>
          <p:nvPr/>
        </p:nvSpPr>
        <p:spPr>
          <a:xfrm>
            <a:off x="5738645" y="3578312"/>
            <a:ext cx="2421176" cy="572464"/>
          </a:xfrm>
          <a:prstGeom prst="rect">
            <a:avLst/>
          </a:prstGeom>
          <a:solidFill>
            <a:schemeClr val="bg1"/>
          </a:solidFill>
        </p:spPr>
        <p:txBody>
          <a:bodyPr wrap="none" lIns="182880" tIns="146304" rIns="182880" bIns="146304" rtlCol="0">
            <a:spAutoFit/>
          </a:bodyPr>
          <a:lstStyle/>
          <a:p>
            <a:pPr>
              <a:lnSpc>
                <a:spcPct val="90000"/>
              </a:lnSpc>
              <a:spcAft>
                <a:spcPts val="600"/>
              </a:spcAft>
            </a:pPr>
            <a:r>
              <a:rPr lang="zh-CN" altLang="en-US" sz="2000" dirty="0">
                <a:gradFill>
                  <a:gsLst>
                    <a:gs pos="2917">
                      <a:schemeClr val="tx1"/>
                    </a:gs>
                    <a:gs pos="30000">
                      <a:schemeClr val="tx1"/>
                    </a:gs>
                  </a:gsLst>
                  <a:lin ang="5400000" scaled="0"/>
                </a:gradFill>
              </a:rPr>
              <a:t>跨机器网络吞吐量</a:t>
            </a:r>
            <a:endParaRPr lang="en-US" sz="2000" dirty="0" err="1">
              <a:gradFill>
                <a:gsLst>
                  <a:gs pos="2917">
                    <a:schemeClr val="tx1"/>
                  </a:gs>
                  <a:gs pos="30000">
                    <a:schemeClr val="tx1"/>
                  </a:gs>
                </a:gsLst>
                <a:lin ang="5400000" scaled="0"/>
              </a:gradFill>
            </a:endParaRPr>
          </a:p>
        </p:txBody>
      </p:sp>
      <p:sp>
        <p:nvSpPr>
          <p:cNvPr id="10" name="TextBox 9">
            <a:extLst>
              <a:ext uri="{FF2B5EF4-FFF2-40B4-BE49-F238E27FC236}">
                <a16:creationId xmlns:a16="http://schemas.microsoft.com/office/drawing/2014/main" id="{AC5F368A-0183-4291-B96A-41E4B0A1EEA6}"/>
              </a:ext>
            </a:extLst>
          </p:cNvPr>
          <p:cNvSpPr txBox="1"/>
          <p:nvPr/>
        </p:nvSpPr>
        <p:spPr>
          <a:xfrm>
            <a:off x="5656266" y="6413016"/>
            <a:ext cx="2677656" cy="572464"/>
          </a:xfrm>
          <a:prstGeom prst="rect">
            <a:avLst/>
          </a:prstGeom>
          <a:solidFill>
            <a:schemeClr val="bg1"/>
          </a:solidFill>
        </p:spPr>
        <p:txBody>
          <a:bodyPr wrap="none" lIns="182880" tIns="146304" rIns="182880" bIns="146304" rtlCol="0">
            <a:spAutoFit/>
          </a:bodyPr>
          <a:lstStyle/>
          <a:p>
            <a:pPr>
              <a:lnSpc>
                <a:spcPct val="90000"/>
              </a:lnSpc>
              <a:spcAft>
                <a:spcPts val="600"/>
              </a:spcAft>
            </a:pPr>
            <a:r>
              <a:rPr lang="zh-CN" altLang="en-US" sz="2000" dirty="0">
                <a:gradFill>
                  <a:gsLst>
                    <a:gs pos="2917">
                      <a:schemeClr val="tx1"/>
                    </a:gs>
                    <a:gs pos="30000">
                      <a:schemeClr val="tx1"/>
                    </a:gs>
                  </a:gsLst>
                  <a:lin ang="5400000" scaled="0"/>
                </a:gradFill>
              </a:rPr>
              <a:t>跨机器网络往返延迟</a:t>
            </a:r>
            <a:endParaRPr lang="en-US" sz="2000" dirty="0" err="1">
              <a:gradFill>
                <a:gsLst>
                  <a:gs pos="2917">
                    <a:schemeClr val="tx1"/>
                  </a:gs>
                  <a:gs pos="30000">
                    <a:schemeClr val="tx1"/>
                  </a:gs>
                </a:gsLst>
                <a:lin ang="5400000" scaled="0"/>
              </a:gradFill>
            </a:endParaRPr>
          </a:p>
        </p:txBody>
      </p:sp>
      <p:pic>
        <p:nvPicPr>
          <p:cNvPr id="6" name="图片 5">
            <a:extLst>
              <a:ext uri="{FF2B5EF4-FFF2-40B4-BE49-F238E27FC236}">
                <a16:creationId xmlns:a16="http://schemas.microsoft.com/office/drawing/2014/main" id="{BC367370-52A5-E44C-BE89-7F0641AA4488}"/>
              </a:ext>
            </a:extLst>
          </p:cNvPr>
          <p:cNvPicPr>
            <a:picLocks noChangeAspect="1"/>
          </p:cNvPicPr>
          <p:nvPr/>
        </p:nvPicPr>
        <p:blipFill>
          <a:blip r:embed="rId2"/>
          <a:stretch>
            <a:fillRect/>
          </a:stretch>
        </p:blipFill>
        <p:spPr>
          <a:xfrm>
            <a:off x="351552" y="1230086"/>
            <a:ext cx="3931442" cy="2397220"/>
          </a:xfrm>
          <a:prstGeom prst="rect">
            <a:avLst/>
          </a:prstGeom>
        </p:spPr>
      </p:pic>
      <p:pic>
        <p:nvPicPr>
          <p:cNvPr id="17" name="图片 16">
            <a:extLst>
              <a:ext uri="{FF2B5EF4-FFF2-40B4-BE49-F238E27FC236}">
                <a16:creationId xmlns:a16="http://schemas.microsoft.com/office/drawing/2014/main" id="{2FD1C637-F80E-B743-B9F4-0EDA53B69EE8}"/>
              </a:ext>
            </a:extLst>
          </p:cNvPr>
          <p:cNvPicPr>
            <a:picLocks noChangeAspect="1"/>
          </p:cNvPicPr>
          <p:nvPr/>
        </p:nvPicPr>
        <p:blipFill>
          <a:blip r:embed="rId3"/>
          <a:stretch>
            <a:fillRect/>
          </a:stretch>
        </p:blipFill>
        <p:spPr>
          <a:xfrm>
            <a:off x="351552" y="4081754"/>
            <a:ext cx="3931443" cy="2501827"/>
          </a:xfrm>
          <a:prstGeom prst="rect">
            <a:avLst/>
          </a:prstGeom>
        </p:spPr>
      </p:pic>
      <p:pic>
        <p:nvPicPr>
          <p:cNvPr id="19" name="图片 18">
            <a:extLst>
              <a:ext uri="{FF2B5EF4-FFF2-40B4-BE49-F238E27FC236}">
                <a16:creationId xmlns:a16="http://schemas.microsoft.com/office/drawing/2014/main" id="{165CDF9F-AA99-6042-B76A-FB3E283EC213}"/>
              </a:ext>
            </a:extLst>
          </p:cNvPr>
          <p:cNvPicPr>
            <a:picLocks noChangeAspect="1"/>
          </p:cNvPicPr>
          <p:nvPr/>
        </p:nvPicPr>
        <p:blipFill>
          <a:blip r:embed="rId4"/>
          <a:stretch>
            <a:fillRect/>
          </a:stretch>
        </p:blipFill>
        <p:spPr>
          <a:xfrm>
            <a:off x="4857951" y="1158696"/>
            <a:ext cx="4064000" cy="2540000"/>
          </a:xfrm>
          <a:prstGeom prst="rect">
            <a:avLst/>
          </a:prstGeom>
        </p:spPr>
      </p:pic>
      <p:pic>
        <p:nvPicPr>
          <p:cNvPr id="21" name="图片 20">
            <a:extLst>
              <a:ext uri="{FF2B5EF4-FFF2-40B4-BE49-F238E27FC236}">
                <a16:creationId xmlns:a16="http://schemas.microsoft.com/office/drawing/2014/main" id="{50C78004-C967-DB43-9C58-BCC2D43166FA}"/>
              </a:ext>
            </a:extLst>
          </p:cNvPr>
          <p:cNvPicPr>
            <a:picLocks noChangeAspect="1"/>
          </p:cNvPicPr>
          <p:nvPr/>
        </p:nvPicPr>
        <p:blipFill>
          <a:blip r:embed="rId5"/>
          <a:stretch>
            <a:fillRect/>
          </a:stretch>
        </p:blipFill>
        <p:spPr>
          <a:xfrm>
            <a:off x="4857951" y="4044339"/>
            <a:ext cx="4063999" cy="2511007"/>
          </a:xfrm>
          <a:prstGeom prst="rect">
            <a:avLst/>
          </a:prstGeom>
        </p:spPr>
      </p:pic>
    </p:spTree>
    <p:extLst>
      <p:ext uri="{BB962C8B-B14F-4D97-AF65-F5344CB8AC3E}">
        <p14:creationId xmlns:p14="http://schemas.microsoft.com/office/powerpoint/2010/main" val="1858284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16F8-DDE1-4EDE-B660-4807FE3937D7}"/>
              </a:ext>
            </a:extLst>
          </p:cNvPr>
          <p:cNvSpPr>
            <a:spLocks noGrp="1"/>
          </p:cNvSpPr>
          <p:nvPr>
            <p:ph type="title"/>
          </p:nvPr>
        </p:nvSpPr>
        <p:spPr/>
        <p:txBody>
          <a:bodyPr/>
          <a:lstStyle/>
          <a:p>
            <a:r>
              <a:rPr lang="en-US" altLang="zh-CN" dirty="0" err="1"/>
              <a:t>SocksDirect</a:t>
            </a:r>
            <a:r>
              <a:rPr lang="en-US" altLang="zh-CN" dirty="0"/>
              <a:t> CPU</a:t>
            </a:r>
            <a:r>
              <a:rPr lang="zh-CN" altLang="en-US" dirty="0"/>
              <a:t> 核数可扩放性</a:t>
            </a:r>
            <a:endParaRPr lang="en-US" dirty="0"/>
          </a:p>
        </p:txBody>
      </p:sp>
      <p:sp>
        <p:nvSpPr>
          <p:cNvPr id="10" name="TextBox 9">
            <a:extLst>
              <a:ext uri="{FF2B5EF4-FFF2-40B4-BE49-F238E27FC236}">
                <a16:creationId xmlns:a16="http://schemas.microsoft.com/office/drawing/2014/main" id="{C02E0403-9D1F-410F-BD83-D3198F5739D3}"/>
              </a:ext>
            </a:extLst>
          </p:cNvPr>
          <p:cNvSpPr txBox="1"/>
          <p:nvPr/>
        </p:nvSpPr>
        <p:spPr>
          <a:xfrm>
            <a:off x="1797641" y="4731382"/>
            <a:ext cx="2030905" cy="627864"/>
          </a:xfrm>
          <a:prstGeom prst="rect">
            <a:avLst/>
          </a:prstGeom>
          <a:noFill/>
        </p:spPr>
        <p:txBody>
          <a:bodyPr wrap="squar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单机进程间</a:t>
            </a:r>
            <a:endParaRPr lang="en-US" sz="2400" dirty="0" err="1">
              <a:gradFill>
                <a:gsLst>
                  <a:gs pos="2917">
                    <a:schemeClr val="tx1"/>
                  </a:gs>
                  <a:gs pos="30000">
                    <a:schemeClr val="tx1"/>
                  </a:gs>
                </a:gsLst>
                <a:lin ang="5400000" scaled="0"/>
              </a:gradFill>
            </a:endParaRPr>
          </a:p>
        </p:txBody>
      </p:sp>
      <p:sp>
        <p:nvSpPr>
          <p:cNvPr id="11" name="TextBox 10">
            <a:extLst>
              <a:ext uri="{FF2B5EF4-FFF2-40B4-BE49-F238E27FC236}">
                <a16:creationId xmlns:a16="http://schemas.microsoft.com/office/drawing/2014/main" id="{EE0206B2-E6EB-4B69-9D37-705CBBBCF5BA}"/>
              </a:ext>
            </a:extLst>
          </p:cNvPr>
          <p:cNvSpPr txBox="1"/>
          <p:nvPr/>
        </p:nvSpPr>
        <p:spPr>
          <a:xfrm>
            <a:off x="6111081" y="4731382"/>
            <a:ext cx="1908215" cy="627864"/>
          </a:xfrm>
          <a:prstGeom prst="rect">
            <a:avLst/>
          </a:prstGeom>
          <a:noFill/>
        </p:spPr>
        <p:txBody>
          <a:bodyPr wrap="none" lIns="182880" tIns="146304" rIns="182880" bIns="146304" rtlCol="0">
            <a:spAutoFit/>
          </a:bodyPr>
          <a:lstStyle/>
          <a:p>
            <a:pPr>
              <a:lnSpc>
                <a:spcPct val="90000"/>
              </a:lnSpc>
              <a:spcAft>
                <a:spcPts val="600"/>
              </a:spcAft>
            </a:pPr>
            <a:r>
              <a:rPr lang="zh-CN" altLang="en-US" sz="2400" dirty="0">
                <a:gradFill>
                  <a:gsLst>
                    <a:gs pos="2917">
                      <a:schemeClr val="tx1"/>
                    </a:gs>
                    <a:gs pos="30000">
                      <a:schemeClr val="tx1"/>
                    </a:gs>
                  </a:gsLst>
                  <a:lin ang="5400000" scaled="0"/>
                </a:gradFill>
              </a:rPr>
              <a:t>跨机器网络</a:t>
            </a:r>
            <a:endParaRPr lang="en-US" sz="2400" dirty="0" err="1">
              <a:gradFill>
                <a:gsLst>
                  <a:gs pos="2917">
                    <a:schemeClr val="tx1"/>
                  </a:gs>
                  <a:gs pos="30000">
                    <a:schemeClr val="tx1"/>
                  </a:gs>
                </a:gsLst>
                <a:lin ang="5400000" scaled="0"/>
              </a:gradFill>
            </a:endParaRPr>
          </a:p>
        </p:txBody>
      </p:sp>
      <p:pic>
        <p:nvPicPr>
          <p:cNvPr id="9" name="图片 8">
            <a:extLst>
              <a:ext uri="{FF2B5EF4-FFF2-40B4-BE49-F238E27FC236}">
                <a16:creationId xmlns:a16="http://schemas.microsoft.com/office/drawing/2014/main" id="{48247A37-16B6-1B4E-AA43-BA1D6B196D55}"/>
              </a:ext>
            </a:extLst>
          </p:cNvPr>
          <p:cNvPicPr>
            <a:picLocks noChangeAspect="1"/>
          </p:cNvPicPr>
          <p:nvPr/>
        </p:nvPicPr>
        <p:blipFill>
          <a:blip r:embed="rId2"/>
          <a:stretch>
            <a:fillRect/>
          </a:stretch>
        </p:blipFill>
        <p:spPr>
          <a:xfrm>
            <a:off x="624681" y="2276400"/>
            <a:ext cx="3886200" cy="2406682"/>
          </a:xfrm>
          <a:prstGeom prst="rect">
            <a:avLst/>
          </a:prstGeom>
        </p:spPr>
      </p:pic>
      <p:pic>
        <p:nvPicPr>
          <p:cNvPr id="13" name="图片 12">
            <a:extLst>
              <a:ext uri="{FF2B5EF4-FFF2-40B4-BE49-F238E27FC236}">
                <a16:creationId xmlns:a16="http://schemas.microsoft.com/office/drawing/2014/main" id="{52DFF7BE-88D4-8342-9688-1FE1312FE80C}"/>
              </a:ext>
            </a:extLst>
          </p:cNvPr>
          <p:cNvPicPr>
            <a:picLocks noChangeAspect="1"/>
          </p:cNvPicPr>
          <p:nvPr/>
        </p:nvPicPr>
        <p:blipFill>
          <a:blip r:embed="rId3"/>
          <a:stretch>
            <a:fillRect/>
          </a:stretch>
        </p:blipFill>
        <p:spPr>
          <a:xfrm>
            <a:off x="4968081" y="2281327"/>
            <a:ext cx="3733801" cy="2341854"/>
          </a:xfrm>
          <a:prstGeom prst="rect">
            <a:avLst/>
          </a:prstGeom>
        </p:spPr>
      </p:pic>
    </p:spTree>
    <p:extLst>
      <p:ext uri="{BB962C8B-B14F-4D97-AF65-F5344CB8AC3E}">
        <p14:creationId xmlns:p14="http://schemas.microsoft.com/office/powerpoint/2010/main" val="12530131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p:nvPr>
            <p:extLst>
              <p:ext uri="{D42A27DB-BD31-4B8C-83A1-F6EECF244321}">
                <p14:modId xmlns:p14="http://schemas.microsoft.com/office/powerpoint/2010/main" val="20248946"/>
              </p:ext>
            </p:extLst>
          </p:nvPr>
        </p:nvGraphicFramePr>
        <p:xfrm>
          <a:off x="1005681" y="1516062"/>
          <a:ext cx="7239000" cy="4635398"/>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274638" y="295277"/>
            <a:ext cx="9051925" cy="917575"/>
          </a:xfrm>
        </p:spPr>
        <p:txBody>
          <a:bodyPr/>
          <a:lstStyle/>
          <a:p>
            <a:r>
              <a:rPr lang="zh-CN" altLang="en-US" dirty="0"/>
              <a:t>数据中心网络性能的提升</a:t>
            </a:r>
            <a:endParaRPr lang="en-US" dirty="0"/>
          </a:p>
        </p:txBody>
      </p:sp>
      <p:sp>
        <p:nvSpPr>
          <p:cNvPr id="5" name="Arrow: Right 5">
            <a:extLst>
              <a:ext uri="{FF2B5EF4-FFF2-40B4-BE49-F238E27FC236}">
                <a16:creationId xmlns:a16="http://schemas.microsoft.com/office/drawing/2014/main" id="{2B84D228-A6E9-403D-AFB6-139FD8B8F429}"/>
              </a:ext>
            </a:extLst>
          </p:cNvPr>
          <p:cNvSpPr/>
          <p:nvPr/>
        </p:nvSpPr>
        <p:spPr>
          <a:xfrm rot="5400000" flipH="1">
            <a:off x="723174" y="3528229"/>
            <a:ext cx="1814309" cy="338818"/>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77" dirty="0"/>
              <a:t>LOG SCALE</a:t>
            </a:r>
          </a:p>
        </p:txBody>
      </p:sp>
      <p:sp>
        <p:nvSpPr>
          <p:cNvPr id="7" name="TextBox 6"/>
          <p:cNvSpPr txBox="1"/>
          <p:nvPr/>
        </p:nvSpPr>
        <p:spPr>
          <a:xfrm>
            <a:off x="6471696" y="3472762"/>
            <a:ext cx="2244845" cy="960263"/>
          </a:xfrm>
          <a:prstGeom prst="rect">
            <a:avLst/>
          </a:prstGeom>
          <a:noFill/>
        </p:spPr>
        <p:txBody>
          <a:bodyPr wrap="none" lIns="182880" tIns="146304" rIns="182880" bIns="146304" rtlCol="0">
            <a:spAutoFit/>
          </a:bodyPr>
          <a:lstStyle/>
          <a:p>
            <a:pPr>
              <a:lnSpc>
                <a:spcPct val="90000"/>
              </a:lnSpc>
              <a:spcAft>
                <a:spcPts val="600"/>
              </a:spcAft>
            </a:pPr>
            <a:r>
              <a:rPr lang="en-US" altLang="zh-CN" sz="1600" dirty="0">
                <a:gradFill>
                  <a:gsLst>
                    <a:gs pos="2917">
                      <a:schemeClr val="tx1"/>
                    </a:gs>
                    <a:gs pos="30000">
                      <a:schemeClr val="tx1"/>
                    </a:gs>
                  </a:gsLst>
                  <a:lin ang="5400000" scaled="0"/>
                </a:gradFill>
              </a:rPr>
              <a:t>CPU </a:t>
            </a:r>
            <a:r>
              <a:rPr lang="zh-CN" altLang="en-US" sz="1600" dirty="0">
                <a:gradFill>
                  <a:gsLst>
                    <a:gs pos="2917">
                      <a:schemeClr val="tx1"/>
                    </a:gs>
                    <a:gs pos="30000">
                      <a:schemeClr val="tx1"/>
                    </a:gs>
                  </a:gsLst>
                  <a:lin ang="5400000" scaled="0"/>
                </a:gradFill>
              </a:rPr>
              <a:t>核的网络数据包</a:t>
            </a:r>
            <a:br>
              <a:rPr lang="en-US" altLang="zh-CN"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处理能力受限于 </a:t>
            </a:r>
            <a:r>
              <a:rPr lang="en-US" altLang="zh-CN" sz="1600" dirty="0">
                <a:gradFill>
                  <a:gsLst>
                    <a:gs pos="2917">
                      <a:schemeClr val="tx1"/>
                    </a:gs>
                    <a:gs pos="30000">
                      <a:schemeClr val="tx1"/>
                    </a:gs>
                  </a:gsLst>
                  <a:lin ang="5400000" scaled="0"/>
                </a:gradFill>
              </a:rPr>
              <a:t>CPU</a:t>
            </a:r>
            <a:br>
              <a:rPr lang="en-US" altLang="zh-CN"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主频和指令级并行度</a:t>
            </a:r>
            <a:endParaRPr lang="en-US" sz="1600" dirty="0">
              <a:gradFill>
                <a:gsLst>
                  <a:gs pos="2917">
                    <a:schemeClr val="tx1"/>
                  </a:gs>
                  <a:gs pos="30000">
                    <a:schemeClr val="tx1"/>
                  </a:gs>
                </a:gsLst>
                <a:lin ang="5400000" scaled="0"/>
              </a:gradFill>
            </a:endParaRPr>
          </a:p>
        </p:txBody>
      </p:sp>
      <p:sp>
        <p:nvSpPr>
          <p:cNvPr id="14" name="TextBox 13"/>
          <p:cNvSpPr txBox="1"/>
          <p:nvPr/>
        </p:nvSpPr>
        <p:spPr>
          <a:xfrm>
            <a:off x="284915" y="1209098"/>
            <a:ext cx="1478610" cy="489365"/>
          </a:xfrm>
          <a:prstGeom prst="rect">
            <a:avLst/>
          </a:prstGeom>
          <a:noFill/>
        </p:spPr>
        <p:txBody>
          <a:bodyPr wrap="none" lIns="182880" tIns="146304" rIns="182880" bIns="146304" rtlCol="0">
            <a:spAutoFit/>
          </a:bodyPr>
          <a:lstStyle/>
          <a:p>
            <a:pPr>
              <a:lnSpc>
                <a:spcPct val="90000"/>
              </a:lnSpc>
              <a:spcAft>
                <a:spcPts val="600"/>
              </a:spcAft>
            </a:pPr>
            <a:r>
              <a:rPr lang="zh-CN" altLang="en-US" sz="1400" dirty="0">
                <a:gradFill>
                  <a:gsLst>
                    <a:gs pos="2917">
                      <a:schemeClr val="tx1"/>
                    </a:gs>
                    <a:gs pos="30000">
                      <a:schemeClr val="tx1"/>
                    </a:gs>
                  </a:gsLst>
                  <a:lin ang="5400000" scaled="0"/>
                </a:gradFill>
              </a:rPr>
              <a:t>吞吐量</a:t>
            </a:r>
            <a:r>
              <a:rPr lang="en-US" sz="1400" dirty="0">
                <a:gradFill>
                  <a:gsLst>
                    <a:gs pos="2917">
                      <a:schemeClr val="tx1"/>
                    </a:gs>
                    <a:gs pos="30000">
                      <a:schemeClr val="tx1"/>
                    </a:gs>
                  </a:gsLst>
                  <a:lin ang="5400000" scaled="0"/>
                </a:gradFill>
              </a:rPr>
              <a:t> (Gbps)</a:t>
            </a:r>
          </a:p>
        </p:txBody>
      </p:sp>
      <p:sp>
        <p:nvSpPr>
          <p:cNvPr id="19" name="TextBox 18"/>
          <p:cNvSpPr txBox="1"/>
          <p:nvPr/>
        </p:nvSpPr>
        <p:spPr>
          <a:xfrm>
            <a:off x="1654324" y="4177035"/>
            <a:ext cx="167627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1 </a:t>
            </a:r>
            <a:r>
              <a:rPr lang="en-US" sz="1400" dirty="0" err="1">
                <a:gradFill>
                  <a:gsLst>
                    <a:gs pos="2917">
                      <a:schemeClr val="tx1"/>
                    </a:gs>
                    <a:gs pos="30000">
                      <a:schemeClr val="tx1"/>
                    </a:gs>
                  </a:gsLst>
                  <a:lin ang="5400000" scaled="0"/>
                </a:gradFill>
              </a:rPr>
              <a:t>GbE</a:t>
            </a:r>
            <a:endParaRPr lang="en-US" sz="1400" dirty="0">
              <a:gradFill>
                <a:gsLst>
                  <a:gs pos="2917">
                    <a:schemeClr val="tx1"/>
                  </a:gs>
                  <a:gs pos="30000">
                    <a:schemeClr val="tx1"/>
                  </a:gs>
                </a:gsLst>
                <a:lin ang="5400000" scaled="0"/>
              </a:gradFill>
            </a:endParaRPr>
          </a:p>
        </p:txBody>
      </p:sp>
      <p:sp>
        <p:nvSpPr>
          <p:cNvPr id="20" name="TextBox 19"/>
          <p:cNvSpPr txBox="1"/>
          <p:nvPr/>
        </p:nvSpPr>
        <p:spPr>
          <a:xfrm>
            <a:off x="2648114" y="3188462"/>
            <a:ext cx="167627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10 </a:t>
            </a:r>
            <a:r>
              <a:rPr lang="en-US" sz="1400" dirty="0" err="1">
                <a:gradFill>
                  <a:gsLst>
                    <a:gs pos="2917">
                      <a:schemeClr val="tx1"/>
                    </a:gs>
                    <a:gs pos="30000">
                      <a:schemeClr val="tx1"/>
                    </a:gs>
                  </a:gsLst>
                  <a:lin ang="5400000" scaled="0"/>
                </a:gradFill>
              </a:rPr>
              <a:t>GbE</a:t>
            </a:r>
            <a:endParaRPr lang="en-US" sz="1400" dirty="0">
              <a:gradFill>
                <a:gsLst>
                  <a:gs pos="2917">
                    <a:schemeClr val="tx1"/>
                  </a:gs>
                  <a:gs pos="30000">
                    <a:schemeClr val="tx1"/>
                  </a:gs>
                </a:gsLst>
                <a:lin ang="5400000" scaled="0"/>
              </a:gradFill>
            </a:endParaRPr>
          </a:p>
        </p:txBody>
      </p:sp>
      <p:sp>
        <p:nvSpPr>
          <p:cNvPr id="21" name="TextBox 20"/>
          <p:cNvSpPr txBox="1"/>
          <p:nvPr/>
        </p:nvSpPr>
        <p:spPr>
          <a:xfrm>
            <a:off x="4845843" y="2642701"/>
            <a:ext cx="167627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40 </a:t>
            </a:r>
            <a:r>
              <a:rPr lang="en-US" sz="1400" dirty="0" err="1">
                <a:gradFill>
                  <a:gsLst>
                    <a:gs pos="2917">
                      <a:schemeClr val="tx1"/>
                    </a:gs>
                    <a:gs pos="30000">
                      <a:schemeClr val="tx1"/>
                    </a:gs>
                  </a:gsLst>
                  <a:lin ang="5400000" scaled="0"/>
                </a:gradFill>
              </a:rPr>
              <a:t>GbE</a:t>
            </a:r>
            <a:endParaRPr lang="en-US" sz="1400" dirty="0">
              <a:gradFill>
                <a:gsLst>
                  <a:gs pos="2917">
                    <a:schemeClr val="tx1"/>
                  </a:gs>
                  <a:gs pos="30000">
                    <a:schemeClr val="tx1"/>
                  </a:gs>
                </a:gsLst>
                <a:lin ang="5400000" scaled="0"/>
              </a:gradFill>
            </a:endParaRPr>
          </a:p>
        </p:txBody>
      </p:sp>
      <p:sp>
        <p:nvSpPr>
          <p:cNvPr id="22" name="TextBox 21"/>
          <p:cNvSpPr txBox="1"/>
          <p:nvPr/>
        </p:nvSpPr>
        <p:spPr>
          <a:xfrm>
            <a:off x="5981316" y="2515846"/>
            <a:ext cx="167627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50 </a:t>
            </a:r>
            <a:r>
              <a:rPr lang="en-US" sz="1400" dirty="0" err="1">
                <a:gradFill>
                  <a:gsLst>
                    <a:gs pos="2917">
                      <a:schemeClr val="tx1"/>
                    </a:gs>
                    <a:gs pos="30000">
                      <a:schemeClr val="tx1"/>
                    </a:gs>
                  </a:gsLst>
                  <a:lin ang="5400000" scaled="0"/>
                </a:gradFill>
              </a:rPr>
              <a:t>GbE</a:t>
            </a:r>
            <a:endParaRPr lang="en-US" sz="1400" dirty="0">
              <a:gradFill>
                <a:gsLst>
                  <a:gs pos="2917">
                    <a:schemeClr val="tx1"/>
                  </a:gs>
                  <a:gs pos="30000">
                    <a:schemeClr val="tx1"/>
                  </a:gs>
                </a:gsLst>
                <a:lin ang="5400000" scaled="0"/>
              </a:gradFill>
            </a:endParaRPr>
          </a:p>
        </p:txBody>
      </p:sp>
      <p:sp>
        <p:nvSpPr>
          <p:cNvPr id="23" name="TextBox 22"/>
          <p:cNvSpPr txBox="1"/>
          <p:nvPr/>
        </p:nvSpPr>
        <p:spPr>
          <a:xfrm>
            <a:off x="7070901" y="2259499"/>
            <a:ext cx="167627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a:gradFill>
                  <a:gsLst>
                    <a:gs pos="2917">
                      <a:schemeClr val="tx1"/>
                    </a:gs>
                    <a:gs pos="30000">
                      <a:schemeClr val="tx1"/>
                    </a:gs>
                  </a:gsLst>
                  <a:lin ang="5400000" scaled="0"/>
                </a:gradFill>
              </a:rPr>
              <a:t>100 </a:t>
            </a:r>
            <a:r>
              <a:rPr lang="en-US" sz="1400" dirty="0" err="1">
                <a:gradFill>
                  <a:gsLst>
                    <a:gs pos="2917">
                      <a:schemeClr val="tx1"/>
                    </a:gs>
                    <a:gs pos="30000">
                      <a:schemeClr val="tx1"/>
                    </a:gs>
                  </a:gsLst>
                  <a:lin ang="5400000" scaled="0"/>
                </a:gradFill>
              </a:rPr>
              <a:t>GbE</a:t>
            </a:r>
            <a:endParaRPr lang="en-US" sz="1400" dirty="0">
              <a:gradFill>
                <a:gsLst>
                  <a:gs pos="2917">
                    <a:schemeClr val="tx1"/>
                  </a:gs>
                  <a:gs pos="30000">
                    <a:schemeClr val="tx1"/>
                  </a:gs>
                </a:gsLst>
                <a:lin ang="5400000" scaled="0"/>
              </a:gradFill>
            </a:endParaRPr>
          </a:p>
        </p:txBody>
      </p:sp>
      <p:sp>
        <p:nvSpPr>
          <p:cNvPr id="24" name="TextBox 23"/>
          <p:cNvSpPr txBox="1"/>
          <p:nvPr/>
        </p:nvSpPr>
        <p:spPr>
          <a:xfrm>
            <a:off x="3330603" y="5955347"/>
            <a:ext cx="2010807" cy="517065"/>
          </a:xfrm>
          <a:prstGeom prst="rect">
            <a:avLst/>
          </a:prstGeom>
          <a:noFill/>
        </p:spPr>
        <p:txBody>
          <a:bodyPr wrap="none" lIns="182880" tIns="146304" rIns="182880" bIns="146304" rtlCol="0">
            <a:spAutoFit/>
          </a:bodyPr>
          <a:lstStyle/>
          <a:p>
            <a:pPr>
              <a:lnSpc>
                <a:spcPct val="90000"/>
              </a:lnSpc>
              <a:spcAft>
                <a:spcPts val="600"/>
              </a:spcAft>
            </a:pPr>
            <a:r>
              <a:rPr lang="zh-CN" altLang="en-US" sz="1600" dirty="0">
                <a:gradFill>
                  <a:gsLst>
                    <a:gs pos="2917">
                      <a:schemeClr val="tx1"/>
                    </a:gs>
                    <a:gs pos="30000">
                      <a:schemeClr val="tx1"/>
                    </a:gs>
                  </a:gsLst>
                  <a:lin ang="5400000" scaled="0"/>
                </a:gradFill>
              </a:rPr>
              <a:t>大规模部署的时间</a:t>
            </a:r>
            <a:endParaRPr lang="en-US" altLang="zh-CN" sz="1600" dirty="0">
              <a:gradFill>
                <a:gsLst>
                  <a:gs pos="2917">
                    <a:schemeClr val="tx1"/>
                  </a:gs>
                  <a:gs pos="30000">
                    <a:schemeClr val="tx1"/>
                  </a:gs>
                </a:gsLst>
                <a:lin ang="5400000" scaled="0"/>
              </a:gradFill>
            </a:endParaRPr>
          </a:p>
        </p:txBody>
      </p:sp>
      <p:sp>
        <p:nvSpPr>
          <p:cNvPr id="26" name="TextBox 25">
            <a:extLst>
              <a:ext uri="{FF2B5EF4-FFF2-40B4-BE49-F238E27FC236}">
                <a16:creationId xmlns:a16="http://schemas.microsoft.com/office/drawing/2014/main" id="{396906EF-BF69-4B02-A686-34434544F43B}"/>
              </a:ext>
            </a:extLst>
          </p:cNvPr>
          <p:cNvSpPr txBox="1"/>
          <p:nvPr/>
        </p:nvSpPr>
        <p:spPr>
          <a:xfrm>
            <a:off x="3747058" y="2799931"/>
            <a:ext cx="1676279" cy="489365"/>
          </a:xfrm>
          <a:prstGeom prst="rect">
            <a:avLst/>
          </a:prstGeom>
          <a:noFill/>
        </p:spPr>
        <p:txBody>
          <a:bodyPr wrap="square" lIns="182880" tIns="146304" rIns="182880" bIns="146304" rtlCol="0">
            <a:spAutoFit/>
          </a:bodyPr>
          <a:lstStyle/>
          <a:p>
            <a:pPr>
              <a:lnSpc>
                <a:spcPct val="90000"/>
              </a:lnSpc>
              <a:spcAft>
                <a:spcPts val="600"/>
              </a:spcAft>
            </a:pPr>
            <a:r>
              <a:rPr lang="en-US" altLang="zh-CN" sz="1400" dirty="0">
                <a:gradFill>
                  <a:gsLst>
                    <a:gs pos="2917">
                      <a:schemeClr val="tx1"/>
                    </a:gs>
                    <a:gs pos="30000">
                      <a:schemeClr val="tx1"/>
                    </a:gs>
                  </a:gsLst>
                  <a:lin ang="5400000" scaled="0"/>
                </a:gradFill>
              </a:rPr>
              <a:t>25</a:t>
            </a:r>
            <a:r>
              <a:rPr lang="en-US" sz="1400" dirty="0">
                <a:gradFill>
                  <a:gsLst>
                    <a:gs pos="2917">
                      <a:schemeClr val="tx1"/>
                    </a:gs>
                    <a:gs pos="30000">
                      <a:schemeClr val="tx1"/>
                    </a:gs>
                  </a:gsLst>
                  <a:lin ang="5400000" scaled="0"/>
                </a:gradFill>
              </a:rPr>
              <a:t> </a:t>
            </a:r>
            <a:r>
              <a:rPr lang="en-US" sz="1400" dirty="0" err="1">
                <a:gradFill>
                  <a:gsLst>
                    <a:gs pos="2917">
                      <a:schemeClr val="tx1"/>
                    </a:gs>
                    <a:gs pos="30000">
                      <a:schemeClr val="tx1"/>
                    </a:gs>
                  </a:gsLst>
                  <a:lin ang="5400000" scaled="0"/>
                </a:gradFill>
              </a:rPr>
              <a:t>GbE</a:t>
            </a:r>
            <a:endParaRPr lang="en-US" sz="1400" dirty="0">
              <a:gradFill>
                <a:gsLst>
                  <a:gs pos="2917">
                    <a:schemeClr val="tx1"/>
                  </a:gs>
                  <a:gs pos="30000">
                    <a:schemeClr val="tx1"/>
                  </a:gs>
                </a:gsLst>
                <a:lin ang="5400000" scaled="0"/>
              </a:gradFill>
            </a:endParaRPr>
          </a:p>
        </p:txBody>
      </p:sp>
      <p:cxnSp>
        <p:nvCxnSpPr>
          <p:cNvPr id="27" name="Straight Connector 26">
            <a:extLst>
              <a:ext uri="{FF2B5EF4-FFF2-40B4-BE49-F238E27FC236}">
                <a16:creationId xmlns:a16="http://schemas.microsoft.com/office/drawing/2014/main" id="{71A13933-36F1-4F76-B244-9A30500E456F}"/>
              </a:ext>
            </a:extLst>
          </p:cNvPr>
          <p:cNvCxnSpPr>
            <a:cxnSpLocks/>
          </p:cNvCxnSpPr>
          <p:nvPr/>
        </p:nvCxnSpPr>
        <p:spPr>
          <a:xfrm flipV="1">
            <a:off x="2091147" y="3426834"/>
            <a:ext cx="5509392" cy="222850"/>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072984"/>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SocksDirect</a:t>
            </a:r>
            <a:r>
              <a:rPr lang="en-US" altLang="zh-CN" dirty="0"/>
              <a:t> </a:t>
            </a:r>
            <a:r>
              <a:rPr lang="zh-CN" altLang="en-US" dirty="0"/>
              <a:t>实际应用性能</a:t>
            </a:r>
            <a:endParaRPr lang="en-US" dirty="0"/>
          </a:p>
        </p:txBody>
      </p:sp>
      <p:pic>
        <p:nvPicPr>
          <p:cNvPr id="3" name="图片 2">
            <a:extLst>
              <a:ext uri="{FF2B5EF4-FFF2-40B4-BE49-F238E27FC236}">
                <a16:creationId xmlns:a16="http://schemas.microsoft.com/office/drawing/2014/main" id="{FCF9D921-9303-2043-8332-541295025E2C}"/>
              </a:ext>
            </a:extLst>
          </p:cNvPr>
          <p:cNvPicPr>
            <a:picLocks noChangeAspect="1"/>
          </p:cNvPicPr>
          <p:nvPr/>
        </p:nvPicPr>
        <p:blipFill>
          <a:blip r:embed="rId2"/>
          <a:stretch>
            <a:fillRect/>
          </a:stretch>
        </p:blipFill>
        <p:spPr>
          <a:xfrm>
            <a:off x="1456531" y="1566862"/>
            <a:ext cx="6413500" cy="3860800"/>
          </a:xfrm>
          <a:prstGeom prst="rect">
            <a:avLst/>
          </a:prstGeom>
        </p:spPr>
      </p:pic>
      <p:sp>
        <p:nvSpPr>
          <p:cNvPr id="4" name="文本框 3">
            <a:extLst>
              <a:ext uri="{FF2B5EF4-FFF2-40B4-BE49-F238E27FC236}">
                <a16:creationId xmlns:a16="http://schemas.microsoft.com/office/drawing/2014/main" id="{E1BF839A-435B-5644-B283-04089DD02745}"/>
              </a:ext>
            </a:extLst>
          </p:cNvPr>
          <p:cNvSpPr txBox="1"/>
          <p:nvPr/>
        </p:nvSpPr>
        <p:spPr>
          <a:xfrm>
            <a:off x="2651320" y="5427662"/>
            <a:ext cx="4023922"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t>Nginx HTTP </a:t>
            </a:r>
            <a:r>
              <a:rPr lang="zh-CN" altLang="en-US" sz="2400" dirty="0"/>
              <a:t>请求端到端延迟</a:t>
            </a:r>
          </a:p>
        </p:txBody>
      </p:sp>
    </p:spTree>
    <p:extLst>
      <p:ext uri="{BB962C8B-B14F-4D97-AF65-F5344CB8AC3E}">
        <p14:creationId xmlns:p14="http://schemas.microsoft.com/office/powerpoint/2010/main" val="312867280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4EB12824-38C0-4340-920E-3C26F55C59A1}"/>
              </a:ext>
            </a:extLst>
          </p:cNvPr>
          <p:cNvSpPr>
            <a:spLocks noGrp="1"/>
          </p:cNvSpPr>
          <p:nvPr>
            <p:ph type="body" sz="quarter" idx="10"/>
          </p:nvPr>
        </p:nvSpPr>
        <p:spPr>
          <a:xfrm>
            <a:off x="274638" y="1212850"/>
            <a:ext cx="8777288" cy="5115246"/>
          </a:xfrm>
        </p:spPr>
        <p:txBody>
          <a:bodyPr/>
          <a:lstStyle/>
          <a:p>
            <a:r>
              <a:rPr lang="zh-CN" altLang="en-US" sz="3200" dirty="0"/>
              <a:t>问题</a:t>
            </a:r>
            <a:endParaRPr lang="en-US" altLang="zh-CN" sz="3200" dirty="0"/>
          </a:p>
          <a:p>
            <a:pPr marL="342900" indent="-342900">
              <a:buFont typeface="Arial" panose="020B0604020202020204" pitchFamily="34" charset="0"/>
              <a:buChar char="•"/>
            </a:pPr>
            <a:r>
              <a:rPr lang="en-US" altLang="zh-CN" sz="2000" dirty="0">
                <a:solidFill>
                  <a:schemeClr val="tx1">
                    <a:lumMod val="75000"/>
                  </a:schemeClr>
                </a:solidFill>
              </a:rPr>
              <a:t>Linux</a:t>
            </a:r>
            <a:r>
              <a:rPr lang="zh-CN" altLang="en-US" sz="2000" dirty="0">
                <a:solidFill>
                  <a:schemeClr val="tx1">
                    <a:lumMod val="75000"/>
                  </a:schemeClr>
                </a:solidFill>
              </a:rPr>
              <a:t> 套接字通信原语的性能差。</a:t>
            </a:r>
            <a:endParaRPr lang="en-US" altLang="zh-CN" sz="2000" dirty="0">
              <a:solidFill>
                <a:schemeClr val="tx1">
                  <a:lumMod val="75000"/>
                </a:schemeClr>
              </a:solidFill>
            </a:endParaRPr>
          </a:p>
          <a:p>
            <a:r>
              <a:rPr kumimoji="1" lang="zh-CN" altLang="en-US" sz="3200" dirty="0"/>
              <a:t>创新点</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提出用户态运行库和网卡硬件传输层相结合的方法实现套接字通信原语，从而绕过操作系统内核。</a:t>
            </a:r>
            <a:endParaRPr lang="en-US" altLang="zh-CN" sz="2000" dirty="0">
              <a:solidFill>
                <a:schemeClr val="tx1">
                  <a:lumMod val="75000"/>
                </a:schemeClr>
              </a:solidFill>
            </a:endParaRPr>
          </a:p>
          <a:p>
            <a:r>
              <a:rPr kumimoji="1" lang="zh-CN" altLang="en-US" sz="3200" dirty="0"/>
              <a:t>主要挑战</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操作系统虚拟文件系统层功能复杂，兼容性和性能存在矛盾。</a:t>
            </a:r>
            <a:endParaRPr lang="en-US" altLang="zh-CN" sz="2000" dirty="0">
              <a:solidFill>
                <a:schemeClr val="tx1">
                  <a:lumMod val="75000"/>
                </a:schemeClr>
              </a:solidFill>
            </a:endParaRPr>
          </a:p>
          <a:p>
            <a:r>
              <a:rPr kumimoji="1" lang="zh-CN" altLang="en-US" sz="3200" dirty="0"/>
              <a:t>主要贡献</a:t>
            </a:r>
            <a:endParaRPr kumimoji="1" lang="en-US" altLang="zh-CN" sz="3200" dirty="0"/>
          </a:p>
          <a:p>
            <a:pPr marL="342900" indent="-342900">
              <a:buFont typeface="Arial" panose="020B0604020202020204" pitchFamily="34" charset="0"/>
              <a:buChar char="•"/>
            </a:pPr>
            <a:r>
              <a:rPr lang="zh-CN" altLang="en-US" sz="2000" dirty="0">
                <a:solidFill>
                  <a:schemeClr val="tx1">
                    <a:lumMod val="75000"/>
                  </a:schemeClr>
                </a:solidFill>
              </a:rPr>
              <a:t>设计实现了一个用户态套接字系统</a:t>
            </a:r>
            <a:r>
              <a:rPr lang="en-US" altLang="zh-CN" sz="2000" dirty="0" err="1">
                <a:solidFill>
                  <a:schemeClr val="tx1">
                    <a:lumMod val="75000"/>
                  </a:schemeClr>
                </a:solidFill>
              </a:rPr>
              <a:t>SocksDirect</a:t>
            </a:r>
            <a:r>
              <a:rPr lang="zh-CN" altLang="en-US" sz="2000" dirty="0">
                <a:solidFill>
                  <a:schemeClr val="tx1">
                    <a:lumMod val="75000"/>
                  </a:schemeClr>
                </a:solidFill>
              </a:rPr>
              <a:t>，与现有应用程序完全兼容，能实现接近硬件极限的吞吐量和延迟，且多核性能具有可扩放性。</a:t>
            </a:r>
            <a:endParaRPr lang="en-US" altLang="zh-CN" sz="2000" dirty="0">
              <a:solidFill>
                <a:schemeClr val="tx1">
                  <a:lumMod val="75000"/>
                </a:schemeClr>
              </a:solidFill>
            </a:endParaRPr>
          </a:p>
          <a:p>
            <a:pPr marL="342900" indent="-342900">
              <a:buFont typeface="Arial" panose="020B0604020202020204" pitchFamily="34" charset="0"/>
              <a:buChar char="•"/>
            </a:pPr>
            <a:r>
              <a:rPr lang="zh-CN" altLang="en-US" sz="2000" dirty="0">
                <a:solidFill>
                  <a:schemeClr val="tx1">
                    <a:lumMod val="75000"/>
                  </a:schemeClr>
                </a:solidFill>
              </a:rPr>
              <a:t>消除线程间同步、缓冲区管理、大数据拷贝、进程唤醒等一系列开销。</a:t>
            </a:r>
            <a:endParaRPr lang="en-US" altLang="zh-CN" sz="2000" dirty="0">
              <a:solidFill>
                <a:schemeClr val="tx1">
                  <a:lumMod val="75000"/>
                </a:schemeClr>
              </a:solidFill>
            </a:endParaRPr>
          </a:p>
          <a:p>
            <a:pPr marL="342900" indent="-342900">
              <a:buFont typeface="Arial" panose="020B0604020202020204" pitchFamily="34" charset="0"/>
              <a:buChar char="•"/>
            </a:pPr>
            <a:r>
              <a:rPr lang="zh-CN" altLang="en-US" sz="2000" dirty="0">
                <a:solidFill>
                  <a:schemeClr val="tx1">
                    <a:lumMod val="75000"/>
                  </a:schemeClr>
                </a:solidFill>
              </a:rPr>
              <a:t>相比 </a:t>
            </a:r>
            <a:r>
              <a:rPr lang="en-US" altLang="zh-CN" sz="2000" dirty="0">
                <a:solidFill>
                  <a:schemeClr val="tx1">
                    <a:lumMod val="75000"/>
                  </a:schemeClr>
                </a:solidFill>
              </a:rPr>
              <a:t>Linux </a:t>
            </a:r>
            <a:r>
              <a:rPr lang="zh-CN" altLang="en-US" sz="2000" dirty="0">
                <a:solidFill>
                  <a:schemeClr val="tx1">
                    <a:lumMod val="75000"/>
                  </a:schemeClr>
                </a:solidFill>
              </a:rPr>
              <a:t>提升了 </a:t>
            </a:r>
            <a:r>
              <a:rPr lang="en-US" altLang="zh-CN" sz="2000" dirty="0">
                <a:solidFill>
                  <a:schemeClr val="tx1">
                    <a:lumMod val="75000"/>
                  </a:schemeClr>
                </a:solidFill>
              </a:rPr>
              <a:t>7 </a:t>
            </a:r>
            <a:r>
              <a:rPr lang="zh-CN" altLang="en-US" sz="2000" dirty="0">
                <a:solidFill>
                  <a:schemeClr val="tx1">
                    <a:lumMod val="75000"/>
                  </a:schemeClr>
                </a:solidFill>
              </a:rPr>
              <a:t>至 </a:t>
            </a:r>
            <a:r>
              <a:rPr lang="en-US" altLang="zh-CN" sz="2000" dirty="0">
                <a:solidFill>
                  <a:schemeClr val="tx1">
                    <a:lumMod val="75000"/>
                  </a:schemeClr>
                </a:solidFill>
              </a:rPr>
              <a:t>20 </a:t>
            </a:r>
            <a:r>
              <a:rPr lang="zh-CN" altLang="en-US" sz="2000" dirty="0">
                <a:solidFill>
                  <a:schemeClr val="tx1">
                    <a:lumMod val="75000"/>
                  </a:schemeClr>
                </a:solidFill>
              </a:rPr>
              <a:t>倍吞吐量，降低延迟到 </a:t>
            </a:r>
            <a:r>
              <a:rPr lang="en-US" altLang="zh-CN" sz="2000" dirty="0">
                <a:solidFill>
                  <a:schemeClr val="tx1">
                    <a:lumMod val="75000"/>
                  </a:schemeClr>
                </a:solidFill>
              </a:rPr>
              <a:t>1/17 </a:t>
            </a:r>
            <a:r>
              <a:rPr lang="zh-CN" altLang="en-US" sz="2000" dirty="0">
                <a:solidFill>
                  <a:schemeClr val="tx1">
                    <a:lumMod val="75000"/>
                  </a:schemeClr>
                </a:solidFill>
              </a:rPr>
              <a:t>至 </a:t>
            </a:r>
            <a:r>
              <a:rPr lang="en-US" altLang="zh-CN" sz="2000" dirty="0">
                <a:solidFill>
                  <a:schemeClr val="tx1">
                    <a:lumMod val="75000"/>
                  </a:schemeClr>
                </a:solidFill>
              </a:rPr>
              <a:t>1/35</a:t>
            </a:r>
            <a:r>
              <a:rPr lang="zh-CN" altLang="en-US" sz="2000" dirty="0">
                <a:solidFill>
                  <a:schemeClr val="tx1">
                    <a:lumMod val="75000"/>
                  </a:schemeClr>
                </a:solidFill>
              </a:rPr>
              <a:t>，并将</a:t>
            </a:r>
            <a:r>
              <a:rPr lang="en-US" altLang="zh-CN" sz="2000" dirty="0">
                <a:solidFill>
                  <a:schemeClr val="tx1">
                    <a:lumMod val="75000"/>
                  </a:schemeClr>
                </a:solidFill>
              </a:rPr>
              <a:t>Web </a:t>
            </a:r>
            <a:r>
              <a:rPr lang="zh-CN" altLang="en-US" sz="2000" dirty="0">
                <a:solidFill>
                  <a:schemeClr val="tx1">
                    <a:lumMod val="75000"/>
                  </a:schemeClr>
                </a:solidFill>
              </a:rPr>
              <a:t>服务器的</a:t>
            </a:r>
            <a:r>
              <a:rPr lang="en-US" altLang="zh-CN" sz="2000" dirty="0">
                <a:solidFill>
                  <a:schemeClr val="tx1">
                    <a:lumMod val="75000"/>
                  </a:schemeClr>
                </a:solidFill>
              </a:rPr>
              <a:t>HTTP </a:t>
            </a:r>
            <a:r>
              <a:rPr lang="zh-CN" altLang="en-US" sz="2000" dirty="0">
                <a:solidFill>
                  <a:schemeClr val="tx1">
                    <a:lumMod val="75000"/>
                  </a:schemeClr>
                </a:solidFill>
              </a:rPr>
              <a:t>延迟降低到 </a:t>
            </a:r>
            <a:r>
              <a:rPr lang="en-US" altLang="zh-CN" sz="2000" dirty="0">
                <a:solidFill>
                  <a:schemeClr val="tx1">
                    <a:lumMod val="75000"/>
                  </a:schemeClr>
                </a:solidFill>
              </a:rPr>
              <a:t>1/5.5</a:t>
            </a:r>
            <a:r>
              <a:rPr lang="zh-CN" altLang="en-US" sz="2000" dirty="0">
                <a:solidFill>
                  <a:schemeClr val="tx1">
                    <a:lumMod val="75000"/>
                  </a:schemeClr>
                </a:solidFill>
              </a:rPr>
              <a:t>。</a:t>
            </a:r>
          </a:p>
        </p:txBody>
      </p:sp>
      <p:sp>
        <p:nvSpPr>
          <p:cNvPr id="3" name="标题 2">
            <a:extLst>
              <a:ext uri="{FF2B5EF4-FFF2-40B4-BE49-F238E27FC236}">
                <a16:creationId xmlns:a16="http://schemas.microsoft.com/office/drawing/2014/main" id="{24499A43-A7D9-AD4F-84DB-85E7E7A7E6A9}"/>
              </a:ext>
            </a:extLst>
          </p:cNvPr>
          <p:cNvSpPr>
            <a:spLocks noGrp="1"/>
          </p:cNvSpPr>
          <p:nvPr>
            <p:ph type="title"/>
          </p:nvPr>
        </p:nvSpPr>
        <p:spPr/>
        <p:txBody>
          <a:bodyPr/>
          <a:lstStyle/>
          <a:p>
            <a:r>
              <a:rPr kumimoji="1" lang="en-US" altLang="zh-CN" dirty="0" err="1"/>
              <a:t>SocksDirect</a:t>
            </a:r>
            <a:r>
              <a:rPr kumimoji="1" lang="zh-CN" altLang="en-US" dirty="0"/>
              <a:t> 小结</a:t>
            </a:r>
          </a:p>
        </p:txBody>
      </p:sp>
    </p:spTree>
    <p:extLst>
      <p:ext uri="{BB962C8B-B14F-4D97-AF65-F5344CB8AC3E}">
        <p14:creationId xmlns:p14="http://schemas.microsoft.com/office/powerpoint/2010/main" val="378836387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516062"/>
            <a:ext cx="8777288" cy="4339650"/>
          </a:xfrm>
        </p:spPr>
        <p:txBody>
          <a:bodyPr/>
          <a:lstStyle/>
          <a:p>
            <a:r>
              <a:rPr lang="zh-CN" altLang="en-US" dirty="0">
                <a:solidFill>
                  <a:schemeClr val="bg1">
                    <a:lumMod val="65000"/>
                  </a:schemeClr>
                </a:solidFill>
              </a:rPr>
              <a:t>背景</a:t>
            </a:r>
            <a:endParaRPr lang="en-US" altLang="zh-CN" dirty="0">
              <a:solidFill>
                <a:schemeClr val="bg1">
                  <a:lumMod val="65000"/>
                </a:schemeClr>
              </a:solidFill>
            </a:endParaRPr>
          </a:p>
          <a:p>
            <a:pPr marL="342900" indent="-342900">
              <a:buFont typeface="Arial" panose="020B0604020202020204" pitchFamily="34" charset="0"/>
              <a:buChar char="•"/>
            </a:pPr>
            <a:r>
              <a:rPr lang="zh-CN" altLang="en-US" sz="2400" dirty="0">
                <a:solidFill>
                  <a:schemeClr val="bg1">
                    <a:lumMod val="65000"/>
                  </a:schemeClr>
                </a:solidFill>
              </a:rPr>
              <a:t>软件网络功能和数据结构处理的性能瓶颈</a:t>
            </a:r>
            <a:endParaRPr lang="en-US" altLang="zh-CN" sz="2400" dirty="0">
              <a:solidFill>
                <a:schemeClr val="bg1">
                  <a:lumMod val="65000"/>
                </a:schemeClr>
              </a:solidFill>
            </a:endParaRPr>
          </a:p>
          <a:p>
            <a:pPr marL="342900" indent="-342900">
              <a:buFont typeface="Arial" panose="020B0604020202020204" pitchFamily="34" charset="0"/>
              <a:buChar char="•"/>
            </a:pPr>
            <a:r>
              <a:rPr lang="zh-CN" altLang="en-US" sz="2400" dirty="0">
                <a:solidFill>
                  <a:schemeClr val="bg1">
                    <a:lumMod val="65000"/>
                  </a:schemeClr>
                </a:solidFill>
              </a:rPr>
              <a:t>可编程网卡在数据中心内的部署</a:t>
            </a:r>
            <a:endParaRPr lang="en-US" dirty="0">
              <a:solidFill>
                <a:schemeClr val="bg1">
                  <a:lumMod val="65000"/>
                </a:schemeClr>
              </a:solidFill>
            </a:endParaRPr>
          </a:p>
          <a:p>
            <a:r>
              <a:rPr lang="zh-CN" altLang="en-US" dirty="0">
                <a:solidFill>
                  <a:schemeClr val="bg1">
                    <a:lumMod val="65000"/>
                  </a:schemeClr>
                </a:solidFill>
              </a:rPr>
              <a:t>研究内容</a:t>
            </a:r>
            <a:endParaRPr lang="en-US" altLang="zh-CN" dirty="0">
              <a:solidFill>
                <a:schemeClr val="bg1">
                  <a:lumMod val="65000"/>
                </a:schemeClr>
              </a:solidFill>
            </a:endParaRPr>
          </a:p>
          <a:p>
            <a:pPr marL="342900" indent="-342900">
              <a:buFont typeface="Arial" pitchFamily="34" charset="0"/>
              <a:buChar char="•"/>
            </a:pPr>
            <a:r>
              <a:rPr lang="zh-CN" altLang="en-US" sz="2400" dirty="0">
                <a:solidFill>
                  <a:schemeClr val="bg1">
                    <a:lumMod val="65000"/>
                  </a:schemeClr>
                </a:solidFill>
                <a:latin typeface="Segoe UI"/>
              </a:rPr>
              <a:t>基于可编程网卡的数据中心系统</a:t>
            </a:r>
            <a:endParaRPr lang="en-US" altLang="zh-CN" sz="2400" dirty="0">
              <a:solidFill>
                <a:schemeClr val="bg1">
                  <a:lumMod val="65000"/>
                </a:schemeClr>
              </a:solidFill>
              <a:latin typeface="Segoe UI"/>
            </a:endParaRPr>
          </a:p>
          <a:p>
            <a:pPr marL="342900" indent="-342900">
              <a:buFont typeface="Arial" pitchFamily="34" charset="0"/>
              <a:buChar char="•"/>
            </a:pPr>
            <a:r>
              <a:rPr lang="zh-CN" altLang="en-US" sz="2400" dirty="0">
                <a:solidFill>
                  <a:schemeClr val="bg1">
                    <a:lumMod val="65000"/>
                  </a:schemeClr>
                </a:solidFill>
                <a:latin typeface="Segoe UI"/>
              </a:rPr>
              <a:t>网络功能加速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ClickNP</a:t>
            </a:r>
            <a:endParaRPr lang="en-US" altLang="zh-CN" sz="2400" dirty="0">
              <a:solidFill>
                <a:schemeClr val="bg1">
                  <a:lumMod val="65000"/>
                </a:schemeClr>
              </a:solidFill>
              <a:latin typeface="Segoe UI"/>
            </a:endParaRPr>
          </a:p>
          <a:p>
            <a:pPr marL="342900" lvl="0" indent="-342900">
              <a:buFont typeface="Arial" panose="020B0604020202020204" pitchFamily="34" charset="0"/>
              <a:buChar char="•"/>
            </a:pPr>
            <a:r>
              <a:rPr lang="zh-CN" altLang="en-US" sz="2400" dirty="0">
                <a:solidFill>
                  <a:schemeClr val="bg1">
                    <a:lumMod val="65000"/>
                  </a:schemeClr>
                </a:solidFill>
                <a:latin typeface="Segoe UI"/>
              </a:rPr>
              <a:t>数据结构加速 </a:t>
            </a:r>
            <a:r>
              <a:rPr lang="en-US" altLang="zh-CN" sz="2400" dirty="0">
                <a:solidFill>
                  <a:schemeClr val="bg1">
                    <a:lumMod val="65000"/>
                  </a:schemeClr>
                </a:solidFill>
                <a:latin typeface="Segoe UI"/>
              </a:rPr>
              <a:t>– KV-Direct</a:t>
            </a:r>
          </a:p>
          <a:p>
            <a:pPr marL="342900" lvl="0" indent="-342900">
              <a:buFont typeface="Arial" panose="020B0604020202020204" pitchFamily="34" charset="0"/>
              <a:buChar char="•"/>
            </a:pPr>
            <a:r>
              <a:rPr lang="zh-CN" altLang="en-US" sz="2400" dirty="0">
                <a:solidFill>
                  <a:schemeClr val="bg1">
                    <a:lumMod val="65000"/>
                  </a:schemeClr>
                </a:solidFill>
                <a:latin typeface="Segoe UI"/>
              </a:rPr>
              <a:t>通信原语加速 </a:t>
            </a:r>
            <a:r>
              <a:rPr lang="en-US" altLang="zh-CN" sz="2400" dirty="0">
                <a:solidFill>
                  <a:schemeClr val="bg1">
                    <a:lumMod val="65000"/>
                  </a:schemeClr>
                </a:solidFill>
                <a:latin typeface="Segoe UI"/>
              </a:rPr>
              <a:t>– </a:t>
            </a:r>
            <a:r>
              <a:rPr lang="en-US" altLang="zh-CN" sz="2400" dirty="0" err="1">
                <a:solidFill>
                  <a:schemeClr val="bg1">
                    <a:lumMod val="65000"/>
                  </a:schemeClr>
                </a:solidFill>
                <a:latin typeface="Segoe UI"/>
              </a:rPr>
              <a:t>SocksDirect</a:t>
            </a:r>
            <a:endParaRPr lang="en-US" altLang="zh-CN" sz="2400" dirty="0">
              <a:solidFill>
                <a:schemeClr val="bg1">
                  <a:lumMod val="65000"/>
                </a:schemeClr>
              </a:solidFill>
              <a:latin typeface="Segoe UI"/>
            </a:endParaRPr>
          </a:p>
          <a:p>
            <a:pPr lvl="0"/>
            <a:r>
              <a:rPr lang="zh-CN" altLang="en-US" dirty="0">
                <a:solidFill>
                  <a:srgbClr val="007ADB"/>
                </a:solidFill>
              </a:rPr>
              <a:t>报告总结</a:t>
            </a:r>
            <a:endParaRPr lang="en-US" altLang="zh-CN" dirty="0">
              <a:solidFill>
                <a:srgbClr val="007ADB"/>
              </a:solidFill>
            </a:endParaRPr>
          </a:p>
        </p:txBody>
      </p:sp>
      <p:sp>
        <p:nvSpPr>
          <p:cNvPr id="3" name="Title 2"/>
          <p:cNvSpPr>
            <a:spLocks noGrp="1"/>
          </p:cNvSpPr>
          <p:nvPr>
            <p:ph type="title"/>
          </p:nvPr>
        </p:nvSpPr>
        <p:spPr>
          <a:xfrm>
            <a:off x="274638" y="295277"/>
            <a:ext cx="8351043" cy="992185"/>
          </a:xfrm>
        </p:spPr>
        <p:txBody>
          <a:bodyPr/>
          <a:lstStyle/>
          <a:p>
            <a:r>
              <a:rPr lang="zh-CN" altLang="en-US" dirty="0"/>
              <a:t>答辩报告提纲</a:t>
            </a:r>
            <a:endParaRPr lang="en-US" dirty="0"/>
          </a:p>
        </p:txBody>
      </p:sp>
    </p:spTree>
    <p:extLst>
      <p:ext uri="{BB962C8B-B14F-4D97-AF65-F5344CB8AC3E}">
        <p14:creationId xmlns:p14="http://schemas.microsoft.com/office/powerpoint/2010/main" val="3185823624"/>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AB3C6A2-6984-3241-96E1-46D5802389C8}"/>
              </a:ext>
            </a:extLst>
          </p:cNvPr>
          <p:cNvSpPr>
            <a:spLocks noGrp="1"/>
          </p:cNvSpPr>
          <p:nvPr>
            <p:ph type="body" sz="quarter" idx="10"/>
          </p:nvPr>
        </p:nvSpPr>
        <p:spPr>
          <a:xfrm>
            <a:off x="274638" y="1212850"/>
            <a:ext cx="8777288" cy="4247317"/>
          </a:xfrm>
        </p:spPr>
        <p:txBody>
          <a:bodyPr/>
          <a:lstStyle/>
          <a:p>
            <a:pPr marL="342900" indent="-342900">
              <a:buFont typeface="Arial" panose="020B0604020202020204" pitchFamily="34" charset="0"/>
              <a:buChar char="•"/>
            </a:pPr>
            <a:r>
              <a:rPr lang="zh-CN" altLang="en-US" sz="2000" dirty="0">
                <a:solidFill>
                  <a:schemeClr val="tx1"/>
                </a:solidFill>
              </a:rPr>
              <a:t>本文提出了一个</a:t>
            </a:r>
            <a:r>
              <a:rPr lang="zh-CN" altLang="en-US" sz="2000" dirty="0">
                <a:solidFill>
                  <a:srgbClr val="007ADB"/>
                </a:solidFill>
              </a:rPr>
              <a:t>基于可编程网卡的高性能数据中心系统</a:t>
            </a:r>
            <a:r>
              <a:rPr lang="zh-CN" altLang="en-US" sz="2000" dirty="0">
                <a:solidFill>
                  <a:schemeClr val="tx1"/>
                </a:solidFill>
              </a:rPr>
              <a:t>。利用可编程网卡提高云计算中计算、网络和存储节点的性能，并降低成本。</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创新点 </a:t>
            </a:r>
            <a:r>
              <a:rPr lang="en-US" altLang="zh-CN" sz="2000" dirty="0">
                <a:solidFill>
                  <a:schemeClr val="tx1"/>
                </a:solidFill>
              </a:rPr>
              <a:t>1</a:t>
            </a:r>
            <a:r>
              <a:rPr lang="zh-CN" altLang="en-US" sz="2000" dirty="0">
                <a:solidFill>
                  <a:schemeClr val="tx1"/>
                </a:solidFill>
              </a:rPr>
              <a:t>：</a:t>
            </a:r>
            <a:r>
              <a:rPr lang="zh-CN" altLang="en-US" sz="2000" dirty="0">
                <a:solidFill>
                  <a:srgbClr val="007ADB"/>
                </a:solidFill>
              </a:rPr>
              <a:t>提出用基于</a:t>
            </a:r>
            <a:r>
              <a:rPr lang="en-US" sz="2000" dirty="0">
                <a:solidFill>
                  <a:srgbClr val="007ADB"/>
                </a:solidFill>
              </a:rPr>
              <a:t>FPGA</a:t>
            </a:r>
            <a:r>
              <a:rPr lang="zh-CN" altLang="en-US" sz="2000" dirty="0">
                <a:solidFill>
                  <a:srgbClr val="007ADB"/>
                </a:solidFill>
              </a:rPr>
              <a:t>的可编程网卡加速云计算中的虚拟网络功能</a:t>
            </a:r>
            <a:r>
              <a:rPr lang="zh-CN" altLang="en-US" sz="2000" dirty="0">
                <a:solidFill>
                  <a:schemeClr val="tx1"/>
                </a:solidFill>
              </a:rPr>
              <a:t>。为了简化编程，提出了首个适用于高速网络数据包处理、基于高级语言的</a:t>
            </a:r>
            <a:r>
              <a:rPr lang="en-US" sz="2000" dirty="0">
                <a:solidFill>
                  <a:schemeClr val="tx1"/>
                </a:solidFill>
              </a:rPr>
              <a:t>FPGA</a:t>
            </a:r>
            <a:r>
              <a:rPr lang="zh-CN" altLang="en-US" sz="2000" dirty="0">
                <a:solidFill>
                  <a:schemeClr val="tx1"/>
                </a:solidFill>
              </a:rPr>
              <a:t>编程框架。相比传统基于</a:t>
            </a:r>
            <a:r>
              <a:rPr lang="en-US" sz="2000" dirty="0">
                <a:solidFill>
                  <a:schemeClr val="tx1"/>
                </a:solidFill>
              </a:rPr>
              <a:t>CPU</a:t>
            </a:r>
            <a:r>
              <a:rPr lang="zh-CN" altLang="en-US" sz="2000" dirty="0">
                <a:solidFill>
                  <a:schemeClr val="tx1"/>
                </a:solidFill>
              </a:rPr>
              <a:t>的网络功能，把吞吐量提高了</a:t>
            </a:r>
            <a:r>
              <a:rPr lang="en-US" sz="2000" dirty="0">
                <a:solidFill>
                  <a:schemeClr val="tx1"/>
                </a:solidFill>
              </a:rPr>
              <a:t>10</a:t>
            </a:r>
            <a:r>
              <a:rPr lang="zh-CN" altLang="en-US" sz="2000" dirty="0">
                <a:solidFill>
                  <a:schemeClr val="tx1"/>
                </a:solidFill>
              </a:rPr>
              <a:t>倍，延迟降低到</a:t>
            </a:r>
            <a:r>
              <a:rPr lang="en-US" sz="2000" dirty="0">
                <a:solidFill>
                  <a:schemeClr val="tx1"/>
                </a:solidFill>
              </a:rPr>
              <a:t>1/10</a:t>
            </a:r>
            <a:r>
              <a:rPr lang="zh-CN" altLang="en-US" sz="2000" dirty="0">
                <a:solidFill>
                  <a:schemeClr val="tx1"/>
                </a:solidFill>
              </a:rPr>
              <a:t>，为每个计算节点节约了</a:t>
            </a:r>
            <a:r>
              <a:rPr lang="en-US" sz="2000" dirty="0">
                <a:solidFill>
                  <a:schemeClr val="tx1"/>
                </a:solidFill>
              </a:rPr>
              <a:t>1/5</a:t>
            </a:r>
            <a:r>
              <a:rPr lang="zh-CN" altLang="en-US" sz="2000" dirty="0">
                <a:solidFill>
                  <a:schemeClr val="tx1"/>
                </a:solidFill>
              </a:rPr>
              <a:t>的</a:t>
            </a:r>
            <a:r>
              <a:rPr lang="en-US" sz="2000" dirty="0">
                <a:solidFill>
                  <a:schemeClr val="tx1"/>
                </a:solidFill>
              </a:rPr>
              <a:t>CPU</a:t>
            </a:r>
            <a:r>
              <a:rPr lang="zh-CN" altLang="en-US" sz="2000" dirty="0">
                <a:solidFill>
                  <a:schemeClr val="tx1"/>
                </a:solidFill>
              </a:rPr>
              <a:t>核。</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创新点 </a:t>
            </a:r>
            <a:r>
              <a:rPr lang="en-US" altLang="zh-CN" sz="2000" dirty="0">
                <a:solidFill>
                  <a:schemeClr val="tx1"/>
                </a:solidFill>
              </a:rPr>
              <a:t>2</a:t>
            </a:r>
            <a:r>
              <a:rPr lang="zh-CN" altLang="en-US" sz="2000" dirty="0">
                <a:solidFill>
                  <a:schemeClr val="tx1"/>
                </a:solidFill>
              </a:rPr>
              <a:t>：</a:t>
            </a:r>
            <a:r>
              <a:rPr lang="zh-CN" altLang="en-US" sz="2000" dirty="0">
                <a:solidFill>
                  <a:srgbClr val="007ADB"/>
                </a:solidFill>
              </a:rPr>
              <a:t>提出用可编程网卡加速远程数据结构访问</a:t>
            </a:r>
            <a:r>
              <a:rPr lang="zh-CN" altLang="en-US" sz="2000" dirty="0">
                <a:solidFill>
                  <a:schemeClr val="tx1"/>
                </a:solidFill>
              </a:rPr>
              <a:t>。我们以内存键值存储系统为例，在服务器端绕过</a:t>
            </a:r>
            <a:r>
              <a:rPr lang="en-US" sz="2000" dirty="0">
                <a:solidFill>
                  <a:schemeClr val="tx1"/>
                </a:solidFill>
              </a:rPr>
              <a:t>CPU</a:t>
            </a:r>
            <a:r>
              <a:rPr lang="zh-CN" altLang="en-US" sz="2000" dirty="0">
                <a:solidFill>
                  <a:schemeClr val="tx1"/>
                </a:solidFill>
              </a:rPr>
              <a:t>，用网卡直接访问主机内存，实现了</a:t>
            </a:r>
            <a:r>
              <a:rPr lang="en-US" sz="2000" dirty="0">
                <a:solidFill>
                  <a:schemeClr val="tx1"/>
                </a:solidFill>
              </a:rPr>
              <a:t>10</a:t>
            </a:r>
            <a:r>
              <a:rPr lang="zh-CN" altLang="en-US" sz="2000" dirty="0">
                <a:solidFill>
                  <a:schemeClr val="tx1"/>
                </a:solidFill>
              </a:rPr>
              <a:t>倍于</a:t>
            </a:r>
            <a:r>
              <a:rPr lang="en-US" sz="2000" dirty="0">
                <a:solidFill>
                  <a:schemeClr val="tx1"/>
                </a:solidFill>
              </a:rPr>
              <a:t>CPU</a:t>
            </a:r>
            <a:r>
              <a:rPr lang="zh-CN" altLang="en-US" sz="2000" dirty="0">
                <a:solidFill>
                  <a:schemeClr val="tx1"/>
                </a:solidFill>
              </a:rPr>
              <a:t>的吞吐量和微秒级的延迟，是首个单机性能达到</a:t>
            </a:r>
            <a:r>
              <a:rPr lang="en-US" sz="2000" dirty="0">
                <a:solidFill>
                  <a:schemeClr val="tx1"/>
                </a:solidFill>
              </a:rPr>
              <a:t>10</a:t>
            </a:r>
            <a:r>
              <a:rPr lang="zh-CN" altLang="en-US" sz="2000" dirty="0">
                <a:solidFill>
                  <a:schemeClr val="tx1"/>
                </a:solidFill>
              </a:rPr>
              <a:t>亿次每秒的通用键值存储系统。</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创新点 </a:t>
            </a:r>
            <a:r>
              <a:rPr lang="en-US" altLang="zh-CN" sz="2000" dirty="0">
                <a:solidFill>
                  <a:schemeClr val="tx1"/>
                </a:solidFill>
              </a:rPr>
              <a:t>3</a:t>
            </a:r>
            <a:r>
              <a:rPr lang="zh-CN" altLang="en-US" sz="2000" dirty="0">
                <a:solidFill>
                  <a:schemeClr val="tx1"/>
                </a:solidFill>
              </a:rPr>
              <a:t>：为了降低操作系统网络协议栈的开销，</a:t>
            </a:r>
            <a:r>
              <a:rPr lang="zh-CN" altLang="en-US" sz="2000" dirty="0">
                <a:solidFill>
                  <a:srgbClr val="007ADB"/>
                </a:solidFill>
              </a:rPr>
              <a:t>提出一个软硬件结合的用户态套接字通信系统</a:t>
            </a:r>
            <a:r>
              <a:rPr lang="zh-CN" altLang="en-US" sz="2000" dirty="0">
                <a:solidFill>
                  <a:schemeClr val="tx1"/>
                </a:solidFill>
              </a:rPr>
              <a:t>，与现有应用程序完全兼容，并能实现接近硬件极限的吞吐量和延迟，解决了长期以来通用网络协议栈性能较低、专用网络协议栈兼容性较差的矛盾。</a:t>
            </a:r>
            <a:endParaRPr lang="en-US" sz="2000" dirty="0">
              <a:solidFill>
                <a:schemeClr val="tx1"/>
              </a:solidFill>
            </a:endParaRPr>
          </a:p>
        </p:txBody>
      </p:sp>
      <p:sp>
        <p:nvSpPr>
          <p:cNvPr id="3" name="标题 2">
            <a:extLst>
              <a:ext uri="{FF2B5EF4-FFF2-40B4-BE49-F238E27FC236}">
                <a16:creationId xmlns:a16="http://schemas.microsoft.com/office/drawing/2014/main" id="{6FC28230-DEE3-0349-918B-B61290D27D1B}"/>
              </a:ext>
            </a:extLst>
          </p:cNvPr>
          <p:cNvSpPr>
            <a:spLocks noGrp="1"/>
          </p:cNvSpPr>
          <p:nvPr>
            <p:ph type="title"/>
          </p:nvPr>
        </p:nvSpPr>
        <p:spPr/>
        <p:txBody>
          <a:bodyPr/>
          <a:lstStyle/>
          <a:p>
            <a:r>
              <a:rPr kumimoji="1" lang="zh-CN" altLang="en-US" dirty="0"/>
              <a:t>报告总结</a:t>
            </a:r>
          </a:p>
        </p:txBody>
      </p:sp>
    </p:spTree>
    <p:extLst>
      <p:ext uri="{BB962C8B-B14F-4D97-AF65-F5344CB8AC3E}">
        <p14:creationId xmlns:p14="http://schemas.microsoft.com/office/powerpoint/2010/main" val="2408022680"/>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展望：可编程网卡成为一等公民</a:t>
            </a:r>
            <a:endParaRPr lang="en-US" dirty="0"/>
          </a:p>
        </p:txBody>
      </p:sp>
      <p:sp>
        <p:nvSpPr>
          <p:cNvPr id="3" name="Text Placeholder 2"/>
          <p:cNvSpPr>
            <a:spLocks noGrp="1"/>
          </p:cNvSpPr>
          <p:nvPr>
            <p:ph type="body" sz="quarter" idx="10"/>
          </p:nvPr>
        </p:nvSpPr>
        <p:spPr>
          <a:xfrm>
            <a:off x="274638" y="1212849"/>
            <a:ext cx="4206240" cy="1020279"/>
          </a:xfrm>
        </p:spPr>
        <p:txBody>
          <a:bodyPr/>
          <a:lstStyle/>
          <a:p>
            <a:r>
              <a:rPr lang="zh-CN" altLang="en-US" dirty="0"/>
              <a:t>传统加速架构</a:t>
            </a:r>
            <a:endParaRPr lang="en-US" dirty="0"/>
          </a:p>
          <a:p>
            <a:r>
              <a:rPr lang="en-US" altLang="zh-CN" sz="2000" dirty="0">
                <a:solidFill>
                  <a:schemeClr val="tx1"/>
                </a:solidFill>
                <a:latin typeface="+mn-lt"/>
              </a:rPr>
              <a:t>CPU </a:t>
            </a:r>
            <a:r>
              <a:rPr lang="zh-CN" altLang="en-US" sz="2000" dirty="0">
                <a:solidFill>
                  <a:schemeClr val="tx1"/>
                </a:solidFill>
                <a:latin typeface="+mn-lt"/>
              </a:rPr>
              <a:t>把规则的任务卸载到 </a:t>
            </a:r>
            <a:r>
              <a:rPr lang="en-US" sz="2000" dirty="0">
                <a:solidFill>
                  <a:schemeClr val="tx1"/>
                </a:solidFill>
                <a:latin typeface="+mn-lt"/>
              </a:rPr>
              <a:t>FPGA</a:t>
            </a:r>
            <a:endParaRPr lang="en-US" dirty="0">
              <a:solidFill>
                <a:schemeClr val="tx1"/>
              </a:solidFill>
              <a:latin typeface="+mn-lt"/>
            </a:endParaRPr>
          </a:p>
        </p:txBody>
      </p:sp>
      <p:sp>
        <p:nvSpPr>
          <p:cNvPr id="4" name="Text Placeholder 3"/>
          <p:cNvSpPr>
            <a:spLocks noGrp="1"/>
          </p:cNvSpPr>
          <p:nvPr>
            <p:ph type="body" sz="quarter" idx="11"/>
          </p:nvPr>
        </p:nvSpPr>
        <p:spPr>
          <a:xfrm>
            <a:off x="4846113" y="1211287"/>
            <a:ext cx="4206240" cy="1020279"/>
          </a:xfrm>
        </p:spPr>
        <p:txBody>
          <a:bodyPr/>
          <a:lstStyle/>
          <a:p>
            <a:r>
              <a:rPr lang="zh-CN" altLang="en-US" dirty="0"/>
              <a:t>可编程网卡架构</a:t>
            </a:r>
            <a:endParaRPr lang="en-US" dirty="0"/>
          </a:p>
          <a:p>
            <a:r>
              <a:rPr lang="en-US" altLang="zh-CN" sz="2000" dirty="0">
                <a:solidFill>
                  <a:schemeClr val="tx1"/>
                </a:solidFill>
                <a:latin typeface="+mn-lt"/>
              </a:rPr>
              <a:t>FPGA </a:t>
            </a:r>
            <a:r>
              <a:rPr lang="zh-CN" altLang="en-US" sz="2000" dirty="0">
                <a:solidFill>
                  <a:schemeClr val="tx1"/>
                </a:solidFill>
                <a:latin typeface="+mn-lt"/>
              </a:rPr>
              <a:t>把不规则的任务卸载到 </a:t>
            </a:r>
            <a:r>
              <a:rPr lang="en-US" altLang="zh-CN" sz="2000" dirty="0">
                <a:solidFill>
                  <a:schemeClr val="tx1"/>
                </a:solidFill>
                <a:latin typeface="+mn-lt"/>
              </a:rPr>
              <a:t>CPU</a:t>
            </a:r>
            <a:endParaRPr lang="en-US" sz="2000" dirty="0">
              <a:solidFill>
                <a:schemeClr val="tx1"/>
              </a:solidFill>
              <a:latin typeface="+mn-lt"/>
            </a:endParaRPr>
          </a:p>
        </p:txBody>
      </p:sp>
      <p:sp>
        <p:nvSpPr>
          <p:cNvPr id="5" name="Rectangle 4"/>
          <p:cNvSpPr/>
          <p:nvPr/>
        </p:nvSpPr>
        <p:spPr bwMode="auto">
          <a:xfrm>
            <a:off x="1996281" y="3169718"/>
            <a:ext cx="2057400" cy="19812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CPU</a:t>
            </a:r>
          </a:p>
        </p:txBody>
      </p:sp>
      <p:sp>
        <p:nvSpPr>
          <p:cNvPr id="6" name="Rectangle 5"/>
          <p:cNvSpPr/>
          <p:nvPr/>
        </p:nvSpPr>
        <p:spPr bwMode="auto">
          <a:xfrm>
            <a:off x="2377281" y="23696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DRAM</a:t>
            </a:r>
          </a:p>
        </p:txBody>
      </p:sp>
      <p:sp>
        <p:nvSpPr>
          <p:cNvPr id="7" name="Rectangle 6"/>
          <p:cNvSpPr/>
          <p:nvPr/>
        </p:nvSpPr>
        <p:spPr bwMode="auto">
          <a:xfrm>
            <a:off x="434181" y="3207818"/>
            <a:ext cx="1295400" cy="5334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FPGA</a:t>
            </a:r>
          </a:p>
        </p:txBody>
      </p:sp>
      <p:sp>
        <p:nvSpPr>
          <p:cNvPr id="8" name="Rectangle 7"/>
          <p:cNvSpPr/>
          <p:nvPr/>
        </p:nvSpPr>
        <p:spPr bwMode="auto">
          <a:xfrm>
            <a:off x="434181" y="38936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SSD</a:t>
            </a:r>
          </a:p>
        </p:txBody>
      </p:sp>
      <p:sp>
        <p:nvSpPr>
          <p:cNvPr id="9" name="Rectangle 8"/>
          <p:cNvSpPr/>
          <p:nvPr/>
        </p:nvSpPr>
        <p:spPr bwMode="auto">
          <a:xfrm>
            <a:off x="434181" y="45794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GPU</a:t>
            </a:r>
          </a:p>
        </p:txBody>
      </p:sp>
      <p:cxnSp>
        <p:nvCxnSpPr>
          <p:cNvPr id="10" name="Straight Connector 9"/>
          <p:cNvCxnSpPr>
            <a:stCxn id="5" idx="1"/>
            <a:endCxn id="8" idx="3"/>
          </p:cNvCxnSpPr>
          <p:nvPr/>
        </p:nvCxnSpPr>
        <p:spPr>
          <a:xfrm flipH="1">
            <a:off x="1729581" y="4160318"/>
            <a:ext cx="2667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729581" y="3486846"/>
            <a:ext cx="2667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723264" y="4846118"/>
            <a:ext cx="2667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2377281" y="54176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网卡</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Connector 13"/>
          <p:cNvCxnSpPr>
            <a:stCxn id="6" idx="2"/>
            <a:endCxn id="5" idx="0"/>
          </p:cNvCxnSpPr>
          <p:nvPr/>
        </p:nvCxnSpPr>
        <p:spPr>
          <a:xfrm>
            <a:off x="3024981" y="2903018"/>
            <a:ext cx="0" cy="2667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86881" y="5150918"/>
            <a:ext cx="0" cy="2667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6881" y="5951018"/>
            <a:ext cx="0" cy="6096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305354" y="6180597"/>
            <a:ext cx="779701" cy="517065"/>
          </a:xfrm>
          <a:prstGeom prst="rect">
            <a:avLst/>
          </a:prstGeom>
          <a:noFill/>
        </p:spPr>
        <p:txBody>
          <a:bodyPr wrap="none" lIns="182880" tIns="146304" rIns="182880" bIns="146304" rtlCol="0">
            <a:spAutoFit/>
          </a:bodyPr>
          <a:lstStyle/>
          <a:p>
            <a:pPr>
              <a:lnSpc>
                <a:spcPct val="90000"/>
              </a:lnSpc>
              <a:spcAft>
                <a:spcPts val="600"/>
              </a:spcAft>
            </a:pPr>
            <a:r>
              <a:rPr lang="zh-CN" altLang="en-US" sz="1600" dirty="0">
                <a:gradFill>
                  <a:gsLst>
                    <a:gs pos="2917">
                      <a:schemeClr val="tx1"/>
                    </a:gs>
                    <a:gs pos="30000">
                      <a:schemeClr val="tx1"/>
                    </a:gs>
                  </a:gsLst>
                  <a:lin ang="5400000" scaled="0"/>
                </a:gradFill>
              </a:rPr>
              <a:t>网络</a:t>
            </a:r>
            <a:endParaRPr lang="en-US" sz="1600" dirty="0">
              <a:gradFill>
                <a:gsLst>
                  <a:gs pos="2917">
                    <a:schemeClr val="tx1"/>
                  </a:gs>
                  <a:gs pos="30000">
                    <a:schemeClr val="tx1"/>
                  </a:gs>
                </a:gsLst>
                <a:lin ang="5400000" scaled="0"/>
              </a:gradFill>
            </a:endParaRPr>
          </a:p>
        </p:txBody>
      </p:sp>
      <p:sp>
        <p:nvSpPr>
          <p:cNvPr id="18" name="Rectangle 17"/>
          <p:cNvSpPr/>
          <p:nvPr/>
        </p:nvSpPr>
        <p:spPr bwMode="auto">
          <a:xfrm>
            <a:off x="6637675" y="3169718"/>
            <a:ext cx="2057400" cy="19812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FPGA</a:t>
            </a:r>
          </a:p>
        </p:txBody>
      </p:sp>
      <p:sp>
        <p:nvSpPr>
          <p:cNvPr id="19" name="Rectangle 18"/>
          <p:cNvSpPr/>
          <p:nvPr/>
        </p:nvSpPr>
        <p:spPr bwMode="auto">
          <a:xfrm>
            <a:off x="7018675" y="23696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DRAM</a:t>
            </a:r>
          </a:p>
        </p:txBody>
      </p:sp>
      <p:sp>
        <p:nvSpPr>
          <p:cNvPr id="20" name="Rectangle 19"/>
          <p:cNvSpPr/>
          <p:nvPr/>
        </p:nvSpPr>
        <p:spPr bwMode="auto">
          <a:xfrm>
            <a:off x="5075575" y="3207818"/>
            <a:ext cx="1295400" cy="53340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CPU</a:t>
            </a:r>
          </a:p>
        </p:txBody>
      </p:sp>
      <p:sp>
        <p:nvSpPr>
          <p:cNvPr id="21" name="Rectangle 20"/>
          <p:cNvSpPr/>
          <p:nvPr/>
        </p:nvSpPr>
        <p:spPr bwMode="auto">
          <a:xfrm>
            <a:off x="5075575" y="38936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SSD</a:t>
            </a:r>
          </a:p>
        </p:txBody>
      </p:sp>
      <p:sp>
        <p:nvSpPr>
          <p:cNvPr id="22" name="Rectangle 21"/>
          <p:cNvSpPr/>
          <p:nvPr/>
        </p:nvSpPr>
        <p:spPr bwMode="auto">
          <a:xfrm>
            <a:off x="5075575" y="45794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GPU</a:t>
            </a:r>
          </a:p>
        </p:txBody>
      </p:sp>
      <p:cxnSp>
        <p:nvCxnSpPr>
          <p:cNvPr id="23" name="Straight Connector 22"/>
          <p:cNvCxnSpPr>
            <a:stCxn id="18" idx="1"/>
            <a:endCxn id="21" idx="3"/>
          </p:cNvCxnSpPr>
          <p:nvPr/>
        </p:nvCxnSpPr>
        <p:spPr>
          <a:xfrm flipH="1">
            <a:off x="6370975" y="4160318"/>
            <a:ext cx="2667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358089" y="3486846"/>
            <a:ext cx="2667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64658" y="4846118"/>
            <a:ext cx="266700"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7018675" y="5417618"/>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zh-CN" altLang="en-US" sz="2400" dirty="0">
                <a:gradFill>
                  <a:gsLst>
                    <a:gs pos="0">
                      <a:srgbClr val="FFFFFF"/>
                    </a:gs>
                    <a:gs pos="100000">
                      <a:srgbClr val="FFFFFF"/>
                    </a:gs>
                  </a:gsLst>
                  <a:lin ang="5400000" scaled="0"/>
                </a:gradFill>
                <a:ea typeface="Segoe UI" pitchFamily="34" charset="0"/>
                <a:cs typeface="Segoe UI" pitchFamily="34" charset="0"/>
              </a:rPr>
              <a:t>网卡</a:t>
            </a: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27" name="Straight Connector 26"/>
          <p:cNvCxnSpPr>
            <a:stCxn id="19" idx="2"/>
            <a:endCxn id="18" idx="0"/>
          </p:cNvCxnSpPr>
          <p:nvPr/>
        </p:nvCxnSpPr>
        <p:spPr>
          <a:xfrm>
            <a:off x="7666375" y="2903018"/>
            <a:ext cx="0" cy="2667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28275" y="5150918"/>
            <a:ext cx="0" cy="2667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8275" y="5951018"/>
            <a:ext cx="0" cy="6096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949233" y="6180597"/>
            <a:ext cx="779701" cy="517065"/>
          </a:xfrm>
          <a:prstGeom prst="rect">
            <a:avLst/>
          </a:prstGeom>
          <a:noFill/>
        </p:spPr>
        <p:txBody>
          <a:bodyPr wrap="none" lIns="182880" tIns="146304" rIns="182880" bIns="146304" rtlCol="0">
            <a:spAutoFit/>
          </a:bodyPr>
          <a:lstStyle/>
          <a:p>
            <a:pPr>
              <a:lnSpc>
                <a:spcPct val="90000"/>
              </a:lnSpc>
              <a:spcAft>
                <a:spcPts val="600"/>
              </a:spcAft>
            </a:pPr>
            <a:r>
              <a:rPr lang="zh-CN" altLang="en-US" sz="1600" dirty="0">
                <a:gradFill>
                  <a:gsLst>
                    <a:gs pos="2917">
                      <a:schemeClr val="tx1"/>
                    </a:gs>
                    <a:gs pos="30000">
                      <a:schemeClr val="tx1"/>
                    </a:gs>
                  </a:gsLst>
                  <a:lin ang="5400000" scaled="0"/>
                </a:gradFill>
              </a:rPr>
              <a:t>网络</a:t>
            </a:r>
            <a:endParaRPr lang="en-US" sz="1600" dirty="0">
              <a:gradFill>
                <a:gsLst>
                  <a:gs pos="2917">
                    <a:schemeClr val="tx1"/>
                  </a:gs>
                  <a:gs pos="30000">
                    <a:schemeClr val="tx1"/>
                  </a:gs>
                </a:gsLst>
                <a:lin ang="5400000" scaled="0"/>
              </a:gradFill>
            </a:endParaRPr>
          </a:p>
        </p:txBody>
      </p:sp>
      <p:sp>
        <p:nvSpPr>
          <p:cNvPr id="31" name="Rectangle 30"/>
          <p:cNvSpPr/>
          <p:nvPr/>
        </p:nvSpPr>
        <p:spPr bwMode="auto">
          <a:xfrm>
            <a:off x="436055" y="2407719"/>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DRAM</a:t>
            </a:r>
          </a:p>
        </p:txBody>
      </p:sp>
      <p:cxnSp>
        <p:nvCxnSpPr>
          <p:cNvPr id="32" name="Straight Connector 31"/>
          <p:cNvCxnSpPr>
            <a:stCxn id="31" idx="2"/>
          </p:cNvCxnSpPr>
          <p:nvPr/>
        </p:nvCxnSpPr>
        <p:spPr>
          <a:xfrm>
            <a:off x="1083755" y="2941119"/>
            <a:ext cx="0" cy="2667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5103068" y="2406266"/>
            <a:ext cx="1295400" cy="533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DRAM</a:t>
            </a:r>
          </a:p>
        </p:txBody>
      </p:sp>
      <p:cxnSp>
        <p:nvCxnSpPr>
          <p:cNvPr id="34" name="Straight Connector 33"/>
          <p:cNvCxnSpPr>
            <a:stCxn id="33" idx="2"/>
          </p:cNvCxnSpPr>
          <p:nvPr/>
        </p:nvCxnSpPr>
        <p:spPr>
          <a:xfrm>
            <a:off x="5750768" y="2939666"/>
            <a:ext cx="0" cy="2667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587B2ED9-CD6C-452B-A2D0-5ED0A04666ED}"/>
              </a:ext>
            </a:extLst>
          </p:cNvPr>
          <p:cNvSpPr/>
          <p:nvPr/>
        </p:nvSpPr>
        <p:spPr bwMode="auto">
          <a:xfrm>
            <a:off x="6492085" y="2242532"/>
            <a:ext cx="2362190" cy="3845530"/>
          </a:xfrm>
          <a:prstGeom prst="roundRect">
            <a:avLst/>
          </a:prstGeom>
          <a:noFill/>
          <a:ln w="38100">
            <a:solidFill>
              <a:srgbClr val="C00000"/>
            </a:solidFill>
            <a:prstDash val="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TextBox 35">
            <a:extLst>
              <a:ext uri="{FF2B5EF4-FFF2-40B4-BE49-F238E27FC236}">
                <a16:creationId xmlns:a16="http://schemas.microsoft.com/office/drawing/2014/main" id="{B0040D7A-7389-4FC9-84C0-1D3F0017BF00}"/>
              </a:ext>
            </a:extLst>
          </p:cNvPr>
          <p:cNvSpPr txBox="1"/>
          <p:nvPr/>
        </p:nvSpPr>
        <p:spPr>
          <a:xfrm>
            <a:off x="5523459" y="6078104"/>
            <a:ext cx="1523494" cy="544765"/>
          </a:xfrm>
          <a:prstGeom prst="rect">
            <a:avLst/>
          </a:prstGeom>
          <a:noFill/>
        </p:spPr>
        <p:txBody>
          <a:bodyPr wrap="none" lIns="182880" tIns="146304" rIns="182880" bIns="146304" rtlCol="0">
            <a:spAutoFit/>
          </a:bodyPr>
          <a:lstStyle/>
          <a:p>
            <a:pPr>
              <a:lnSpc>
                <a:spcPct val="90000"/>
              </a:lnSpc>
              <a:spcAft>
                <a:spcPts val="600"/>
              </a:spcAft>
            </a:pPr>
            <a:r>
              <a:rPr lang="zh-CN" altLang="en-US" dirty="0">
                <a:solidFill>
                  <a:srgbClr val="C00000"/>
                </a:solidFill>
              </a:rPr>
              <a:t>可编程网卡</a:t>
            </a:r>
            <a:endParaRPr lang="en-US" dirty="0" err="1">
              <a:solidFill>
                <a:srgbClr val="C00000"/>
              </a:solidFill>
            </a:endParaRPr>
          </a:p>
        </p:txBody>
      </p:sp>
    </p:spTree>
    <p:extLst>
      <p:ext uri="{BB962C8B-B14F-4D97-AF65-F5344CB8AC3E}">
        <p14:creationId xmlns:p14="http://schemas.microsoft.com/office/powerpoint/2010/main" val="1722088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8" grpId="0" animBg="1"/>
      <p:bldP spid="19" grpId="0" animBg="1"/>
      <p:bldP spid="20" grpId="0" animBg="1"/>
      <p:bldP spid="21" grpId="0" animBg="1"/>
      <p:bldP spid="22" grpId="0" animBg="1"/>
      <p:bldP spid="26" grpId="0" animBg="1"/>
      <p:bldP spid="30" grpId="0"/>
      <p:bldP spid="33" grpId="0" animBg="1"/>
      <p:bldP spid="35" grpId="0" animBg="1"/>
      <p:bldP spid="3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67332"/>
            <a:ext cx="8579644" cy="5226046"/>
          </a:xfrm>
        </p:spPr>
        <p:txBody>
          <a:bodyPr/>
          <a:lstStyle/>
          <a:p>
            <a:r>
              <a:rPr lang="en-US" altLang="zh-CN" sz="1800" b="1" dirty="0" err="1">
                <a:solidFill>
                  <a:srgbClr val="000000"/>
                </a:solidFill>
              </a:rPr>
              <a:t>ClickNP</a:t>
            </a:r>
            <a:r>
              <a:rPr lang="en-US" altLang="zh-CN" sz="1800" b="1" dirty="0">
                <a:solidFill>
                  <a:srgbClr val="000000"/>
                </a:solidFill>
              </a:rPr>
              <a:t>: Highly flexible and High-performance Network Processing with Reconfigurable Hardware</a:t>
            </a:r>
            <a:br>
              <a:rPr lang="en-US" altLang="zh-CN" sz="1800" dirty="0">
                <a:solidFill>
                  <a:srgbClr val="000000"/>
                </a:solidFill>
              </a:rPr>
            </a:br>
            <a:r>
              <a:rPr lang="en-US" altLang="zh-CN" sz="1800" b="1" dirty="0" err="1">
                <a:solidFill>
                  <a:srgbClr val="000000"/>
                </a:solidFill>
              </a:rPr>
              <a:t>Bojie</a:t>
            </a:r>
            <a:r>
              <a:rPr lang="en-US" altLang="zh-CN" sz="1800" b="1" dirty="0">
                <a:solidFill>
                  <a:srgbClr val="000000"/>
                </a:solidFill>
              </a:rPr>
              <a:t> Li</a:t>
            </a:r>
            <a:r>
              <a:rPr lang="en-US" altLang="zh-CN" sz="1800" dirty="0">
                <a:solidFill>
                  <a:srgbClr val="000000"/>
                </a:solidFill>
              </a:rPr>
              <a:t>, Kun Tan, </a:t>
            </a:r>
            <a:r>
              <a:rPr lang="en-US" altLang="zh-CN" sz="1800" dirty="0" err="1">
                <a:solidFill>
                  <a:srgbClr val="000000"/>
                </a:solidFill>
              </a:rPr>
              <a:t>Layong</a:t>
            </a:r>
            <a:r>
              <a:rPr lang="en-US" altLang="zh-CN" sz="1800" dirty="0">
                <a:solidFill>
                  <a:srgbClr val="000000"/>
                </a:solidFill>
              </a:rPr>
              <a:t> (Larry) Luo, Yanqing Peng, </a:t>
            </a:r>
            <a:r>
              <a:rPr lang="en-US" altLang="zh-CN" sz="1800" dirty="0" err="1">
                <a:solidFill>
                  <a:srgbClr val="000000"/>
                </a:solidFill>
              </a:rPr>
              <a:t>Renqian</a:t>
            </a:r>
            <a:r>
              <a:rPr lang="en-US" altLang="zh-CN" sz="1800" dirty="0">
                <a:solidFill>
                  <a:srgbClr val="000000"/>
                </a:solidFill>
              </a:rPr>
              <a:t> Luo, </a:t>
            </a:r>
            <a:r>
              <a:rPr lang="en-US" altLang="zh-CN" sz="1800" dirty="0" err="1">
                <a:solidFill>
                  <a:srgbClr val="000000"/>
                </a:solidFill>
              </a:rPr>
              <a:t>Ningyi</a:t>
            </a:r>
            <a:r>
              <a:rPr lang="en-US" altLang="zh-CN" sz="1800" dirty="0">
                <a:solidFill>
                  <a:srgbClr val="000000"/>
                </a:solidFill>
              </a:rPr>
              <a:t> Xu, </a:t>
            </a:r>
            <a:r>
              <a:rPr lang="en-US" altLang="zh-CN" sz="1800" dirty="0" err="1">
                <a:solidFill>
                  <a:srgbClr val="000000"/>
                </a:solidFill>
              </a:rPr>
              <a:t>Yongqiang</a:t>
            </a:r>
            <a:r>
              <a:rPr lang="en-US" altLang="zh-CN" sz="1800" dirty="0">
                <a:solidFill>
                  <a:srgbClr val="000000"/>
                </a:solidFill>
              </a:rPr>
              <a:t> </a:t>
            </a:r>
            <a:r>
              <a:rPr lang="en-US" altLang="zh-CN" sz="1800" dirty="0" err="1">
                <a:solidFill>
                  <a:srgbClr val="000000"/>
                </a:solidFill>
              </a:rPr>
              <a:t>Xiong</a:t>
            </a:r>
            <a:r>
              <a:rPr lang="en-US" altLang="zh-CN" sz="1800" dirty="0">
                <a:solidFill>
                  <a:srgbClr val="000000"/>
                </a:solidFill>
              </a:rPr>
              <a:t>, Peng Cheng, </a:t>
            </a:r>
            <a:r>
              <a:rPr lang="en-US" altLang="zh-CN" sz="1800" dirty="0" err="1">
                <a:solidFill>
                  <a:srgbClr val="000000"/>
                </a:solidFill>
              </a:rPr>
              <a:t>Enhong</a:t>
            </a:r>
            <a:r>
              <a:rPr lang="en-US" altLang="zh-CN" sz="1800" dirty="0">
                <a:solidFill>
                  <a:srgbClr val="000000"/>
                </a:solidFill>
              </a:rPr>
              <a:t> Chen</a:t>
            </a:r>
            <a:br>
              <a:rPr lang="en-US" altLang="zh-CN" sz="1800" dirty="0">
                <a:solidFill>
                  <a:srgbClr val="000000"/>
                </a:solidFill>
              </a:rPr>
            </a:br>
            <a:r>
              <a:rPr lang="en-US" altLang="zh-CN" sz="1800" dirty="0">
                <a:solidFill>
                  <a:srgbClr val="000000"/>
                </a:solidFill>
              </a:rPr>
              <a:t>Proceedings of the 2016 ACM SIGCOMM Conference (</a:t>
            </a:r>
            <a:r>
              <a:rPr lang="en-US" altLang="zh-CN" sz="1800" b="1" dirty="0">
                <a:solidFill>
                  <a:srgbClr val="000000"/>
                </a:solidFill>
              </a:rPr>
              <a:t>SIGCOMM ‘16</a:t>
            </a:r>
            <a:r>
              <a:rPr lang="en-US" altLang="zh-CN" sz="1800" dirty="0">
                <a:solidFill>
                  <a:srgbClr val="000000"/>
                </a:solidFill>
              </a:rPr>
              <a:t>)</a:t>
            </a:r>
          </a:p>
          <a:p>
            <a:endParaRPr lang="en-US" altLang="zh-CN" sz="1800" dirty="0">
              <a:solidFill>
                <a:srgbClr val="000000"/>
              </a:solidFill>
            </a:endParaRPr>
          </a:p>
          <a:p>
            <a:r>
              <a:rPr lang="en-US" altLang="zh-CN" sz="1800" b="1" dirty="0">
                <a:solidFill>
                  <a:srgbClr val="000000"/>
                </a:solidFill>
              </a:rPr>
              <a:t>KV-Direct: High-Performance In-Memory Key-Value Store with Programmable NIC</a:t>
            </a:r>
            <a:br>
              <a:rPr lang="en-US" altLang="zh-CN" sz="1800" dirty="0">
                <a:solidFill>
                  <a:srgbClr val="000000"/>
                </a:solidFill>
              </a:rPr>
            </a:br>
            <a:r>
              <a:rPr lang="en-US" altLang="zh-CN" sz="1800" b="1" dirty="0" err="1">
                <a:solidFill>
                  <a:srgbClr val="000000"/>
                </a:solidFill>
              </a:rPr>
              <a:t>Bojie</a:t>
            </a:r>
            <a:r>
              <a:rPr lang="en-US" altLang="zh-CN" sz="1800" b="1" dirty="0">
                <a:solidFill>
                  <a:srgbClr val="000000"/>
                </a:solidFill>
              </a:rPr>
              <a:t> Li</a:t>
            </a:r>
            <a:r>
              <a:rPr lang="en-US" altLang="zh-CN" sz="1800" dirty="0">
                <a:solidFill>
                  <a:srgbClr val="000000"/>
                </a:solidFill>
              </a:rPr>
              <a:t>, </a:t>
            </a:r>
            <a:r>
              <a:rPr lang="en-US" altLang="zh-CN" sz="1800" dirty="0" err="1">
                <a:solidFill>
                  <a:srgbClr val="000000"/>
                </a:solidFill>
              </a:rPr>
              <a:t>Zhenyuan</a:t>
            </a:r>
            <a:r>
              <a:rPr lang="en-US" altLang="zh-CN" sz="1800" dirty="0">
                <a:solidFill>
                  <a:srgbClr val="000000"/>
                </a:solidFill>
              </a:rPr>
              <a:t> </a:t>
            </a:r>
            <a:r>
              <a:rPr lang="en-US" altLang="zh-CN" sz="1800" dirty="0" err="1">
                <a:solidFill>
                  <a:srgbClr val="000000"/>
                </a:solidFill>
              </a:rPr>
              <a:t>Ruan</a:t>
            </a:r>
            <a:r>
              <a:rPr lang="en-US" altLang="zh-CN" sz="1800" dirty="0">
                <a:solidFill>
                  <a:srgbClr val="000000"/>
                </a:solidFill>
              </a:rPr>
              <a:t>, </a:t>
            </a:r>
            <a:r>
              <a:rPr lang="en-US" altLang="zh-CN" sz="1800" dirty="0" err="1">
                <a:solidFill>
                  <a:srgbClr val="000000"/>
                </a:solidFill>
              </a:rPr>
              <a:t>Wencong</a:t>
            </a:r>
            <a:r>
              <a:rPr lang="en-US" altLang="zh-CN" sz="1800" dirty="0">
                <a:solidFill>
                  <a:srgbClr val="000000"/>
                </a:solidFill>
              </a:rPr>
              <a:t> Xiao, </a:t>
            </a:r>
            <a:r>
              <a:rPr lang="en-US" altLang="zh-CN" sz="1800" dirty="0" err="1">
                <a:solidFill>
                  <a:srgbClr val="000000"/>
                </a:solidFill>
              </a:rPr>
              <a:t>Yuanwei</a:t>
            </a:r>
            <a:r>
              <a:rPr lang="en-US" altLang="zh-CN" sz="1800" dirty="0">
                <a:solidFill>
                  <a:srgbClr val="000000"/>
                </a:solidFill>
              </a:rPr>
              <a:t> Lu, </a:t>
            </a:r>
            <a:r>
              <a:rPr lang="en-US" altLang="zh-CN" sz="1800" dirty="0" err="1">
                <a:solidFill>
                  <a:srgbClr val="000000"/>
                </a:solidFill>
              </a:rPr>
              <a:t>Yongqiang</a:t>
            </a:r>
            <a:r>
              <a:rPr lang="en-US" altLang="zh-CN" sz="1800" dirty="0">
                <a:solidFill>
                  <a:srgbClr val="000000"/>
                </a:solidFill>
              </a:rPr>
              <a:t> </a:t>
            </a:r>
            <a:r>
              <a:rPr lang="en-US" altLang="zh-CN" sz="1800" dirty="0" err="1">
                <a:solidFill>
                  <a:srgbClr val="000000"/>
                </a:solidFill>
              </a:rPr>
              <a:t>Xiong</a:t>
            </a:r>
            <a:r>
              <a:rPr lang="en-US" altLang="zh-CN" sz="1800" dirty="0">
                <a:solidFill>
                  <a:srgbClr val="000000"/>
                </a:solidFill>
              </a:rPr>
              <a:t>, Andrew Putnam, </a:t>
            </a:r>
            <a:r>
              <a:rPr lang="en-US" altLang="zh-CN" sz="1800" dirty="0" err="1">
                <a:solidFill>
                  <a:srgbClr val="000000"/>
                </a:solidFill>
              </a:rPr>
              <a:t>Enhong</a:t>
            </a:r>
            <a:r>
              <a:rPr lang="en-US" altLang="zh-CN" sz="1800" dirty="0">
                <a:solidFill>
                  <a:srgbClr val="000000"/>
                </a:solidFill>
              </a:rPr>
              <a:t> Chen, </a:t>
            </a:r>
            <a:r>
              <a:rPr lang="en-US" altLang="zh-CN" sz="1800" dirty="0" err="1">
                <a:solidFill>
                  <a:srgbClr val="000000"/>
                </a:solidFill>
              </a:rPr>
              <a:t>Lintao</a:t>
            </a:r>
            <a:r>
              <a:rPr lang="en-US" altLang="zh-CN" sz="1800" dirty="0">
                <a:solidFill>
                  <a:srgbClr val="000000"/>
                </a:solidFill>
              </a:rPr>
              <a:t> Zhang</a:t>
            </a:r>
            <a:br>
              <a:rPr lang="en-US" altLang="zh-CN" sz="1800" dirty="0">
                <a:solidFill>
                  <a:srgbClr val="000000"/>
                </a:solidFill>
              </a:rPr>
            </a:br>
            <a:r>
              <a:rPr lang="en-US" altLang="zh-CN" sz="1800" dirty="0">
                <a:solidFill>
                  <a:srgbClr val="000000"/>
                </a:solidFill>
              </a:rPr>
              <a:t>Proceedings of the 26th Symposium on Operating Systems Principles (</a:t>
            </a:r>
            <a:r>
              <a:rPr lang="en-US" altLang="zh-CN" sz="1800" b="1" dirty="0">
                <a:solidFill>
                  <a:srgbClr val="000000"/>
                </a:solidFill>
              </a:rPr>
              <a:t>SOSP ‘17</a:t>
            </a:r>
            <a:r>
              <a:rPr lang="en-US" altLang="zh-CN" sz="1800" dirty="0">
                <a:solidFill>
                  <a:srgbClr val="000000"/>
                </a:solidFill>
              </a:rPr>
              <a:t>)</a:t>
            </a:r>
          </a:p>
          <a:p>
            <a:endParaRPr lang="en-US" altLang="zh-CN" sz="1800" dirty="0">
              <a:solidFill>
                <a:srgbClr val="000000"/>
              </a:solidFill>
            </a:endParaRPr>
          </a:p>
          <a:p>
            <a:r>
              <a:rPr lang="en-US" altLang="zh-CN" sz="1800" b="1" dirty="0" err="1">
                <a:solidFill>
                  <a:srgbClr val="000000"/>
                </a:solidFill>
              </a:rPr>
              <a:t>SocksDirect</a:t>
            </a:r>
            <a:r>
              <a:rPr lang="en-US" altLang="zh-CN" sz="1800" b="1" dirty="0">
                <a:solidFill>
                  <a:srgbClr val="000000"/>
                </a:solidFill>
              </a:rPr>
              <a:t>: Datacenter Sockets Can Be Fast and Compatible</a:t>
            </a:r>
          </a:p>
          <a:p>
            <a:r>
              <a:rPr lang="en-US" altLang="zh-CN" sz="1800" b="1" dirty="0" err="1">
                <a:solidFill>
                  <a:srgbClr val="000000"/>
                </a:solidFill>
              </a:rPr>
              <a:t>Bojie</a:t>
            </a:r>
            <a:r>
              <a:rPr lang="en-US" altLang="zh-CN" sz="1800" b="1" dirty="0">
                <a:solidFill>
                  <a:srgbClr val="000000"/>
                </a:solidFill>
              </a:rPr>
              <a:t> Li</a:t>
            </a:r>
            <a:r>
              <a:rPr lang="en-US" altLang="zh-CN" sz="1800" dirty="0">
                <a:solidFill>
                  <a:srgbClr val="000000"/>
                </a:solidFill>
              </a:rPr>
              <a:t>, </a:t>
            </a:r>
            <a:r>
              <a:rPr lang="en-US" altLang="zh-CN" sz="1800" dirty="0" err="1">
                <a:solidFill>
                  <a:srgbClr val="000000"/>
                </a:solidFill>
              </a:rPr>
              <a:t>Tianyi</a:t>
            </a:r>
            <a:r>
              <a:rPr lang="en-US" altLang="zh-CN" sz="1800" dirty="0">
                <a:solidFill>
                  <a:srgbClr val="000000"/>
                </a:solidFill>
              </a:rPr>
              <a:t> Cui, Zibo Wang, Wei Bai, </a:t>
            </a:r>
            <a:r>
              <a:rPr lang="en-US" altLang="zh-CN" sz="1800" dirty="0" err="1">
                <a:solidFill>
                  <a:srgbClr val="000000"/>
                </a:solidFill>
              </a:rPr>
              <a:t>Lintao</a:t>
            </a:r>
            <a:r>
              <a:rPr lang="en-US" altLang="zh-CN" sz="1800" dirty="0">
                <a:solidFill>
                  <a:srgbClr val="000000"/>
                </a:solidFill>
              </a:rPr>
              <a:t> Zhang</a:t>
            </a:r>
          </a:p>
          <a:p>
            <a:r>
              <a:rPr lang="en-US" altLang="zh-CN" sz="1800" dirty="0">
                <a:solidFill>
                  <a:srgbClr val="000000"/>
                </a:solidFill>
              </a:rPr>
              <a:t>Proceedings of the 2019 ACM SIGCOMM Conference (</a:t>
            </a:r>
            <a:r>
              <a:rPr lang="en-US" altLang="zh-CN" sz="1800" b="1" dirty="0">
                <a:solidFill>
                  <a:srgbClr val="000000"/>
                </a:solidFill>
              </a:rPr>
              <a:t>SIGCOMM ‘19</a:t>
            </a:r>
            <a:r>
              <a:rPr lang="en-US" altLang="zh-CN" sz="1800" dirty="0">
                <a:solidFill>
                  <a:srgbClr val="000000"/>
                </a:solidFill>
              </a:rPr>
              <a:t>)</a:t>
            </a:r>
          </a:p>
          <a:p>
            <a:endParaRPr lang="en-US" altLang="zh-CN" sz="1800" dirty="0">
              <a:solidFill>
                <a:srgbClr val="000000"/>
              </a:solidFill>
            </a:endParaRPr>
          </a:p>
          <a:p>
            <a:r>
              <a:rPr lang="zh-CN" altLang="en-US" sz="1800" dirty="0">
                <a:solidFill>
                  <a:srgbClr val="000000"/>
                </a:solidFill>
              </a:rPr>
              <a:t>主要获奖：</a:t>
            </a:r>
            <a:endParaRPr lang="en-US" altLang="zh-CN" sz="1800" dirty="0">
              <a:solidFill>
                <a:srgbClr val="000000"/>
              </a:solidFill>
            </a:endParaRPr>
          </a:p>
          <a:p>
            <a:r>
              <a:rPr lang="en-US" altLang="zh-CN" sz="1800" dirty="0">
                <a:solidFill>
                  <a:srgbClr val="000000"/>
                </a:solidFill>
              </a:rPr>
              <a:t>2017 </a:t>
            </a:r>
            <a:r>
              <a:rPr lang="zh-CN" altLang="en-US" sz="1800" dirty="0">
                <a:solidFill>
                  <a:srgbClr val="000000"/>
                </a:solidFill>
              </a:rPr>
              <a:t>年微软学者奖学金</a:t>
            </a:r>
            <a:endParaRPr lang="en-US" altLang="zh-CN" sz="1800" dirty="0">
              <a:solidFill>
                <a:srgbClr val="000000"/>
              </a:solidFill>
            </a:endParaRPr>
          </a:p>
          <a:p>
            <a:r>
              <a:rPr lang="en-US" altLang="zh-CN" sz="1800" dirty="0">
                <a:solidFill>
                  <a:srgbClr val="000000"/>
                </a:solidFill>
              </a:rPr>
              <a:t>2017 </a:t>
            </a:r>
            <a:r>
              <a:rPr lang="zh-CN" altLang="en-US" sz="1800" dirty="0">
                <a:solidFill>
                  <a:srgbClr val="000000"/>
                </a:solidFill>
              </a:rPr>
              <a:t>年博士生国家奖学金</a:t>
            </a:r>
            <a:endParaRPr lang="en-US" altLang="zh-CN" sz="2000" dirty="0">
              <a:solidFill>
                <a:srgbClr val="000000"/>
              </a:solidFill>
            </a:endParaRPr>
          </a:p>
        </p:txBody>
      </p:sp>
      <p:sp>
        <p:nvSpPr>
          <p:cNvPr id="3" name="Title 2"/>
          <p:cNvSpPr>
            <a:spLocks noGrp="1"/>
          </p:cNvSpPr>
          <p:nvPr>
            <p:ph type="title"/>
          </p:nvPr>
        </p:nvSpPr>
        <p:spPr>
          <a:xfrm>
            <a:off x="274638" y="295277"/>
            <a:ext cx="8777288" cy="992185"/>
          </a:xfrm>
        </p:spPr>
        <p:txBody>
          <a:bodyPr/>
          <a:lstStyle/>
          <a:p>
            <a:r>
              <a:rPr lang="zh-CN" altLang="en-US" dirty="0"/>
              <a:t>主要</a:t>
            </a:r>
            <a:r>
              <a:rPr lang="zh-Hans" altLang="en-US" dirty="0"/>
              <a:t>科研成果</a:t>
            </a:r>
            <a:endParaRPr lang="en-US" dirty="0"/>
          </a:p>
        </p:txBody>
      </p:sp>
    </p:spTree>
    <p:extLst>
      <p:ext uri="{BB962C8B-B14F-4D97-AF65-F5344CB8AC3E}">
        <p14:creationId xmlns:p14="http://schemas.microsoft.com/office/powerpoint/2010/main" val="3517646767"/>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5656933"/>
          </a:xfrm>
        </p:spPr>
        <p:txBody>
          <a:bodyPr/>
          <a:lstStyle/>
          <a:p>
            <a:r>
              <a:rPr lang="en-US" altLang="zh-CN" sz="1400" dirty="0">
                <a:solidFill>
                  <a:srgbClr val="000000"/>
                </a:solidFill>
              </a:rPr>
              <a:t>Fast and Compatible User-Space Container Networking with Programmable NIC</a:t>
            </a:r>
            <a:br>
              <a:rPr lang="en-US" altLang="zh-CN" sz="1400" dirty="0">
                <a:solidFill>
                  <a:srgbClr val="000000"/>
                </a:solidFill>
              </a:rPr>
            </a:br>
            <a:r>
              <a:rPr lang="en-US" altLang="zh-CN" sz="1400" b="1" dirty="0" err="1">
                <a:solidFill>
                  <a:srgbClr val="000000"/>
                </a:solidFill>
              </a:rPr>
              <a:t>Bojie</a:t>
            </a:r>
            <a:r>
              <a:rPr lang="en-US" altLang="zh-CN" sz="1400" b="1" dirty="0">
                <a:solidFill>
                  <a:srgbClr val="000000"/>
                </a:solidFill>
              </a:rPr>
              <a:t> Li</a:t>
            </a:r>
            <a:r>
              <a:rPr lang="en-US" altLang="zh-CN" sz="1400" dirty="0">
                <a:solidFill>
                  <a:srgbClr val="000000"/>
                </a:solidFill>
              </a:rPr>
              <a:t>. (Collaborators: Zibo Wang and </a:t>
            </a:r>
            <a:r>
              <a:rPr lang="en-US" altLang="zh-CN" sz="1400" dirty="0" err="1">
                <a:solidFill>
                  <a:srgbClr val="000000"/>
                </a:solidFill>
              </a:rPr>
              <a:t>Tianyi</a:t>
            </a:r>
            <a:r>
              <a:rPr lang="en-US" altLang="zh-CN" sz="1400" dirty="0">
                <a:solidFill>
                  <a:srgbClr val="000000"/>
                </a:solidFill>
              </a:rPr>
              <a:t> Cui, Advisor: </a:t>
            </a:r>
            <a:r>
              <a:rPr lang="en-US" altLang="zh-CN" sz="1400" dirty="0" err="1">
                <a:solidFill>
                  <a:srgbClr val="000000"/>
                </a:solidFill>
              </a:rPr>
              <a:t>Lintao</a:t>
            </a:r>
            <a:r>
              <a:rPr lang="en-US" altLang="zh-CN" sz="1400" dirty="0">
                <a:solidFill>
                  <a:srgbClr val="000000"/>
                </a:solidFill>
              </a:rPr>
              <a:t> Zhang.)</a:t>
            </a:r>
            <a:br>
              <a:rPr lang="en-US" altLang="zh-CN" sz="1400" dirty="0">
                <a:solidFill>
                  <a:srgbClr val="000000"/>
                </a:solidFill>
              </a:rPr>
            </a:br>
            <a:r>
              <a:rPr lang="en-US" altLang="zh-CN" sz="1400" dirty="0">
                <a:solidFill>
                  <a:srgbClr val="000000"/>
                </a:solidFill>
              </a:rPr>
              <a:t>SOSP Student Research Competition 2017, Final Presentation Rounds.</a:t>
            </a:r>
          </a:p>
          <a:p>
            <a:endParaRPr lang="en-US" altLang="zh-CN" sz="1400" dirty="0">
              <a:solidFill>
                <a:srgbClr val="000000"/>
              </a:solidFill>
            </a:endParaRPr>
          </a:p>
          <a:p>
            <a:r>
              <a:rPr lang="en-US" altLang="zh-CN" sz="1400" dirty="0">
                <a:solidFill>
                  <a:srgbClr val="000000"/>
                </a:solidFill>
              </a:rPr>
              <a:t>ST-</a:t>
            </a:r>
            <a:r>
              <a:rPr lang="en-US" altLang="zh-CN" sz="1400" dirty="0" err="1">
                <a:solidFill>
                  <a:srgbClr val="000000"/>
                </a:solidFill>
              </a:rPr>
              <a:t>Accel</a:t>
            </a:r>
            <a:r>
              <a:rPr lang="en-US" altLang="zh-CN" sz="1400" dirty="0">
                <a:solidFill>
                  <a:srgbClr val="000000"/>
                </a:solidFill>
              </a:rPr>
              <a:t>: A High-Level Programming Platform for Streaming Applications on FPGA</a:t>
            </a:r>
            <a:br>
              <a:rPr lang="en-US" altLang="zh-CN" sz="1400" dirty="0">
                <a:solidFill>
                  <a:srgbClr val="000000"/>
                </a:solidFill>
              </a:rPr>
            </a:br>
            <a:r>
              <a:rPr lang="en-US" altLang="zh-CN" sz="1400" dirty="0" err="1">
                <a:solidFill>
                  <a:srgbClr val="000000"/>
                </a:solidFill>
              </a:rPr>
              <a:t>Zhenyuan</a:t>
            </a:r>
            <a:r>
              <a:rPr lang="en-US" altLang="zh-CN" sz="1400" dirty="0">
                <a:solidFill>
                  <a:srgbClr val="000000"/>
                </a:solidFill>
              </a:rPr>
              <a:t> </a:t>
            </a:r>
            <a:r>
              <a:rPr lang="en-US" altLang="zh-CN" sz="1400" dirty="0" err="1">
                <a:solidFill>
                  <a:srgbClr val="000000"/>
                </a:solidFill>
              </a:rPr>
              <a:t>Ruan</a:t>
            </a:r>
            <a:r>
              <a:rPr lang="en-US" altLang="zh-CN" sz="1400" dirty="0">
                <a:solidFill>
                  <a:srgbClr val="000000"/>
                </a:solidFill>
              </a:rPr>
              <a:t>, Tong He, </a:t>
            </a:r>
            <a:r>
              <a:rPr lang="en-US" altLang="zh-CN" sz="1400" b="1" dirty="0" err="1">
                <a:solidFill>
                  <a:srgbClr val="000000"/>
                </a:solidFill>
              </a:rPr>
              <a:t>Bojie</a:t>
            </a:r>
            <a:r>
              <a:rPr lang="en-US" altLang="zh-CN" sz="1400" b="1" dirty="0">
                <a:solidFill>
                  <a:srgbClr val="000000"/>
                </a:solidFill>
              </a:rPr>
              <a:t> Li</a:t>
            </a:r>
            <a:r>
              <a:rPr lang="en-US" altLang="zh-CN" sz="1400" dirty="0">
                <a:solidFill>
                  <a:srgbClr val="000000"/>
                </a:solidFill>
              </a:rPr>
              <a:t>, </a:t>
            </a:r>
            <a:r>
              <a:rPr lang="en-US" altLang="zh-CN" sz="1400" dirty="0" err="1">
                <a:solidFill>
                  <a:srgbClr val="000000"/>
                </a:solidFill>
              </a:rPr>
              <a:t>Peipei</a:t>
            </a:r>
            <a:r>
              <a:rPr lang="en-US" altLang="zh-CN" sz="1400" dirty="0">
                <a:solidFill>
                  <a:srgbClr val="000000"/>
                </a:solidFill>
              </a:rPr>
              <a:t> Zhou, Jason Cong.</a:t>
            </a:r>
            <a:br>
              <a:rPr lang="en-US" altLang="zh-CN" sz="1400" dirty="0">
                <a:solidFill>
                  <a:srgbClr val="000000"/>
                </a:solidFill>
              </a:rPr>
            </a:br>
            <a:r>
              <a:rPr lang="en-US" altLang="zh-CN" sz="1400" dirty="0">
                <a:solidFill>
                  <a:srgbClr val="000000"/>
                </a:solidFill>
              </a:rPr>
              <a:t>IEEE International Symposium on Field-Programmable Custom Computing Machines (FCCM ‘18).</a:t>
            </a:r>
          </a:p>
          <a:p>
            <a:endParaRPr lang="en-US" altLang="zh-CN" sz="1400" dirty="0">
              <a:solidFill>
                <a:srgbClr val="000000"/>
              </a:solidFill>
            </a:endParaRPr>
          </a:p>
          <a:p>
            <a:r>
              <a:rPr lang="en-US" altLang="zh-CN" sz="1400" dirty="0">
                <a:solidFill>
                  <a:srgbClr val="000000"/>
                </a:solidFill>
              </a:rPr>
              <a:t>Multi-Path Transport for RDMA in Datacenters</a:t>
            </a:r>
            <a:br>
              <a:rPr lang="en-US" altLang="zh-CN" sz="1400" dirty="0">
                <a:solidFill>
                  <a:srgbClr val="000000"/>
                </a:solidFill>
              </a:rPr>
            </a:br>
            <a:r>
              <a:rPr lang="en-US" altLang="zh-CN" sz="1400" dirty="0" err="1">
                <a:solidFill>
                  <a:srgbClr val="000000"/>
                </a:solidFill>
              </a:rPr>
              <a:t>Yuanwei</a:t>
            </a:r>
            <a:r>
              <a:rPr lang="en-US" altLang="zh-CN" sz="1400" dirty="0">
                <a:solidFill>
                  <a:srgbClr val="000000"/>
                </a:solidFill>
              </a:rPr>
              <a:t> Lu, </a:t>
            </a:r>
            <a:r>
              <a:rPr lang="en-US" altLang="zh-CN" sz="1400" dirty="0" err="1">
                <a:solidFill>
                  <a:srgbClr val="000000"/>
                </a:solidFill>
              </a:rPr>
              <a:t>Guo</a:t>
            </a:r>
            <a:r>
              <a:rPr lang="en-US" altLang="zh-CN" sz="1400" dirty="0">
                <a:solidFill>
                  <a:srgbClr val="000000"/>
                </a:solidFill>
              </a:rPr>
              <a:t> Chen, </a:t>
            </a:r>
            <a:r>
              <a:rPr lang="en-US" altLang="zh-CN" sz="1400" b="1" dirty="0" err="1">
                <a:solidFill>
                  <a:srgbClr val="000000"/>
                </a:solidFill>
              </a:rPr>
              <a:t>Bojie</a:t>
            </a:r>
            <a:r>
              <a:rPr lang="en-US" altLang="zh-CN" sz="1400" b="1" dirty="0">
                <a:solidFill>
                  <a:srgbClr val="000000"/>
                </a:solidFill>
              </a:rPr>
              <a:t> Li</a:t>
            </a:r>
            <a:r>
              <a:rPr lang="en-US" altLang="zh-CN" sz="1400" dirty="0">
                <a:solidFill>
                  <a:srgbClr val="000000"/>
                </a:solidFill>
              </a:rPr>
              <a:t>, Kun Tan, </a:t>
            </a:r>
            <a:r>
              <a:rPr lang="en-US" altLang="zh-CN" sz="1400" dirty="0" err="1">
                <a:solidFill>
                  <a:srgbClr val="000000"/>
                </a:solidFill>
              </a:rPr>
              <a:t>Yongqiang</a:t>
            </a:r>
            <a:r>
              <a:rPr lang="en-US" altLang="zh-CN" sz="1400" dirty="0">
                <a:solidFill>
                  <a:srgbClr val="000000"/>
                </a:solidFill>
              </a:rPr>
              <a:t> </a:t>
            </a:r>
            <a:r>
              <a:rPr lang="en-US" altLang="zh-CN" sz="1400" dirty="0" err="1">
                <a:solidFill>
                  <a:srgbClr val="000000"/>
                </a:solidFill>
              </a:rPr>
              <a:t>Xiong</a:t>
            </a:r>
            <a:r>
              <a:rPr lang="en-US" altLang="zh-CN" sz="1400" dirty="0">
                <a:solidFill>
                  <a:srgbClr val="000000"/>
                </a:solidFill>
              </a:rPr>
              <a:t>, Peng Cheng, </a:t>
            </a:r>
            <a:r>
              <a:rPr lang="en-US" altLang="zh-CN" sz="1400" dirty="0" err="1">
                <a:solidFill>
                  <a:srgbClr val="000000"/>
                </a:solidFill>
              </a:rPr>
              <a:t>Jiansong</a:t>
            </a:r>
            <a:r>
              <a:rPr lang="en-US" altLang="zh-CN" sz="1400" dirty="0">
                <a:solidFill>
                  <a:srgbClr val="000000"/>
                </a:solidFill>
              </a:rPr>
              <a:t> Zhang, </a:t>
            </a:r>
            <a:r>
              <a:rPr lang="en-US" altLang="zh-CN" sz="1400" dirty="0" err="1">
                <a:solidFill>
                  <a:srgbClr val="000000"/>
                </a:solidFill>
              </a:rPr>
              <a:t>Enhong</a:t>
            </a:r>
            <a:r>
              <a:rPr lang="en-US" altLang="zh-CN" sz="1400" dirty="0">
                <a:solidFill>
                  <a:srgbClr val="000000"/>
                </a:solidFill>
              </a:rPr>
              <a:t> Chen, Thomas </a:t>
            </a:r>
            <a:r>
              <a:rPr lang="en-US" altLang="zh-CN" sz="1400" dirty="0" err="1">
                <a:solidFill>
                  <a:srgbClr val="000000"/>
                </a:solidFill>
              </a:rPr>
              <a:t>Moscibroda</a:t>
            </a:r>
            <a:r>
              <a:rPr lang="en-US" altLang="zh-CN" sz="1400" dirty="0">
                <a:solidFill>
                  <a:srgbClr val="000000"/>
                </a:solidFill>
              </a:rPr>
              <a:t>.</a:t>
            </a:r>
            <a:br>
              <a:rPr lang="en-US" altLang="zh-CN" sz="1400" dirty="0">
                <a:solidFill>
                  <a:srgbClr val="000000"/>
                </a:solidFill>
              </a:rPr>
            </a:br>
            <a:r>
              <a:rPr lang="en-US" altLang="zh-CN" sz="1400" dirty="0">
                <a:solidFill>
                  <a:srgbClr val="000000"/>
                </a:solidFill>
              </a:rPr>
              <a:t>Proceedings of the 15th USENIX Symposium on Networked Systems Design and Implementation (NSDI ‘18).</a:t>
            </a:r>
          </a:p>
          <a:p>
            <a:endParaRPr lang="en-US" altLang="zh-CN" sz="1400" dirty="0">
              <a:solidFill>
                <a:srgbClr val="000000"/>
              </a:solidFill>
            </a:endParaRPr>
          </a:p>
          <a:p>
            <a:r>
              <a:rPr lang="en-US" altLang="zh-CN" sz="1400" dirty="0">
                <a:solidFill>
                  <a:srgbClr val="000000"/>
                </a:solidFill>
              </a:rPr>
              <a:t>The </a:t>
            </a:r>
            <a:r>
              <a:rPr lang="en-US" altLang="zh-CN" sz="1400" dirty="0" err="1">
                <a:solidFill>
                  <a:srgbClr val="000000"/>
                </a:solidFill>
              </a:rPr>
              <a:t>Feniks</a:t>
            </a:r>
            <a:r>
              <a:rPr lang="en-US" altLang="zh-CN" sz="1400" dirty="0">
                <a:solidFill>
                  <a:srgbClr val="000000"/>
                </a:solidFill>
              </a:rPr>
              <a:t> FPGA Operating System for Cloud Computing</a:t>
            </a:r>
            <a:br>
              <a:rPr lang="en-US" altLang="zh-CN" sz="1400" dirty="0">
                <a:solidFill>
                  <a:srgbClr val="000000"/>
                </a:solidFill>
              </a:rPr>
            </a:br>
            <a:r>
              <a:rPr lang="en-US" altLang="zh-CN" sz="1400" dirty="0" err="1">
                <a:solidFill>
                  <a:srgbClr val="000000"/>
                </a:solidFill>
              </a:rPr>
              <a:t>Jiansong</a:t>
            </a:r>
            <a:r>
              <a:rPr lang="en-US" altLang="zh-CN" sz="1400" dirty="0">
                <a:solidFill>
                  <a:srgbClr val="000000"/>
                </a:solidFill>
              </a:rPr>
              <a:t> Zhang, </a:t>
            </a:r>
            <a:r>
              <a:rPr lang="en-US" altLang="zh-CN" sz="1400" dirty="0" err="1">
                <a:solidFill>
                  <a:srgbClr val="000000"/>
                </a:solidFill>
              </a:rPr>
              <a:t>Yongqiang</a:t>
            </a:r>
            <a:r>
              <a:rPr lang="en-US" altLang="zh-CN" sz="1400" dirty="0">
                <a:solidFill>
                  <a:srgbClr val="000000"/>
                </a:solidFill>
              </a:rPr>
              <a:t> </a:t>
            </a:r>
            <a:r>
              <a:rPr lang="en-US" altLang="zh-CN" sz="1400" dirty="0" err="1">
                <a:solidFill>
                  <a:srgbClr val="000000"/>
                </a:solidFill>
              </a:rPr>
              <a:t>Xiong</a:t>
            </a:r>
            <a:r>
              <a:rPr lang="en-US" altLang="zh-CN" sz="1400" dirty="0">
                <a:solidFill>
                  <a:srgbClr val="000000"/>
                </a:solidFill>
              </a:rPr>
              <a:t>, </a:t>
            </a:r>
            <a:r>
              <a:rPr lang="en-US" altLang="zh-CN" sz="1400" dirty="0" err="1">
                <a:solidFill>
                  <a:srgbClr val="000000"/>
                </a:solidFill>
              </a:rPr>
              <a:t>Ningyi</a:t>
            </a:r>
            <a:r>
              <a:rPr lang="en-US" altLang="zh-CN" sz="1400" dirty="0">
                <a:solidFill>
                  <a:srgbClr val="000000"/>
                </a:solidFill>
              </a:rPr>
              <a:t> Xu, Ran Shu, </a:t>
            </a:r>
            <a:r>
              <a:rPr lang="en-US" altLang="zh-CN" sz="1400" b="1" dirty="0" err="1">
                <a:solidFill>
                  <a:srgbClr val="000000"/>
                </a:solidFill>
              </a:rPr>
              <a:t>Bojie</a:t>
            </a:r>
            <a:r>
              <a:rPr lang="en-US" altLang="zh-CN" sz="1400" b="1" dirty="0">
                <a:solidFill>
                  <a:srgbClr val="000000"/>
                </a:solidFill>
              </a:rPr>
              <a:t> Li</a:t>
            </a:r>
            <a:r>
              <a:rPr lang="en-US" altLang="zh-CN" sz="1400" dirty="0">
                <a:solidFill>
                  <a:srgbClr val="000000"/>
                </a:solidFill>
              </a:rPr>
              <a:t>, Peng Cheng, </a:t>
            </a:r>
            <a:r>
              <a:rPr lang="en-US" altLang="zh-CN" sz="1400" dirty="0" err="1">
                <a:solidFill>
                  <a:srgbClr val="000000"/>
                </a:solidFill>
              </a:rPr>
              <a:t>Guo</a:t>
            </a:r>
            <a:r>
              <a:rPr lang="en-US" altLang="zh-CN" sz="1400" dirty="0">
                <a:solidFill>
                  <a:srgbClr val="000000"/>
                </a:solidFill>
              </a:rPr>
              <a:t> Chen, Thomas </a:t>
            </a:r>
            <a:r>
              <a:rPr lang="en-US" altLang="zh-CN" sz="1400" dirty="0" err="1">
                <a:solidFill>
                  <a:srgbClr val="000000"/>
                </a:solidFill>
              </a:rPr>
              <a:t>Moscibroda</a:t>
            </a:r>
            <a:r>
              <a:rPr lang="en-US" altLang="zh-CN" sz="1400" dirty="0">
                <a:solidFill>
                  <a:srgbClr val="000000"/>
                </a:solidFill>
              </a:rPr>
              <a:t>.</a:t>
            </a:r>
            <a:br>
              <a:rPr lang="en-US" altLang="zh-CN" sz="1400" dirty="0">
                <a:solidFill>
                  <a:srgbClr val="000000"/>
                </a:solidFill>
              </a:rPr>
            </a:br>
            <a:r>
              <a:rPr lang="en-US" altLang="zh-CN" sz="1400" dirty="0">
                <a:solidFill>
                  <a:srgbClr val="000000"/>
                </a:solidFill>
              </a:rPr>
              <a:t>Proceedings of the 8th Asia-Pacific Workshop on Systems (</a:t>
            </a:r>
            <a:r>
              <a:rPr lang="en-US" altLang="zh-CN" sz="1400" dirty="0" err="1">
                <a:solidFill>
                  <a:srgbClr val="000000"/>
                </a:solidFill>
              </a:rPr>
              <a:t>APSys</a:t>
            </a:r>
            <a:r>
              <a:rPr lang="en-US" altLang="zh-CN" sz="1400" dirty="0">
                <a:solidFill>
                  <a:srgbClr val="000000"/>
                </a:solidFill>
              </a:rPr>
              <a:t> ‘17).</a:t>
            </a:r>
          </a:p>
          <a:p>
            <a:endParaRPr lang="en-US" altLang="zh-CN" sz="1400" dirty="0">
              <a:solidFill>
                <a:srgbClr val="000000"/>
              </a:solidFill>
            </a:endParaRPr>
          </a:p>
          <a:p>
            <a:r>
              <a:rPr lang="en-US" altLang="zh-CN" sz="1400" dirty="0">
                <a:solidFill>
                  <a:srgbClr val="000000"/>
                </a:solidFill>
              </a:rPr>
              <a:t>Memory Efficient Loss Recovery for Hardware-based Transport in Datacenter</a:t>
            </a:r>
            <a:br>
              <a:rPr lang="en-US" altLang="zh-CN" sz="1400" dirty="0">
                <a:solidFill>
                  <a:srgbClr val="000000"/>
                </a:solidFill>
              </a:rPr>
            </a:br>
            <a:r>
              <a:rPr lang="en-US" altLang="zh-CN" sz="1400" dirty="0" err="1">
                <a:solidFill>
                  <a:srgbClr val="000000"/>
                </a:solidFill>
              </a:rPr>
              <a:t>Yuanwei</a:t>
            </a:r>
            <a:r>
              <a:rPr lang="en-US" altLang="zh-CN" sz="1400" dirty="0">
                <a:solidFill>
                  <a:srgbClr val="000000"/>
                </a:solidFill>
              </a:rPr>
              <a:t> Lu, </a:t>
            </a:r>
            <a:r>
              <a:rPr lang="en-US" altLang="zh-CN" sz="1400" dirty="0" err="1">
                <a:solidFill>
                  <a:srgbClr val="000000"/>
                </a:solidFill>
              </a:rPr>
              <a:t>Guo</a:t>
            </a:r>
            <a:r>
              <a:rPr lang="en-US" altLang="zh-CN" sz="1400" dirty="0">
                <a:solidFill>
                  <a:srgbClr val="000000"/>
                </a:solidFill>
              </a:rPr>
              <a:t> Chen, </a:t>
            </a:r>
            <a:r>
              <a:rPr lang="en-US" altLang="zh-CN" sz="1400" dirty="0" err="1">
                <a:solidFill>
                  <a:srgbClr val="000000"/>
                </a:solidFill>
              </a:rPr>
              <a:t>Zhenyuan</a:t>
            </a:r>
            <a:r>
              <a:rPr lang="en-US" altLang="zh-CN" sz="1400" dirty="0">
                <a:solidFill>
                  <a:srgbClr val="000000"/>
                </a:solidFill>
              </a:rPr>
              <a:t> </a:t>
            </a:r>
            <a:r>
              <a:rPr lang="en-US" altLang="zh-CN" sz="1400" dirty="0" err="1">
                <a:solidFill>
                  <a:srgbClr val="000000"/>
                </a:solidFill>
              </a:rPr>
              <a:t>Ruan</a:t>
            </a:r>
            <a:r>
              <a:rPr lang="en-US" altLang="zh-CN" sz="1400" dirty="0">
                <a:solidFill>
                  <a:srgbClr val="000000"/>
                </a:solidFill>
              </a:rPr>
              <a:t>, </a:t>
            </a:r>
            <a:r>
              <a:rPr lang="en-US" altLang="zh-CN" sz="1400" dirty="0" err="1">
                <a:solidFill>
                  <a:srgbClr val="000000"/>
                </a:solidFill>
              </a:rPr>
              <a:t>Wencong</a:t>
            </a:r>
            <a:r>
              <a:rPr lang="en-US" altLang="zh-CN" sz="1400" dirty="0">
                <a:solidFill>
                  <a:srgbClr val="000000"/>
                </a:solidFill>
              </a:rPr>
              <a:t> Xiao, </a:t>
            </a:r>
            <a:r>
              <a:rPr lang="en-US" altLang="zh-CN" sz="1400" b="1" dirty="0" err="1">
                <a:solidFill>
                  <a:srgbClr val="000000"/>
                </a:solidFill>
              </a:rPr>
              <a:t>Bojie</a:t>
            </a:r>
            <a:r>
              <a:rPr lang="en-US" altLang="zh-CN" sz="1400" b="1" dirty="0">
                <a:solidFill>
                  <a:srgbClr val="000000"/>
                </a:solidFill>
              </a:rPr>
              <a:t> Li</a:t>
            </a:r>
            <a:r>
              <a:rPr lang="en-US" altLang="zh-CN" sz="1400" dirty="0">
                <a:solidFill>
                  <a:srgbClr val="000000"/>
                </a:solidFill>
              </a:rPr>
              <a:t>, </a:t>
            </a:r>
            <a:r>
              <a:rPr lang="en-US" altLang="zh-CN" sz="1400" dirty="0" err="1">
                <a:solidFill>
                  <a:srgbClr val="000000"/>
                </a:solidFill>
              </a:rPr>
              <a:t>Jiansong</a:t>
            </a:r>
            <a:r>
              <a:rPr lang="en-US" altLang="zh-CN" sz="1400" dirty="0">
                <a:solidFill>
                  <a:srgbClr val="000000"/>
                </a:solidFill>
              </a:rPr>
              <a:t> Zhang, </a:t>
            </a:r>
            <a:r>
              <a:rPr lang="en-US" altLang="zh-CN" sz="1400" dirty="0" err="1">
                <a:solidFill>
                  <a:srgbClr val="000000"/>
                </a:solidFill>
              </a:rPr>
              <a:t>Yongqiang</a:t>
            </a:r>
            <a:r>
              <a:rPr lang="en-US" altLang="zh-CN" sz="1400" dirty="0">
                <a:solidFill>
                  <a:srgbClr val="000000"/>
                </a:solidFill>
              </a:rPr>
              <a:t> </a:t>
            </a:r>
            <a:r>
              <a:rPr lang="en-US" altLang="zh-CN" sz="1400" dirty="0" err="1">
                <a:solidFill>
                  <a:srgbClr val="000000"/>
                </a:solidFill>
              </a:rPr>
              <a:t>Xiong</a:t>
            </a:r>
            <a:r>
              <a:rPr lang="en-US" altLang="zh-CN" sz="1400" dirty="0">
                <a:solidFill>
                  <a:srgbClr val="000000"/>
                </a:solidFill>
              </a:rPr>
              <a:t>, Peng Cheng, </a:t>
            </a:r>
            <a:r>
              <a:rPr lang="en-US" altLang="zh-CN" sz="1400" dirty="0" err="1">
                <a:solidFill>
                  <a:srgbClr val="000000"/>
                </a:solidFill>
              </a:rPr>
              <a:t>Enhong</a:t>
            </a:r>
            <a:r>
              <a:rPr lang="en-US" altLang="zh-CN" sz="1400" dirty="0">
                <a:solidFill>
                  <a:srgbClr val="000000"/>
                </a:solidFill>
              </a:rPr>
              <a:t> Chen.</a:t>
            </a:r>
            <a:br>
              <a:rPr lang="en-US" altLang="zh-CN" sz="1400" dirty="0">
                <a:solidFill>
                  <a:srgbClr val="000000"/>
                </a:solidFill>
              </a:rPr>
            </a:br>
            <a:r>
              <a:rPr lang="en-US" altLang="zh-CN" sz="1400" dirty="0">
                <a:solidFill>
                  <a:srgbClr val="000000"/>
                </a:solidFill>
              </a:rPr>
              <a:t>Proceedings of the First Asia-Pacific Workshop on Networking (</a:t>
            </a:r>
            <a:r>
              <a:rPr lang="en-US" altLang="zh-CN" sz="1400" dirty="0" err="1">
                <a:solidFill>
                  <a:srgbClr val="000000"/>
                </a:solidFill>
              </a:rPr>
              <a:t>APNet</a:t>
            </a:r>
            <a:r>
              <a:rPr lang="en-US" altLang="zh-CN" sz="1400" dirty="0">
                <a:solidFill>
                  <a:srgbClr val="000000"/>
                </a:solidFill>
              </a:rPr>
              <a:t> ‘17).</a:t>
            </a:r>
          </a:p>
          <a:p>
            <a:endParaRPr lang="en-US" altLang="zh-CN" sz="1400" dirty="0">
              <a:solidFill>
                <a:srgbClr val="000000"/>
              </a:solidFill>
            </a:endParaRPr>
          </a:p>
          <a:p>
            <a:r>
              <a:rPr lang="en-US" altLang="zh-CN" sz="1400" dirty="0">
                <a:solidFill>
                  <a:srgbClr val="000000"/>
                </a:solidFill>
              </a:rPr>
              <a:t>Fast and Cautious: Leveraging Multi-path Diversity for Transport Loss Recovery in Data Centers</a:t>
            </a:r>
            <a:br>
              <a:rPr lang="en-US" altLang="zh-CN" sz="1400" dirty="0">
                <a:solidFill>
                  <a:srgbClr val="000000"/>
                </a:solidFill>
              </a:rPr>
            </a:br>
            <a:r>
              <a:rPr lang="en-US" altLang="zh-CN" sz="1400" dirty="0" err="1">
                <a:solidFill>
                  <a:srgbClr val="000000"/>
                </a:solidFill>
              </a:rPr>
              <a:t>Guo</a:t>
            </a:r>
            <a:r>
              <a:rPr lang="en-US" altLang="zh-CN" sz="1400" dirty="0">
                <a:solidFill>
                  <a:srgbClr val="000000"/>
                </a:solidFill>
              </a:rPr>
              <a:t> Chen, </a:t>
            </a:r>
            <a:r>
              <a:rPr lang="en-US" altLang="zh-CN" sz="1400" dirty="0" err="1">
                <a:solidFill>
                  <a:srgbClr val="000000"/>
                </a:solidFill>
              </a:rPr>
              <a:t>Yuanwei</a:t>
            </a:r>
            <a:r>
              <a:rPr lang="en-US" altLang="zh-CN" sz="1400" dirty="0">
                <a:solidFill>
                  <a:srgbClr val="000000"/>
                </a:solidFill>
              </a:rPr>
              <a:t> Lu, Yuan </a:t>
            </a:r>
            <a:r>
              <a:rPr lang="en-US" altLang="zh-CN" sz="1400" dirty="0" err="1">
                <a:solidFill>
                  <a:srgbClr val="000000"/>
                </a:solidFill>
              </a:rPr>
              <a:t>Meng</a:t>
            </a:r>
            <a:r>
              <a:rPr lang="en-US" altLang="zh-CN" sz="1400" dirty="0">
                <a:solidFill>
                  <a:srgbClr val="000000"/>
                </a:solidFill>
              </a:rPr>
              <a:t>, </a:t>
            </a:r>
            <a:r>
              <a:rPr lang="en-US" altLang="zh-CN" sz="1400" b="1" dirty="0" err="1">
                <a:solidFill>
                  <a:srgbClr val="000000"/>
                </a:solidFill>
              </a:rPr>
              <a:t>Bojie</a:t>
            </a:r>
            <a:r>
              <a:rPr lang="en-US" altLang="zh-CN" sz="1400" b="1" dirty="0">
                <a:solidFill>
                  <a:srgbClr val="000000"/>
                </a:solidFill>
              </a:rPr>
              <a:t> Li</a:t>
            </a:r>
            <a:r>
              <a:rPr lang="en-US" altLang="zh-CN" sz="1400" dirty="0">
                <a:solidFill>
                  <a:srgbClr val="000000"/>
                </a:solidFill>
              </a:rPr>
              <a:t>, Kun Tan, Dan Pei, Peng Cheng, </a:t>
            </a:r>
            <a:r>
              <a:rPr lang="en-US" altLang="zh-CN" sz="1400" dirty="0" err="1">
                <a:solidFill>
                  <a:srgbClr val="000000"/>
                </a:solidFill>
              </a:rPr>
              <a:t>Layong</a:t>
            </a:r>
            <a:r>
              <a:rPr lang="en-US" altLang="zh-CN" sz="1400" dirty="0">
                <a:solidFill>
                  <a:srgbClr val="000000"/>
                </a:solidFill>
              </a:rPr>
              <a:t> (Larry) Luo, </a:t>
            </a:r>
            <a:r>
              <a:rPr lang="en-US" altLang="zh-CN" sz="1400" dirty="0" err="1">
                <a:solidFill>
                  <a:srgbClr val="000000"/>
                </a:solidFill>
              </a:rPr>
              <a:t>Yongqiang</a:t>
            </a:r>
            <a:r>
              <a:rPr lang="en-US" altLang="zh-CN" sz="1400" dirty="0">
                <a:solidFill>
                  <a:srgbClr val="000000"/>
                </a:solidFill>
              </a:rPr>
              <a:t> </a:t>
            </a:r>
            <a:r>
              <a:rPr lang="en-US" altLang="zh-CN" sz="1400" dirty="0" err="1">
                <a:solidFill>
                  <a:srgbClr val="000000"/>
                </a:solidFill>
              </a:rPr>
              <a:t>Xiong</a:t>
            </a:r>
            <a:r>
              <a:rPr lang="en-US" altLang="zh-CN" sz="1400" dirty="0">
                <a:solidFill>
                  <a:srgbClr val="000000"/>
                </a:solidFill>
              </a:rPr>
              <a:t>, </a:t>
            </a:r>
            <a:r>
              <a:rPr lang="en-US" altLang="zh-CN" sz="1400" dirty="0" err="1">
                <a:solidFill>
                  <a:srgbClr val="000000"/>
                </a:solidFill>
              </a:rPr>
              <a:t>Xiaoliang</a:t>
            </a:r>
            <a:r>
              <a:rPr lang="en-US" altLang="zh-CN" sz="1400" dirty="0">
                <a:solidFill>
                  <a:srgbClr val="000000"/>
                </a:solidFill>
              </a:rPr>
              <a:t> Wang, </a:t>
            </a:r>
            <a:r>
              <a:rPr lang="en-US" altLang="zh-CN" sz="1400" dirty="0" err="1">
                <a:solidFill>
                  <a:srgbClr val="000000"/>
                </a:solidFill>
              </a:rPr>
              <a:t>Youjian</a:t>
            </a:r>
            <a:r>
              <a:rPr lang="en-US" altLang="zh-CN" sz="1400" dirty="0">
                <a:solidFill>
                  <a:srgbClr val="000000"/>
                </a:solidFill>
              </a:rPr>
              <a:t> Zhao.</a:t>
            </a:r>
            <a:br>
              <a:rPr lang="en-US" altLang="zh-CN" sz="1400" dirty="0">
                <a:solidFill>
                  <a:srgbClr val="000000"/>
                </a:solidFill>
              </a:rPr>
            </a:br>
            <a:r>
              <a:rPr lang="en-US" altLang="zh-CN" sz="1400" dirty="0">
                <a:solidFill>
                  <a:srgbClr val="000000"/>
                </a:solidFill>
              </a:rPr>
              <a:t>Proceedings of the 2016 USENIX Annual Technical Conference (ATC ‘16).</a:t>
            </a:r>
          </a:p>
        </p:txBody>
      </p:sp>
      <p:sp>
        <p:nvSpPr>
          <p:cNvPr id="3" name="标题 2"/>
          <p:cNvSpPr>
            <a:spLocks noGrp="1"/>
          </p:cNvSpPr>
          <p:nvPr>
            <p:ph type="title"/>
          </p:nvPr>
        </p:nvSpPr>
        <p:spPr/>
        <p:txBody>
          <a:bodyPr/>
          <a:lstStyle/>
          <a:p>
            <a:r>
              <a:rPr lang="zh-CN" altLang="en-US" dirty="0"/>
              <a:t>合作发表的其他科研成果</a:t>
            </a:r>
          </a:p>
        </p:txBody>
      </p:sp>
    </p:spTree>
    <p:extLst>
      <p:ext uri="{BB962C8B-B14F-4D97-AF65-F5344CB8AC3E}">
        <p14:creationId xmlns:p14="http://schemas.microsoft.com/office/powerpoint/2010/main" val="2090553228"/>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A990B-0ACE-4509-AA14-B2FEDB21B1A9}"/>
              </a:ext>
            </a:extLst>
          </p:cNvPr>
          <p:cNvSpPr>
            <a:spLocks noGrp="1"/>
          </p:cNvSpPr>
          <p:nvPr>
            <p:ph type="body" sz="quarter" idx="10"/>
          </p:nvPr>
        </p:nvSpPr>
        <p:spPr>
          <a:xfrm>
            <a:off x="274638" y="1212850"/>
            <a:ext cx="8777288" cy="3816429"/>
          </a:xfrm>
        </p:spPr>
        <p:txBody>
          <a:bodyPr/>
          <a:lstStyle/>
          <a:p>
            <a:pPr marL="342900" indent="-342900">
              <a:buFont typeface="Arial" panose="020B0604020202020204" pitchFamily="34" charset="0"/>
              <a:buChar char="•"/>
            </a:pPr>
            <a:r>
              <a:rPr lang="zh-CN" altLang="en-US" sz="2000" dirty="0">
                <a:solidFill>
                  <a:schemeClr val="tx1"/>
                </a:solidFill>
              </a:rPr>
              <a:t>感谢微软亚洲研究院张霖涛导师指导我走进系统研究的大门</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感谢中国科学技术大学陈恩红导师对我的支持与帮助</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感谢微软亚洲研究院各位合作老师对我的指导与帮助：谭焜博士、熊勇强博士、白巍博士、张建松博士、罗腊咏博士、陈果博士、程鹏博士、徐宁仪博士、任晶磊博士、陈亮博士、舒然博士、王晓亮博士、张永光博士、周礼栋博士等</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感谢微软美国总部各位合作同事对我的支持与帮助：</a:t>
            </a:r>
            <a:r>
              <a:rPr lang="en-US" altLang="zh-CN" sz="2000" dirty="0">
                <a:solidFill>
                  <a:schemeClr val="tx1"/>
                </a:solidFill>
              </a:rPr>
              <a:t>Andrew Putnam, Tanj Bennett, Derek Chiou, Qi Luo,</a:t>
            </a:r>
            <a:r>
              <a:rPr lang="zh-CN" altLang="en-US" sz="2000" dirty="0">
                <a:solidFill>
                  <a:schemeClr val="tx1"/>
                </a:solidFill>
              </a:rPr>
              <a:t> </a:t>
            </a:r>
            <a:r>
              <a:rPr lang="en-US" altLang="zh-CN" sz="2000" dirty="0">
                <a:solidFill>
                  <a:schemeClr val="tx1"/>
                </a:solidFill>
              </a:rPr>
              <a:t>Daniel Firestone </a:t>
            </a:r>
            <a:r>
              <a:rPr lang="zh-CN" altLang="en-US" sz="2000" dirty="0">
                <a:solidFill>
                  <a:schemeClr val="tx1"/>
                </a:solidFill>
              </a:rPr>
              <a:t>等</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感谢在微软亚洲研究院实习期间与我合作研究的同学们：陆元伟、肖文聪、阮震元、崔天一、左格非、王子博、彭燕庆、罗人千、贺同、王阳、</a:t>
            </a:r>
            <a:r>
              <a:rPr lang="en-US" altLang="zh-CN" sz="2000" dirty="0">
                <a:solidFill>
                  <a:schemeClr val="tx1"/>
                </a:solidFill>
              </a:rPr>
              <a:t>Taekyung Heo</a:t>
            </a:r>
            <a:r>
              <a:rPr lang="zh-CN" altLang="en-US" sz="2000" dirty="0">
                <a:solidFill>
                  <a:schemeClr val="tx1"/>
                </a:solidFill>
              </a:rPr>
              <a:t>、李弈帅等</a:t>
            </a:r>
            <a:endParaRPr lang="en-US" altLang="zh-CN" sz="2000" dirty="0">
              <a:solidFill>
                <a:schemeClr val="tx1"/>
              </a:solidFill>
            </a:endParaRPr>
          </a:p>
          <a:p>
            <a:pPr marL="342900" indent="-342900">
              <a:buFont typeface="Arial" panose="020B0604020202020204" pitchFamily="34" charset="0"/>
              <a:buChar char="•"/>
            </a:pPr>
            <a:r>
              <a:rPr lang="zh-CN" altLang="en-US" sz="2000" dirty="0">
                <a:solidFill>
                  <a:schemeClr val="tx1"/>
                </a:solidFill>
              </a:rPr>
              <a:t>感谢在中国科学技术大学和微软亚洲研究院的老师、同学和朋友</a:t>
            </a:r>
            <a:endParaRPr lang="en-US" altLang="zh-CN" sz="2000" dirty="0">
              <a:solidFill>
                <a:schemeClr val="tx1"/>
              </a:solidFill>
            </a:endParaRPr>
          </a:p>
        </p:txBody>
      </p:sp>
      <p:sp>
        <p:nvSpPr>
          <p:cNvPr id="3" name="Title 2">
            <a:extLst>
              <a:ext uri="{FF2B5EF4-FFF2-40B4-BE49-F238E27FC236}">
                <a16:creationId xmlns:a16="http://schemas.microsoft.com/office/drawing/2014/main" id="{5B89A11D-8C60-439B-A31F-0A3EEB4448BD}"/>
              </a:ext>
            </a:extLst>
          </p:cNvPr>
          <p:cNvSpPr>
            <a:spLocks noGrp="1"/>
          </p:cNvSpPr>
          <p:nvPr>
            <p:ph type="title"/>
          </p:nvPr>
        </p:nvSpPr>
        <p:spPr/>
        <p:txBody>
          <a:bodyPr/>
          <a:lstStyle/>
          <a:p>
            <a:r>
              <a:rPr lang="zh-CN" altLang="en-US" dirty="0"/>
              <a:t>致谢</a:t>
            </a:r>
            <a:endParaRPr lang="en-US" dirty="0"/>
          </a:p>
        </p:txBody>
      </p:sp>
    </p:spTree>
    <p:extLst>
      <p:ext uri="{BB962C8B-B14F-4D97-AF65-F5344CB8AC3E}">
        <p14:creationId xmlns:p14="http://schemas.microsoft.com/office/powerpoint/2010/main" val="191425498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89431"/>
            <a:ext cx="8777288" cy="794064"/>
          </a:xfrm>
        </p:spPr>
        <p:txBody>
          <a:bodyPr/>
          <a:lstStyle/>
          <a:p>
            <a:pPr algn="ctr"/>
            <a:r>
              <a:rPr lang="zh-Hans" altLang="en-US" sz="4400" dirty="0"/>
              <a:t>谢谢</a:t>
            </a:r>
            <a:r>
              <a:rPr lang="zh-CN" altLang="en-US" sz="4400" dirty="0"/>
              <a:t>各位老师</a:t>
            </a:r>
            <a:r>
              <a:rPr lang="zh-Hans" altLang="en-US" sz="4400" dirty="0"/>
              <a:t>！</a:t>
            </a:r>
            <a:endParaRPr lang="en-US" sz="4400" dirty="0"/>
          </a:p>
        </p:txBody>
      </p:sp>
    </p:spTree>
    <p:extLst>
      <p:ext uri="{BB962C8B-B14F-4D97-AF65-F5344CB8AC3E}">
        <p14:creationId xmlns:p14="http://schemas.microsoft.com/office/powerpoint/2010/main" val="13653270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6128E-CC16-44D1-A42D-AE9BE8B21215}"/>
              </a:ext>
            </a:extLst>
          </p:cNvPr>
          <p:cNvSpPr>
            <a:spLocks noGrp="1"/>
          </p:cNvSpPr>
          <p:nvPr>
            <p:ph type="body" sz="quarter" idx="10"/>
          </p:nvPr>
        </p:nvSpPr>
        <p:spPr>
          <a:xfrm>
            <a:off x="274638" y="1212850"/>
            <a:ext cx="8777288" cy="627864"/>
          </a:xfrm>
        </p:spPr>
        <p:txBody>
          <a:bodyPr/>
          <a:lstStyle/>
          <a:p>
            <a:r>
              <a:rPr lang="zh-CN" altLang="en-US" sz="3200" dirty="0"/>
              <a:t>操作系统内核占了网络应用的大部分</a:t>
            </a:r>
            <a:r>
              <a:rPr lang="en-US" altLang="zh-CN" sz="3200" dirty="0"/>
              <a:t>CPU</a:t>
            </a:r>
            <a:r>
              <a:rPr lang="zh-CN" altLang="en-US" sz="3200" dirty="0"/>
              <a:t>时间</a:t>
            </a:r>
            <a:endParaRPr lang="en-US" sz="3200" dirty="0"/>
          </a:p>
        </p:txBody>
      </p:sp>
      <p:sp>
        <p:nvSpPr>
          <p:cNvPr id="3" name="Title 2">
            <a:extLst>
              <a:ext uri="{FF2B5EF4-FFF2-40B4-BE49-F238E27FC236}">
                <a16:creationId xmlns:a16="http://schemas.microsoft.com/office/drawing/2014/main" id="{0A2842B0-A5AD-417E-BAC4-FC4A3AF54794}"/>
              </a:ext>
            </a:extLst>
          </p:cNvPr>
          <p:cNvSpPr>
            <a:spLocks noGrp="1"/>
          </p:cNvSpPr>
          <p:nvPr>
            <p:ph type="title"/>
          </p:nvPr>
        </p:nvSpPr>
        <p:spPr/>
        <p:txBody>
          <a:bodyPr/>
          <a:lstStyle/>
          <a:p>
            <a:r>
              <a:rPr lang="zh-CN" altLang="en-US" dirty="0"/>
              <a:t>操作系统通信原语的性能瓶颈</a:t>
            </a:r>
            <a:endParaRPr lang="en-US" dirty="0"/>
          </a:p>
        </p:txBody>
      </p:sp>
      <p:graphicFrame>
        <p:nvGraphicFramePr>
          <p:cNvPr id="4" name="Chart 3">
            <a:extLst>
              <a:ext uri="{FF2B5EF4-FFF2-40B4-BE49-F238E27FC236}">
                <a16:creationId xmlns:a16="http://schemas.microsoft.com/office/drawing/2014/main" id="{70991AC1-9912-4FD8-87F4-465C5F53407D}"/>
              </a:ext>
            </a:extLst>
          </p:cNvPr>
          <p:cNvGraphicFramePr/>
          <p:nvPr>
            <p:extLst/>
          </p:nvPr>
        </p:nvGraphicFramePr>
        <p:xfrm>
          <a:off x="1005679" y="1820862"/>
          <a:ext cx="6504913" cy="215555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
            <a:extLst>
              <a:ext uri="{FF2B5EF4-FFF2-40B4-BE49-F238E27FC236}">
                <a16:creationId xmlns:a16="http://schemas.microsoft.com/office/drawing/2014/main" id="{40F78608-71FC-7C46-8672-CBBE193EDE0C}"/>
              </a:ext>
            </a:extLst>
          </p:cNvPr>
          <p:cNvSpPr txBox="1">
            <a:spLocks/>
          </p:cNvSpPr>
          <p:nvPr/>
        </p:nvSpPr>
        <p:spPr>
          <a:xfrm>
            <a:off x="274637" y="3956561"/>
            <a:ext cx="8777288" cy="627864"/>
          </a:xfrm>
          <a:prstGeom prst="rect">
            <a:avLst/>
          </a:prstGeom>
        </p:spPr>
        <p:txBody>
          <a:bodyPr vert="horz" wrap="square" lIns="164592" tIns="91440" rIns="164592" bIns="91440" rtlCol="0">
            <a:spAutoFit/>
          </a:bodyPr>
          <a:lstStyle>
            <a:lvl1pPr marL="0"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3600" kern="1200" spc="0" baseline="0">
                <a:gradFill>
                  <a:gsLst>
                    <a:gs pos="1250">
                      <a:schemeClr val="tx2"/>
                    </a:gs>
                    <a:gs pos="99000">
                      <a:schemeClr val="tx2"/>
                    </a:gs>
                  </a:gsLst>
                  <a:lin ang="5400000" scaled="0"/>
                </a:gradFill>
                <a:latin typeface="+mj-lt"/>
                <a:ea typeface="+mn-ea"/>
                <a:cs typeface="+mn-cs"/>
              </a:defRPr>
            </a:lvl1pPr>
            <a:lvl2pPr marL="0" marR="0" indent="0" algn="l" defTabSz="699463"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171427"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342854"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514281" marR="0" indent="0" algn="l" defTabSz="699463"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zh-CN" altLang="en-US" sz="3200" dirty="0"/>
              <a:t>通信原语开销浪费了低延迟数据中心网络</a:t>
            </a:r>
            <a:endParaRPr lang="en-US" sz="3200" dirty="0"/>
          </a:p>
        </p:txBody>
      </p:sp>
      <p:pic>
        <p:nvPicPr>
          <p:cNvPr id="10" name="图片 9">
            <a:extLst>
              <a:ext uri="{FF2B5EF4-FFF2-40B4-BE49-F238E27FC236}">
                <a16:creationId xmlns:a16="http://schemas.microsoft.com/office/drawing/2014/main" id="{23ED0D41-69FD-F947-85AB-8F2BD031A392}"/>
              </a:ext>
            </a:extLst>
          </p:cNvPr>
          <p:cNvPicPr>
            <a:picLocks noChangeAspect="1"/>
          </p:cNvPicPr>
          <p:nvPr/>
        </p:nvPicPr>
        <p:blipFill>
          <a:blip r:embed="rId3"/>
          <a:stretch>
            <a:fillRect/>
          </a:stretch>
        </p:blipFill>
        <p:spPr>
          <a:xfrm>
            <a:off x="931804" y="4529147"/>
            <a:ext cx="5105400" cy="2320636"/>
          </a:xfrm>
          <a:prstGeom prst="rect">
            <a:avLst/>
          </a:prstGeom>
        </p:spPr>
      </p:pic>
      <p:sp>
        <p:nvSpPr>
          <p:cNvPr id="11" name="文本框 10">
            <a:extLst>
              <a:ext uri="{FF2B5EF4-FFF2-40B4-BE49-F238E27FC236}">
                <a16:creationId xmlns:a16="http://schemas.microsoft.com/office/drawing/2014/main" id="{D7FD7505-96C0-B841-8C3E-CE187ACD5528}"/>
              </a:ext>
            </a:extLst>
          </p:cNvPr>
          <p:cNvSpPr txBox="1"/>
          <p:nvPr/>
        </p:nvSpPr>
        <p:spPr>
          <a:xfrm>
            <a:off x="6037204" y="5021262"/>
            <a:ext cx="3289359" cy="1114151"/>
          </a:xfrm>
          <a:prstGeom prst="rect">
            <a:avLst/>
          </a:prstGeom>
          <a:noFill/>
        </p:spPr>
        <p:txBody>
          <a:bodyPr wrap="square" lIns="182880" tIns="146304" rIns="182880" bIns="146304" rtlCol="0">
            <a:spAutoFit/>
          </a:bodyPr>
          <a:lstStyle/>
          <a:p>
            <a:pPr>
              <a:lnSpc>
                <a:spcPct val="90000"/>
              </a:lnSpc>
              <a:spcAft>
                <a:spcPts val="600"/>
              </a:spcAft>
            </a:pPr>
            <a:r>
              <a:rPr kumimoji="1" lang="zh-CN" altLang="en-US" sz="1200" dirty="0">
                <a:gradFill>
                  <a:gsLst>
                    <a:gs pos="2917">
                      <a:schemeClr val="tx1"/>
                    </a:gs>
                    <a:gs pos="30000">
                      <a:schemeClr val="tx1"/>
                    </a:gs>
                  </a:gsLst>
                  <a:lin ang="5400000" scaled="0"/>
                </a:gradFill>
              </a:rPr>
              <a:t>来源</a:t>
            </a:r>
            <a:r>
              <a:rPr kumimoji="1" lang="en-US" altLang="zh-CN" sz="1200" dirty="0">
                <a:gradFill>
                  <a:gsLst>
                    <a:gs pos="2917">
                      <a:schemeClr val="tx1"/>
                    </a:gs>
                    <a:gs pos="30000">
                      <a:schemeClr val="tx1"/>
                    </a:gs>
                  </a:gsLst>
                  <a:lin ang="5400000" scaled="0"/>
                </a:gradFill>
              </a:rPr>
              <a:t>: Luiz Barroso, Mike Marty, David Patterson, Parthasarathy Ranganathan.</a:t>
            </a:r>
          </a:p>
          <a:p>
            <a:pPr>
              <a:lnSpc>
                <a:spcPct val="90000"/>
              </a:lnSpc>
              <a:spcAft>
                <a:spcPts val="600"/>
              </a:spcAft>
            </a:pPr>
            <a:r>
              <a:rPr lang="en-US" altLang="zh-CN" sz="1200" dirty="0"/>
              <a:t>Attack of the Killer Microseconds.</a:t>
            </a:r>
          </a:p>
          <a:p>
            <a:pPr>
              <a:lnSpc>
                <a:spcPct val="90000"/>
              </a:lnSpc>
              <a:spcAft>
                <a:spcPts val="600"/>
              </a:spcAft>
            </a:pPr>
            <a:r>
              <a:rPr kumimoji="1" lang="en-US" altLang="zh-CN" sz="1200" dirty="0">
                <a:gradFill>
                  <a:gsLst>
                    <a:gs pos="2917">
                      <a:schemeClr val="tx1"/>
                    </a:gs>
                    <a:gs pos="30000">
                      <a:schemeClr val="tx1"/>
                    </a:gs>
                  </a:gsLst>
                  <a:lin ang="5400000" scaled="0"/>
                </a:gradFill>
              </a:rPr>
              <a:t>Communications of the ACM, April 2017</a:t>
            </a:r>
            <a:endParaRPr lang="en-US" altLang="zh-CN" sz="1200" dirty="0"/>
          </a:p>
        </p:txBody>
      </p:sp>
    </p:spTree>
    <p:extLst>
      <p:ext uri="{BB962C8B-B14F-4D97-AF65-F5344CB8AC3E}">
        <p14:creationId xmlns:p14="http://schemas.microsoft.com/office/powerpoint/2010/main" val="2261865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www.vmware.com/content/dam/digitalmarketing/vmware/en/files/images/wmrc/VMware_logo_gry_RGB_300dp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26" y="4152701"/>
            <a:ext cx="1853818" cy="64944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tonebranch.com/common/images/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0753" y="2587573"/>
            <a:ext cx="3990975" cy="26479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4638" y="295276"/>
            <a:ext cx="9309200" cy="917575"/>
          </a:xfrm>
        </p:spPr>
        <p:txBody>
          <a:bodyPr/>
          <a:lstStyle/>
          <a:p>
            <a:r>
              <a:rPr lang="zh-CN" altLang="en-US" dirty="0"/>
              <a:t>虚拟化的网络功能</a:t>
            </a:r>
          </a:p>
        </p:txBody>
      </p:sp>
      <p:sp>
        <p:nvSpPr>
          <p:cNvPr id="6" name="Text Placeholder 2"/>
          <p:cNvSpPr>
            <a:spLocks noGrp="1"/>
          </p:cNvSpPr>
          <p:nvPr>
            <p:ph type="body" sz="quarter" idx="10"/>
          </p:nvPr>
        </p:nvSpPr>
        <p:spPr>
          <a:xfrm>
            <a:off x="270214" y="1167888"/>
            <a:ext cx="4206240" cy="1181862"/>
          </a:xfrm>
        </p:spPr>
        <p:txBody>
          <a:bodyPr/>
          <a:lstStyle/>
          <a:p>
            <a:r>
              <a:rPr lang="zh-CN" altLang="en-US" dirty="0"/>
              <a:t>传统的专用硬件不够灵活</a:t>
            </a:r>
            <a:endParaRPr lang="en-US" dirty="0"/>
          </a:p>
        </p:txBody>
      </p:sp>
      <p:sp>
        <p:nvSpPr>
          <p:cNvPr id="7" name="Text Placeholder 3"/>
          <p:cNvSpPr txBox="1">
            <a:spLocks/>
          </p:cNvSpPr>
          <p:nvPr/>
        </p:nvSpPr>
        <p:spPr>
          <a:xfrm>
            <a:off x="4846638" y="1212850"/>
            <a:ext cx="4206240" cy="2294474"/>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38092" marR="0" indent="-180951"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599995"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71422"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42849" marR="0" indent="-171427"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zh-CN" altLang="en-US" dirty="0">
                <a:gradFill>
                  <a:gsLst>
                    <a:gs pos="1250">
                      <a:schemeClr val="tx2"/>
                    </a:gs>
                    <a:gs pos="99000">
                      <a:schemeClr val="tx2"/>
                    </a:gs>
                  </a:gsLst>
                  <a:lin ang="5400000" scaled="0"/>
                </a:gradFill>
                <a:sym typeface="Wingdings" panose="05000000000000000000" pitchFamily="2" charset="2"/>
              </a:rPr>
              <a:t>用软件实现网络功能以提高灵活性</a:t>
            </a:r>
            <a:endParaRPr lang="en-US" altLang="zh-CN" dirty="0">
              <a:gradFill>
                <a:gsLst>
                  <a:gs pos="1250">
                    <a:schemeClr val="tx2"/>
                  </a:gs>
                  <a:gs pos="99000">
                    <a:schemeClr val="tx2"/>
                  </a:gs>
                </a:gsLst>
                <a:lin ang="5400000" scaled="0"/>
              </a:gradFill>
              <a:sym typeface="Wingdings" panose="05000000000000000000" pitchFamily="2" charset="2"/>
            </a:endParaRPr>
          </a:p>
        </p:txBody>
      </p:sp>
      <p:pic>
        <p:nvPicPr>
          <p:cNvPr id="9" name="Picture 8"/>
          <p:cNvPicPr>
            <a:picLocks noChangeAspect="1"/>
          </p:cNvPicPr>
          <p:nvPr/>
        </p:nvPicPr>
        <p:blipFill>
          <a:blip r:embed="rId5"/>
          <a:stretch>
            <a:fillRect/>
          </a:stretch>
        </p:blipFill>
        <p:spPr>
          <a:xfrm>
            <a:off x="4670724" y="5085649"/>
            <a:ext cx="752475" cy="695325"/>
          </a:xfrm>
          <a:prstGeom prst="rect">
            <a:avLst/>
          </a:prstGeom>
        </p:spPr>
      </p:pic>
      <p:pic>
        <p:nvPicPr>
          <p:cNvPr id="10" name="Picture 9"/>
          <p:cNvPicPr>
            <a:picLocks noChangeAspect="1"/>
          </p:cNvPicPr>
          <p:nvPr/>
        </p:nvPicPr>
        <p:blipFill>
          <a:blip r:embed="rId6"/>
          <a:stretch>
            <a:fillRect/>
          </a:stretch>
        </p:blipFill>
        <p:spPr>
          <a:xfrm>
            <a:off x="5804688" y="5161849"/>
            <a:ext cx="771525" cy="590550"/>
          </a:xfrm>
          <a:prstGeom prst="rect">
            <a:avLst/>
          </a:prstGeom>
        </p:spPr>
      </p:pic>
      <p:pic>
        <p:nvPicPr>
          <p:cNvPr id="11" name="Picture 10"/>
          <p:cNvPicPr>
            <a:picLocks noChangeAspect="1"/>
          </p:cNvPicPr>
          <p:nvPr/>
        </p:nvPicPr>
        <p:blipFill>
          <a:blip r:embed="rId7"/>
          <a:stretch>
            <a:fillRect/>
          </a:stretch>
        </p:blipFill>
        <p:spPr>
          <a:xfrm>
            <a:off x="8065259" y="5133274"/>
            <a:ext cx="876300" cy="647700"/>
          </a:xfrm>
          <a:prstGeom prst="rect">
            <a:avLst/>
          </a:prstGeom>
        </p:spPr>
      </p:pic>
      <p:sp>
        <p:nvSpPr>
          <p:cNvPr id="12" name="TextBox 11"/>
          <p:cNvSpPr txBox="1"/>
          <p:nvPr/>
        </p:nvSpPr>
        <p:spPr>
          <a:xfrm>
            <a:off x="4451926" y="5631822"/>
            <a:ext cx="1190069" cy="738664"/>
          </a:xfrm>
          <a:prstGeom prst="rect">
            <a:avLst/>
          </a:prstGeom>
          <a:noFill/>
        </p:spPr>
        <p:txBody>
          <a:bodyPr wrap="none" lIns="182880" tIns="146304" rIns="182880" bIns="146304" rtlCol="0">
            <a:spAutoFit/>
          </a:bodyPr>
          <a:lstStyle/>
          <a:p>
            <a:pPr algn="ctr">
              <a:lnSpc>
                <a:spcPct val="90000"/>
              </a:lnSpc>
              <a:spcAft>
                <a:spcPts val="600"/>
              </a:spcAft>
            </a:pPr>
            <a:r>
              <a:rPr lang="zh-CN" altLang="en-US" sz="1600" dirty="0">
                <a:gradFill>
                  <a:gsLst>
                    <a:gs pos="2917">
                      <a:schemeClr val="tx1"/>
                    </a:gs>
                    <a:gs pos="30000">
                      <a:schemeClr val="tx1"/>
                    </a:gs>
                  </a:gsLst>
                  <a:lin ang="5400000" scaled="0"/>
                </a:gradFill>
              </a:rPr>
              <a:t>负载均衡</a:t>
            </a:r>
            <a:br>
              <a:rPr lang="en-US"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虚拟机</a:t>
            </a:r>
            <a:endParaRPr lang="en-US" sz="1600" dirty="0">
              <a:gradFill>
                <a:gsLst>
                  <a:gs pos="2917">
                    <a:schemeClr val="tx1"/>
                  </a:gs>
                  <a:gs pos="30000">
                    <a:schemeClr val="tx1"/>
                  </a:gs>
                </a:gsLst>
                <a:lin ang="5400000" scaled="0"/>
              </a:gradFill>
            </a:endParaRPr>
          </a:p>
        </p:txBody>
      </p:sp>
      <p:sp>
        <p:nvSpPr>
          <p:cNvPr id="13" name="TextBox 12"/>
          <p:cNvSpPr txBox="1"/>
          <p:nvPr/>
        </p:nvSpPr>
        <p:spPr>
          <a:xfrm>
            <a:off x="5687708" y="5654602"/>
            <a:ext cx="984885" cy="738664"/>
          </a:xfrm>
          <a:prstGeom prst="rect">
            <a:avLst/>
          </a:prstGeom>
          <a:noFill/>
        </p:spPr>
        <p:txBody>
          <a:bodyPr wrap="none" lIns="182880" tIns="146304" rIns="182880" bIns="146304" rtlCol="0">
            <a:spAutoFit/>
          </a:bodyPr>
          <a:lstStyle/>
          <a:p>
            <a:pPr algn="ctr">
              <a:lnSpc>
                <a:spcPct val="90000"/>
              </a:lnSpc>
              <a:spcAft>
                <a:spcPts val="600"/>
              </a:spcAft>
            </a:pPr>
            <a:r>
              <a:rPr lang="zh-CN" altLang="en-US" sz="1600" dirty="0">
                <a:gradFill>
                  <a:gsLst>
                    <a:gs pos="2917">
                      <a:schemeClr val="tx1"/>
                    </a:gs>
                    <a:gs pos="30000">
                      <a:schemeClr val="tx1"/>
                    </a:gs>
                  </a:gsLst>
                  <a:lin ang="5400000" scaled="0"/>
                </a:gradFill>
              </a:rPr>
              <a:t>防火墙</a:t>
            </a:r>
            <a:br>
              <a:rPr lang="en-US"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虚拟机</a:t>
            </a:r>
            <a:endParaRPr lang="en-US" sz="1600" dirty="0">
              <a:gradFill>
                <a:gsLst>
                  <a:gs pos="2917">
                    <a:schemeClr val="tx1"/>
                  </a:gs>
                  <a:gs pos="30000">
                    <a:schemeClr val="tx1"/>
                  </a:gs>
                </a:gsLst>
                <a:lin ang="5400000" scaled="0"/>
              </a:gradFill>
            </a:endParaRPr>
          </a:p>
        </p:txBody>
      </p:sp>
      <p:sp>
        <p:nvSpPr>
          <p:cNvPr id="14" name="TextBox 13"/>
          <p:cNvSpPr txBox="1"/>
          <p:nvPr/>
        </p:nvSpPr>
        <p:spPr>
          <a:xfrm>
            <a:off x="7834741" y="5654602"/>
            <a:ext cx="1324339"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IPSec</a:t>
            </a:r>
            <a:r>
              <a:rPr lang="zh-CN" altLang="en-US" sz="1600" dirty="0">
                <a:gradFill>
                  <a:gsLst>
                    <a:gs pos="2917">
                      <a:schemeClr val="tx1"/>
                    </a:gs>
                    <a:gs pos="30000">
                      <a:schemeClr val="tx1"/>
                    </a:gs>
                  </a:gsLst>
                  <a:lin ang="5400000" scaled="0"/>
                </a:gradFill>
              </a:rPr>
              <a:t> 网关</a:t>
            </a:r>
            <a:br>
              <a:rPr lang="en-US"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虚拟机</a:t>
            </a:r>
            <a:endParaRPr lang="en-US" sz="1600" dirty="0">
              <a:gradFill>
                <a:gsLst>
                  <a:gs pos="2917">
                    <a:schemeClr val="tx1"/>
                  </a:gs>
                  <a:gs pos="30000">
                    <a:schemeClr val="tx1"/>
                  </a:gs>
                </a:gsLst>
                <a:lin ang="5400000" scaled="0"/>
              </a:gradFill>
            </a:endParaRPr>
          </a:p>
        </p:txBody>
      </p:sp>
      <p:pic>
        <p:nvPicPr>
          <p:cNvPr id="15" name="Picture 14"/>
          <p:cNvPicPr>
            <a:picLocks noChangeAspect="1"/>
          </p:cNvPicPr>
          <p:nvPr/>
        </p:nvPicPr>
        <p:blipFill>
          <a:blip r:embed="rId8"/>
          <a:stretch>
            <a:fillRect/>
          </a:stretch>
        </p:blipFill>
        <p:spPr>
          <a:xfrm>
            <a:off x="6957702" y="5133218"/>
            <a:ext cx="809625" cy="590550"/>
          </a:xfrm>
          <a:prstGeom prst="rect">
            <a:avLst/>
          </a:prstGeom>
        </p:spPr>
      </p:pic>
      <p:sp>
        <p:nvSpPr>
          <p:cNvPr id="16" name="TextBox 15"/>
          <p:cNvSpPr txBox="1"/>
          <p:nvPr/>
        </p:nvSpPr>
        <p:spPr>
          <a:xfrm>
            <a:off x="6849855" y="5654602"/>
            <a:ext cx="984886" cy="738664"/>
          </a:xfrm>
          <a:prstGeom prst="rect">
            <a:avLst/>
          </a:prstGeom>
          <a:noFill/>
        </p:spPr>
        <p:txBody>
          <a:bodyPr wrap="non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NAT</a:t>
            </a:r>
            <a:br>
              <a:rPr lang="en-US"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虚拟机</a:t>
            </a:r>
            <a:endParaRPr lang="en-US" sz="1600" dirty="0">
              <a:gradFill>
                <a:gsLst>
                  <a:gs pos="2917">
                    <a:schemeClr val="tx1"/>
                  </a:gs>
                  <a:gs pos="30000">
                    <a:schemeClr val="tx1"/>
                  </a:gs>
                </a:gsLst>
                <a:lin ang="5400000" scaled="0"/>
              </a:gradFill>
            </a:endParaRPr>
          </a:p>
        </p:txBody>
      </p:sp>
      <p:cxnSp>
        <p:nvCxnSpPr>
          <p:cNvPr id="17" name="Straight Connector 16"/>
          <p:cNvCxnSpPr>
            <a:stCxn id="9" idx="0"/>
          </p:cNvCxnSpPr>
          <p:nvPr/>
        </p:nvCxnSpPr>
        <p:spPr>
          <a:xfrm flipV="1">
            <a:off x="5046962" y="4964970"/>
            <a:ext cx="1591879" cy="1206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0" idx="0"/>
          </p:cNvCxnSpPr>
          <p:nvPr/>
        </p:nvCxnSpPr>
        <p:spPr>
          <a:xfrm flipH="1">
            <a:off x="6190451" y="4964970"/>
            <a:ext cx="448390" cy="19687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5" idx="0"/>
          </p:cNvCxnSpPr>
          <p:nvPr/>
        </p:nvCxnSpPr>
        <p:spPr>
          <a:xfrm>
            <a:off x="6638841" y="4964970"/>
            <a:ext cx="723674" cy="168248"/>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1" idx="0"/>
          </p:cNvCxnSpPr>
          <p:nvPr/>
        </p:nvCxnSpPr>
        <p:spPr>
          <a:xfrm>
            <a:off x="6638841" y="4964970"/>
            <a:ext cx="1864568" cy="16830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a:stretch>
            <a:fillRect/>
          </a:stretch>
        </p:blipFill>
        <p:spPr>
          <a:xfrm>
            <a:off x="420055" y="3018160"/>
            <a:ext cx="614888" cy="575952"/>
          </a:xfrm>
          <a:prstGeom prst="rect">
            <a:avLst/>
          </a:prstGeom>
        </p:spPr>
      </p:pic>
      <p:pic>
        <p:nvPicPr>
          <p:cNvPr id="22" name="Picture 21"/>
          <p:cNvPicPr>
            <a:picLocks noChangeAspect="1"/>
          </p:cNvPicPr>
          <p:nvPr/>
        </p:nvPicPr>
        <p:blipFill>
          <a:blip r:embed="rId6"/>
          <a:stretch>
            <a:fillRect/>
          </a:stretch>
        </p:blipFill>
        <p:spPr>
          <a:xfrm>
            <a:off x="431431" y="4230771"/>
            <a:ext cx="630455" cy="561395"/>
          </a:xfrm>
          <a:prstGeom prst="rect">
            <a:avLst/>
          </a:prstGeom>
        </p:spPr>
      </p:pic>
      <p:pic>
        <p:nvPicPr>
          <p:cNvPr id="23" name="Picture 22"/>
          <p:cNvPicPr>
            <a:picLocks noChangeAspect="1"/>
          </p:cNvPicPr>
          <p:nvPr/>
        </p:nvPicPr>
        <p:blipFill>
          <a:blip r:embed="rId7"/>
          <a:stretch>
            <a:fillRect/>
          </a:stretch>
        </p:blipFill>
        <p:spPr>
          <a:xfrm>
            <a:off x="3452955" y="4243216"/>
            <a:ext cx="716072" cy="536503"/>
          </a:xfrm>
          <a:prstGeom prst="rect">
            <a:avLst/>
          </a:prstGeom>
        </p:spPr>
      </p:pic>
      <p:pic>
        <p:nvPicPr>
          <p:cNvPr id="24" name="Picture 23"/>
          <p:cNvPicPr>
            <a:picLocks noChangeAspect="1"/>
          </p:cNvPicPr>
          <p:nvPr/>
        </p:nvPicPr>
        <p:blipFill>
          <a:blip r:embed="rId9"/>
          <a:stretch>
            <a:fillRect/>
          </a:stretch>
        </p:blipFill>
        <p:spPr>
          <a:xfrm>
            <a:off x="1157818" y="3389634"/>
            <a:ext cx="2053386" cy="1851265"/>
          </a:xfrm>
          <a:prstGeom prst="rect">
            <a:avLst/>
          </a:prstGeom>
        </p:spPr>
      </p:pic>
      <p:cxnSp>
        <p:nvCxnSpPr>
          <p:cNvPr id="25" name="Straight Connector 24"/>
          <p:cNvCxnSpPr>
            <a:stCxn id="21" idx="3"/>
          </p:cNvCxnSpPr>
          <p:nvPr/>
        </p:nvCxnSpPr>
        <p:spPr>
          <a:xfrm>
            <a:off x="1034943" y="3306136"/>
            <a:ext cx="438213" cy="230891"/>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936924" y="4165684"/>
            <a:ext cx="337058" cy="345784"/>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975573" y="4155525"/>
            <a:ext cx="603071" cy="355942"/>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593" y="3469871"/>
            <a:ext cx="1296395" cy="517065"/>
          </a:xfrm>
          <a:prstGeom prst="rect">
            <a:avLst/>
          </a:prstGeom>
          <a:noFill/>
        </p:spPr>
        <p:txBody>
          <a:bodyPr wrap="square" lIns="182880" tIns="146304" rIns="182880" bIns="146304" rtlCol="0">
            <a:spAutoFit/>
          </a:bodyPr>
          <a:lstStyle/>
          <a:p>
            <a:pPr algn="ctr">
              <a:lnSpc>
                <a:spcPct val="90000"/>
              </a:lnSpc>
              <a:spcAft>
                <a:spcPts val="600"/>
              </a:spcAft>
            </a:pPr>
            <a:r>
              <a:rPr lang="zh-CN" altLang="en-US" sz="1600" dirty="0">
                <a:gradFill>
                  <a:gsLst>
                    <a:gs pos="2917">
                      <a:schemeClr val="tx1"/>
                    </a:gs>
                    <a:gs pos="30000">
                      <a:schemeClr val="tx1"/>
                    </a:gs>
                  </a:gsLst>
                  <a:lin ang="5400000" scaled="0"/>
                </a:gradFill>
              </a:rPr>
              <a:t>负载均衡</a:t>
            </a:r>
            <a:endParaRPr lang="en-US" sz="1600" dirty="0">
              <a:gradFill>
                <a:gsLst>
                  <a:gs pos="2917">
                    <a:schemeClr val="tx1"/>
                  </a:gs>
                  <a:gs pos="30000">
                    <a:schemeClr val="tx1"/>
                  </a:gs>
                </a:gsLst>
                <a:lin ang="5400000" scaled="0"/>
              </a:gradFill>
            </a:endParaRPr>
          </a:p>
        </p:txBody>
      </p:sp>
      <p:sp>
        <p:nvSpPr>
          <p:cNvPr id="29" name="TextBox 28"/>
          <p:cNvSpPr txBox="1"/>
          <p:nvPr/>
        </p:nvSpPr>
        <p:spPr>
          <a:xfrm>
            <a:off x="181031" y="4725059"/>
            <a:ext cx="1049518" cy="517065"/>
          </a:xfrm>
          <a:prstGeom prst="rect">
            <a:avLst/>
          </a:prstGeom>
          <a:noFill/>
        </p:spPr>
        <p:txBody>
          <a:bodyPr wrap="square" lIns="182880" tIns="146304" rIns="182880" bIns="146304" rtlCol="0">
            <a:spAutoFit/>
          </a:bodyPr>
          <a:lstStyle/>
          <a:p>
            <a:pPr algn="ctr">
              <a:lnSpc>
                <a:spcPct val="90000"/>
              </a:lnSpc>
              <a:spcAft>
                <a:spcPts val="600"/>
              </a:spcAft>
            </a:pPr>
            <a:r>
              <a:rPr lang="zh-CN" altLang="en-US" sz="1600" dirty="0">
                <a:gradFill>
                  <a:gsLst>
                    <a:gs pos="2917">
                      <a:schemeClr val="tx1"/>
                    </a:gs>
                    <a:gs pos="30000">
                      <a:schemeClr val="tx1"/>
                    </a:gs>
                  </a:gsLst>
                  <a:lin ang="5400000" scaled="0"/>
                </a:gradFill>
              </a:rPr>
              <a:t>防火墙</a:t>
            </a:r>
            <a:endParaRPr lang="en-US" sz="1600" dirty="0">
              <a:gradFill>
                <a:gsLst>
                  <a:gs pos="2917">
                    <a:schemeClr val="tx1"/>
                  </a:gs>
                  <a:gs pos="30000">
                    <a:schemeClr val="tx1"/>
                  </a:gs>
                </a:gsLst>
                <a:lin ang="5400000" scaled="0"/>
              </a:gradFill>
            </a:endParaRPr>
          </a:p>
        </p:txBody>
      </p:sp>
      <p:sp>
        <p:nvSpPr>
          <p:cNvPr id="30" name="TextBox 29"/>
          <p:cNvSpPr txBox="1"/>
          <p:nvPr/>
        </p:nvSpPr>
        <p:spPr>
          <a:xfrm>
            <a:off x="3208980" y="4655977"/>
            <a:ext cx="1204022" cy="738664"/>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IPSec</a:t>
            </a:r>
            <a:br>
              <a:rPr lang="en-US" sz="1600" dirty="0">
                <a:gradFill>
                  <a:gsLst>
                    <a:gs pos="2917">
                      <a:schemeClr val="tx1"/>
                    </a:gs>
                    <a:gs pos="30000">
                      <a:schemeClr val="tx1"/>
                    </a:gs>
                  </a:gsLst>
                  <a:lin ang="5400000" scaled="0"/>
                </a:gradFill>
              </a:rPr>
            </a:br>
            <a:r>
              <a:rPr lang="zh-CN" altLang="en-US" sz="1600" dirty="0">
                <a:gradFill>
                  <a:gsLst>
                    <a:gs pos="2917">
                      <a:schemeClr val="tx1"/>
                    </a:gs>
                    <a:gs pos="30000">
                      <a:schemeClr val="tx1"/>
                    </a:gs>
                  </a:gsLst>
                  <a:lin ang="5400000" scaled="0"/>
                </a:gradFill>
              </a:rPr>
              <a:t>网关</a:t>
            </a:r>
            <a:endParaRPr lang="en-US" sz="1600" dirty="0">
              <a:gradFill>
                <a:gsLst>
                  <a:gs pos="2917">
                    <a:schemeClr val="tx1"/>
                  </a:gs>
                  <a:gs pos="30000">
                    <a:schemeClr val="tx1"/>
                  </a:gs>
                </a:gsLst>
                <a:lin ang="5400000" scaled="0"/>
              </a:gradFill>
            </a:endParaRPr>
          </a:p>
        </p:txBody>
      </p:sp>
      <p:pic>
        <p:nvPicPr>
          <p:cNvPr id="31" name="Picture 30"/>
          <p:cNvPicPr>
            <a:picLocks noChangeAspect="1"/>
          </p:cNvPicPr>
          <p:nvPr/>
        </p:nvPicPr>
        <p:blipFill>
          <a:blip r:embed="rId8"/>
          <a:stretch>
            <a:fillRect/>
          </a:stretch>
        </p:blipFill>
        <p:spPr>
          <a:xfrm>
            <a:off x="3507439" y="3018160"/>
            <a:ext cx="661588" cy="489164"/>
          </a:xfrm>
          <a:prstGeom prst="rect">
            <a:avLst/>
          </a:prstGeom>
        </p:spPr>
      </p:pic>
      <p:sp>
        <p:nvSpPr>
          <p:cNvPr id="32" name="TextBox 31"/>
          <p:cNvSpPr txBox="1"/>
          <p:nvPr/>
        </p:nvSpPr>
        <p:spPr>
          <a:xfrm>
            <a:off x="3092705" y="3449978"/>
            <a:ext cx="1387270"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a:gradFill>
                  <a:gsLst>
                    <a:gs pos="2917">
                      <a:schemeClr val="tx1"/>
                    </a:gs>
                    <a:gs pos="30000">
                      <a:schemeClr val="tx1"/>
                    </a:gs>
                  </a:gsLst>
                  <a:lin ang="5400000" scaled="0"/>
                </a:gradFill>
              </a:rPr>
              <a:t>NAT</a:t>
            </a:r>
          </a:p>
        </p:txBody>
      </p:sp>
      <p:cxnSp>
        <p:nvCxnSpPr>
          <p:cNvPr id="33" name="Straight Connector 32"/>
          <p:cNvCxnSpPr/>
          <p:nvPr/>
        </p:nvCxnSpPr>
        <p:spPr>
          <a:xfrm flipH="1">
            <a:off x="2715591" y="3273476"/>
            <a:ext cx="874835" cy="297269"/>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026" name="Picture 2" descr="http://blogs.splunk.com/wp-content/uploads/2016/04/2000px-AmazonWebservices_Logo.svg_.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93325" y="3292894"/>
            <a:ext cx="1220666" cy="4882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reviewhostingasp.net/wp-content/uploads/Windows-Azur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8897" y="3425440"/>
            <a:ext cx="2238387" cy="11583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holar.google.com/intl/en/scholar/images/1x/googlelogo_color_270x104dp.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98007" y="4208150"/>
            <a:ext cx="1340834" cy="5164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a:xfrm>
            <a:off x="6586538" y="6483350"/>
            <a:ext cx="2098675" cy="371475"/>
          </a:xfrm>
          <a:prstGeom prst="rect">
            <a:avLst/>
          </a:prstGeom>
        </p:spPr>
        <p:txBody>
          <a:bodyPr vert="horz" lIns="91440" tIns="45720" rIns="91440" bIns="45720" rtlCol="0" anchor="ctr"/>
          <a:lstStyle>
            <a:defPPr>
              <a:defRPr lang="en-US"/>
            </a:defPPr>
            <a:lvl1pPr marL="0" algn="r" defTabSz="932742" rtl="0" eaLnBrk="1" latinLnBrk="0" hangingPunct="1">
              <a:defRPr sz="1200" kern="1200">
                <a:solidFill>
                  <a:sysClr val="windowText" lastClr="000000"/>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fld id="{368F0CB9-5443-48E8-ADD3-3F8A68C2523D}" type="slidenum">
              <a:rPr lang="en-US" smtClean="0"/>
              <a:pPr/>
              <a:t>‹#›</a:t>
            </a:fld>
            <a:endParaRPr lang="en-US" dirty="0"/>
          </a:p>
        </p:txBody>
      </p:sp>
    </p:spTree>
    <p:extLst>
      <p:ext uri="{BB962C8B-B14F-4D97-AF65-F5344CB8AC3E}">
        <p14:creationId xmlns:p14="http://schemas.microsoft.com/office/powerpoint/2010/main" val="212030929"/>
      </p:ext>
    </p:extLst>
  </p:cSld>
  <p:clrMapOvr>
    <a:masterClrMapping/>
  </p:clrMapOvr>
  <p:transition advTm="33206">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295276"/>
            <a:ext cx="9309200" cy="917575"/>
          </a:xfrm>
        </p:spPr>
        <p:txBody>
          <a:bodyPr/>
          <a:lstStyle/>
          <a:p>
            <a:r>
              <a:rPr lang="zh-CN" altLang="en-US" dirty="0"/>
              <a:t>软件网络功能的性能瓶颈</a:t>
            </a:r>
          </a:p>
        </p:txBody>
      </p:sp>
      <p:sp>
        <p:nvSpPr>
          <p:cNvPr id="3" name="Text Placeholder 2"/>
          <p:cNvSpPr>
            <a:spLocks noGrp="1"/>
          </p:cNvSpPr>
          <p:nvPr>
            <p:ph type="body" sz="quarter" idx="10"/>
          </p:nvPr>
        </p:nvSpPr>
        <p:spPr>
          <a:xfrm>
            <a:off x="274637" y="1212851"/>
            <a:ext cx="9051925" cy="5450723"/>
          </a:xfrm>
        </p:spPr>
        <p:txBody>
          <a:bodyPr/>
          <a:lstStyle/>
          <a:p>
            <a:r>
              <a:rPr lang="zh-CN" altLang="en-US" dirty="0"/>
              <a:t>处理能力受限</a:t>
            </a:r>
            <a:endParaRPr lang="en-US" altLang="zh-CN" dirty="0"/>
          </a:p>
          <a:p>
            <a:pPr lvl="1" defTabSz="932742">
              <a:spcAft>
                <a:spcPts val="600"/>
              </a:spcAft>
            </a:pPr>
            <a:r>
              <a:rPr lang="zh-CN" altLang="en-US" sz="2400" dirty="0">
                <a:gradFill>
                  <a:gsLst>
                    <a:gs pos="2917">
                      <a:schemeClr val="tx1"/>
                    </a:gs>
                    <a:gs pos="30000">
                      <a:schemeClr val="tx1"/>
                    </a:gs>
                  </a:gsLst>
                  <a:lin ang="5400000" scaled="0"/>
                </a:gradFill>
                <a:sym typeface="Wingdings" panose="05000000000000000000" pitchFamily="2" charset="2"/>
              </a:rPr>
              <a:t>处理 </a:t>
            </a:r>
            <a:r>
              <a:rPr lang="en-US" altLang="zh-CN" sz="2400" dirty="0">
                <a:gradFill>
                  <a:gsLst>
                    <a:gs pos="2917">
                      <a:schemeClr val="tx1"/>
                    </a:gs>
                    <a:gs pos="30000">
                      <a:schemeClr val="tx1"/>
                    </a:gs>
                  </a:gsLst>
                  <a:lin ang="5400000" scaled="0"/>
                </a:gradFill>
                <a:sym typeface="Wingdings" panose="05000000000000000000" pitchFamily="2" charset="2"/>
              </a:rPr>
              <a:t>40 </a:t>
            </a:r>
            <a:r>
              <a:rPr lang="en-US" altLang="zh-CN" sz="2400" dirty="0" err="1">
                <a:gradFill>
                  <a:gsLst>
                    <a:gs pos="2917">
                      <a:schemeClr val="tx1"/>
                    </a:gs>
                    <a:gs pos="30000">
                      <a:schemeClr val="tx1"/>
                    </a:gs>
                  </a:gsLst>
                  <a:lin ang="5400000" scaled="0"/>
                </a:gradFill>
                <a:sym typeface="Wingdings" panose="05000000000000000000" pitchFamily="2" charset="2"/>
              </a:rPr>
              <a:t>Gbps</a:t>
            </a:r>
            <a:r>
              <a:rPr lang="en-US" altLang="zh-CN" sz="2400" dirty="0">
                <a:gradFill>
                  <a:gsLst>
                    <a:gs pos="2917">
                      <a:schemeClr val="tx1"/>
                    </a:gs>
                    <a:gs pos="30000">
                      <a:schemeClr val="tx1"/>
                    </a:gs>
                  </a:gsLst>
                  <a:lin ang="5400000" scaled="0"/>
                </a:gradFill>
                <a:sym typeface="Wingdings" panose="05000000000000000000" pitchFamily="2" charset="2"/>
              </a:rPr>
              <a:t> </a:t>
            </a:r>
            <a:r>
              <a:rPr lang="zh-CN" altLang="en-US" sz="2400" dirty="0">
                <a:gradFill>
                  <a:gsLst>
                    <a:gs pos="2917">
                      <a:schemeClr val="tx1"/>
                    </a:gs>
                    <a:gs pos="30000">
                      <a:schemeClr val="tx1"/>
                    </a:gs>
                  </a:gsLst>
                  <a:lin ang="5400000" scaled="0"/>
                </a:gradFill>
                <a:sym typeface="Wingdings" panose="05000000000000000000" pitchFamily="2" charset="2"/>
              </a:rPr>
              <a:t>线速所需的 </a:t>
            </a:r>
            <a:r>
              <a:rPr lang="en-US" altLang="zh-CN" sz="2400" dirty="0">
                <a:gradFill>
                  <a:gsLst>
                    <a:gs pos="2917">
                      <a:schemeClr val="tx1"/>
                    </a:gs>
                    <a:gs pos="30000">
                      <a:schemeClr val="tx1"/>
                    </a:gs>
                  </a:gsLst>
                  <a:lin ang="5400000" scaled="0"/>
                </a:gradFill>
                <a:sym typeface="Wingdings" panose="05000000000000000000" pitchFamily="2" charset="2"/>
              </a:rPr>
              <a:t>CPU </a:t>
            </a:r>
            <a:r>
              <a:rPr lang="zh-CN" altLang="en-US" sz="2400" dirty="0">
                <a:gradFill>
                  <a:gsLst>
                    <a:gs pos="2917">
                      <a:schemeClr val="tx1"/>
                    </a:gs>
                    <a:gs pos="30000">
                      <a:schemeClr val="tx1"/>
                    </a:gs>
                  </a:gsLst>
                  <a:lin ang="5400000" scaled="0"/>
                </a:gradFill>
                <a:sym typeface="Wingdings" panose="05000000000000000000" pitchFamily="2" charset="2"/>
              </a:rPr>
              <a:t>核数</a:t>
            </a:r>
            <a:endParaRPr lang="en-US" altLang="zh-CN" sz="2400" dirty="0">
              <a:gradFill>
                <a:gsLst>
                  <a:gs pos="2917">
                    <a:schemeClr val="tx1"/>
                  </a:gs>
                  <a:gs pos="30000">
                    <a:schemeClr val="tx1"/>
                  </a:gs>
                </a:gsLst>
                <a:lin ang="5400000" scaled="0"/>
              </a:gradFill>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pPr lvl="1"/>
            <a:endParaRPr lang="en-US" altLang="zh-CN" dirty="0">
              <a:sym typeface="Wingdings" panose="05000000000000000000" pitchFamily="2" charset="2"/>
            </a:endParaRPr>
          </a:p>
          <a:p>
            <a:endParaRPr lang="en-US" altLang="zh-CN" dirty="0">
              <a:sym typeface="Wingdings" panose="05000000000000000000" pitchFamily="2" charset="2"/>
            </a:endParaRPr>
          </a:p>
          <a:p>
            <a:r>
              <a:rPr lang="zh-CN" altLang="en-US" dirty="0">
                <a:sym typeface="Wingdings" panose="05000000000000000000" pitchFamily="2" charset="2"/>
              </a:rPr>
              <a:t>膨胀且不稳定的延迟</a:t>
            </a:r>
            <a:endParaRPr lang="en-US" altLang="zh-CN" dirty="0">
              <a:sym typeface="Wingdings" panose="05000000000000000000" pitchFamily="2" charset="2"/>
            </a:endParaRPr>
          </a:p>
          <a:p>
            <a:pPr lvl="1" defTabSz="932742">
              <a:spcAft>
                <a:spcPts val="600"/>
              </a:spcAft>
            </a:pPr>
            <a:r>
              <a:rPr lang="zh-CN" altLang="en-US" sz="2400" dirty="0">
                <a:gradFill>
                  <a:gsLst>
                    <a:gs pos="2917">
                      <a:schemeClr val="tx1"/>
                    </a:gs>
                    <a:gs pos="30000">
                      <a:schemeClr val="tx1"/>
                    </a:gs>
                  </a:gsLst>
                  <a:lin ang="5400000" scaled="0"/>
                </a:gradFill>
              </a:rPr>
              <a:t>给数据平面增加了数十微秒至数毫秒的延迟</a:t>
            </a:r>
            <a:endParaRPr lang="en-US" altLang="zh-CN" sz="2400" dirty="0">
              <a:gradFill>
                <a:gsLst>
                  <a:gs pos="2917">
                    <a:schemeClr val="tx1"/>
                  </a:gs>
                  <a:gs pos="30000">
                    <a:schemeClr val="tx1"/>
                  </a:gs>
                </a:gsLst>
                <a:lin ang="5400000" scaled="0"/>
              </a:gradFill>
            </a:endParaRPr>
          </a:p>
          <a:p>
            <a:pPr lvl="1" defTabSz="932742">
              <a:spcAft>
                <a:spcPts val="600"/>
              </a:spcAft>
            </a:pPr>
            <a:r>
              <a:rPr lang="zh-CN" altLang="en-US" sz="2400" dirty="0">
                <a:gradFill>
                  <a:gsLst>
                    <a:gs pos="2917">
                      <a:schemeClr val="tx1"/>
                    </a:gs>
                    <a:gs pos="30000">
                      <a:schemeClr val="tx1"/>
                    </a:gs>
                  </a:gsLst>
                  <a:lin ang="5400000" scaled="0"/>
                </a:gradFill>
              </a:rPr>
              <a:t>在高负载下的延迟膨胀更加严重</a:t>
            </a:r>
            <a:endParaRPr lang="en-US" altLang="zh-CN" sz="2400" dirty="0">
              <a:gradFill>
                <a:gsLst>
                  <a:gs pos="2917">
                    <a:schemeClr val="tx1"/>
                  </a:gs>
                  <a:gs pos="30000">
                    <a:schemeClr val="tx1"/>
                  </a:gs>
                </a:gsLst>
                <a:lin ang="5400000" scaled="0"/>
              </a:gradFill>
            </a:endParaRPr>
          </a:p>
          <a:p>
            <a:pPr lvl="1" defTabSz="932742">
              <a:spcAft>
                <a:spcPts val="600"/>
              </a:spcAft>
            </a:pPr>
            <a:r>
              <a:rPr lang="zh-CN" altLang="en-US" sz="2400" dirty="0">
                <a:gradFill>
                  <a:gsLst>
                    <a:gs pos="2917">
                      <a:schemeClr val="tx1"/>
                    </a:gs>
                    <a:gs pos="30000">
                      <a:schemeClr val="tx1"/>
                    </a:gs>
                  </a:gsLst>
                  <a:lin ang="5400000" scaled="0"/>
                </a:gradFill>
              </a:rPr>
              <a:t>然而 </a:t>
            </a:r>
            <a:r>
              <a:rPr lang="en-US" altLang="zh-CN" sz="2400" dirty="0">
                <a:gradFill>
                  <a:gsLst>
                    <a:gs pos="2917">
                      <a:schemeClr val="tx1"/>
                    </a:gs>
                    <a:gs pos="30000">
                      <a:schemeClr val="tx1"/>
                    </a:gs>
                  </a:gsLst>
                  <a:lin ang="5400000" scaled="0"/>
                </a:gradFill>
              </a:rPr>
              <a:t>1 </a:t>
            </a:r>
            <a:r>
              <a:rPr lang="zh-CN" altLang="en-US" sz="2400" dirty="0">
                <a:gradFill>
                  <a:gsLst>
                    <a:gs pos="2917">
                      <a:schemeClr val="tx1"/>
                    </a:gs>
                    <a:gs pos="30000">
                      <a:schemeClr val="tx1"/>
                    </a:gs>
                  </a:gsLst>
                  <a:lin ang="5400000" scaled="0"/>
                </a:gradFill>
              </a:rPr>
              <a:t>毫秒的延迟就已经违反服务质量保证</a:t>
            </a:r>
            <a:endParaRPr lang="en-US" altLang="zh-CN" sz="2400" dirty="0">
              <a:gradFill>
                <a:gsLst>
                  <a:gs pos="2917">
                    <a:schemeClr val="tx1"/>
                  </a:gs>
                  <a:gs pos="30000">
                    <a:schemeClr val="tx1"/>
                  </a:gs>
                </a:gsLst>
                <a:lin ang="5400000" scaled="0"/>
              </a:gradFill>
            </a:endParaRPr>
          </a:p>
        </p:txBody>
      </p:sp>
      <p:graphicFrame>
        <p:nvGraphicFramePr>
          <p:cNvPr id="4" name="Table 3"/>
          <p:cNvGraphicFramePr>
            <a:graphicFrameLocks noGrp="1"/>
          </p:cNvGraphicFramePr>
          <p:nvPr>
            <p:extLst>
              <p:ext uri="{D42A27DB-BD31-4B8C-83A1-F6EECF244321}">
                <p14:modId xmlns:p14="http://schemas.microsoft.com/office/powerpoint/2010/main" val="1465248586"/>
              </p:ext>
            </p:extLst>
          </p:nvPr>
        </p:nvGraphicFramePr>
        <p:xfrm>
          <a:off x="419131" y="2272713"/>
          <a:ext cx="8632794" cy="1798320"/>
        </p:xfrm>
        <a:graphic>
          <a:graphicData uri="http://schemas.openxmlformats.org/drawingml/2006/table">
            <a:tbl>
              <a:tblPr firstRow="1" bandRow="1">
                <a:tableStyleId>{5C22544A-7EE6-4342-B048-85BDC9FD1C3A}</a:tableStyleId>
              </a:tblPr>
              <a:tblGrid>
                <a:gridCol w="2410727">
                  <a:extLst>
                    <a:ext uri="{9D8B030D-6E8A-4147-A177-3AD203B41FA5}">
                      <a16:colId xmlns:a16="http://schemas.microsoft.com/office/drawing/2014/main" val="20000"/>
                    </a:ext>
                  </a:extLst>
                </a:gridCol>
                <a:gridCol w="2134365">
                  <a:extLst>
                    <a:ext uri="{9D8B030D-6E8A-4147-A177-3AD203B41FA5}">
                      <a16:colId xmlns:a16="http://schemas.microsoft.com/office/drawing/2014/main" val="20001"/>
                    </a:ext>
                  </a:extLst>
                </a:gridCol>
                <a:gridCol w="1929228">
                  <a:extLst>
                    <a:ext uri="{9D8B030D-6E8A-4147-A177-3AD203B41FA5}">
                      <a16:colId xmlns:a16="http://schemas.microsoft.com/office/drawing/2014/main" val="20002"/>
                    </a:ext>
                  </a:extLst>
                </a:gridCol>
                <a:gridCol w="2158474">
                  <a:extLst>
                    <a:ext uri="{9D8B030D-6E8A-4147-A177-3AD203B41FA5}">
                      <a16:colId xmlns:a16="http://schemas.microsoft.com/office/drawing/2014/main" val="20003"/>
                    </a:ext>
                  </a:extLst>
                </a:gridCol>
              </a:tblGrid>
              <a:tr h="370840">
                <a:tc>
                  <a:txBody>
                    <a:bodyPr/>
                    <a:lstStyle/>
                    <a:p>
                      <a:r>
                        <a:rPr lang="zh-CN" altLang="en-US" sz="2000" dirty="0"/>
                        <a:t>网络功能</a:t>
                      </a:r>
                      <a:endParaRPr lang="en-US" sz="2000" dirty="0"/>
                    </a:p>
                  </a:txBody>
                  <a:tcPr/>
                </a:tc>
                <a:tc>
                  <a:txBody>
                    <a:bodyPr/>
                    <a:lstStyle/>
                    <a:p>
                      <a:r>
                        <a:rPr lang="zh-CN" altLang="en-US" sz="2000" dirty="0"/>
                        <a:t>软件实现</a:t>
                      </a:r>
                      <a:endParaRPr lang="en-US" sz="2000" dirty="0"/>
                    </a:p>
                  </a:txBody>
                  <a:tcPr/>
                </a:tc>
                <a:tc>
                  <a:txBody>
                    <a:bodyPr/>
                    <a:lstStyle/>
                    <a:p>
                      <a:r>
                        <a:rPr lang="en-US" sz="2000" dirty="0"/>
                        <a:t>1500</a:t>
                      </a:r>
                      <a:r>
                        <a:rPr lang="en-US" sz="2000" baseline="0" dirty="0"/>
                        <a:t>B pkt</a:t>
                      </a:r>
                      <a:br>
                        <a:rPr lang="en-US" sz="2000" baseline="0" dirty="0"/>
                      </a:br>
                      <a:r>
                        <a:rPr lang="en-US" sz="2000" baseline="0" dirty="0"/>
                        <a:t>(</a:t>
                      </a:r>
                      <a:r>
                        <a:rPr lang="zh-CN" altLang="en-US" sz="2000" baseline="0" dirty="0"/>
                        <a:t>正常情况</a:t>
                      </a:r>
                      <a:r>
                        <a:rPr lang="en-US" sz="2000" baseline="0" dirty="0"/>
                        <a:t>)</a:t>
                      </a:r>
                      <a:endParaRPr lang="en-US" sz="2000" dirty="0"/>
                    </a:p>
                  </a:txBody>
                  <a:tcPr/>
                </a:tc>
                <a:tc>
                  <a:txBody>
                    <a:bodyPr/>
                    <a:lstStyle/>
                    <a:p>
                      <a:r>
                        <a:rPr lang="en-US" sz="2000" dirty="0"/>
                        <a:t>64B pkt</a:t>
                      </a:r>
                      <a:br>
                        <a:rPr lang="en-US" sz="2000" dirty="0"/>
                      </a:br>
                      <a:r>
                        <a:rPr lang="en-US" sz="2000" dirty="0"/>
                        <a:t>(</a:t>
                      </a:r>
                      <a:r>
                        <a:rPr lang="zh-CN" altLang="en-US" sz="2000" dirty="0"/>
                        <a:t>最坏情况</a:t>
                      </a:r>
                      <a:r>
                        <a:rPr lang="en-US" sz="2000" dirty="0"/>
                        <a:t>)</a:t>
                      </a:r>
                    </a:p>
                  </a:txBody>
                  <a:tcPr/>
                </a:tc>
                <a:extLst>
                  <a:ext uri="{0D108BD9-81ED-4DB2-BD59-A6C34878D82A}">
                    <a16:rowId xmlns:a16="http://schemas.microsoft.com/office/drawing/2014/main" val="10000"/>
                  </a:ext>
                </a:extLst>
              </a:tr>
              <a:tr h="370840">
                <a:tc>
                  <a:txBody>
                    <a:bodyPr/>
                    <a:lstStyle/>
                    <a:p>
                      <a:r>
                        <a:rPr lang="en-US" sz="2000" dirty="0">
                          <a:solidFill>
                            <a:schemeClr val="tx1">
                              <a:lumMod val="50000"/>
                            </a:schemeClr>
                          </a:solidFill>
                        </a:rPr>
                        <a:t>NVGRE</a:t>
                      </a:r>
                      <a:r>
                        <a:rPr lang="en-US" sz="2000" baseline="0" dirty="0">
                          <a:solidFill>
                            <a:schemeClr val="tx1">
                              <a:lumMod val="50000"/>
                            </a:schemeClr>
                          </a:solidFill>
                        </a:rPr>
                        <a:t> </a:t>
                      </a:r>
                      <a:r>
                        <a:rPr lang="zh-CN" altLang="en-US" sz="2000" baseline="0" dirty="0">
                          <a:solidFill>
                            <a:schemeClr val="tx1">
                              <a:lumMod val="50000"/>
                            </a:schemeClr>
                          </a:solidFill>
                        </a:rPr>
                        <a:t>隧道解包</a:t>
                      </a:r>
                      <a:endParaRPr lang="en-US" sz="2000" dirty="0">
                        <a:solidFill>
                          <a:schemeClr val="tx1">
                            <a:lumMod val="50000"/>
                          </a:schemeClr>
                        </a:solidFill>
                      </a:endParaRPr>
                    </a:p>
                  </a:txBody>
                  <a:tcPr/>
                </a:tc>
                <a:tc>
                  <a:txBody>
                    <a:bodyPr/>
                    <a:lstStyle/>
                    <a:p>
                      <a:r>
                        <a:rPr lang="en-US" sz="2000" dirty="0">
                          <a:solidFill>
                            <a:schemeClr val="tx1">
                              <a:lumMod val="50000"/>
                            </a:schemeClr>
                          </a:solidFill>
                        </a:rPr>
                        <a:t>Hyper-V</a:t>
                      </a:r>
                      <a:r>
                        <a:rPr lang="en-US" sz="2000" baseline="0" dirty="0">
                          <a:solidFill>
                            <a:schemeClr val="tx1">
                              <a:lumMod val="50000"/>
                            </a:schemeClr>
                          </a:solidFill>
                        </a:rPr>
                        <a:t> </a:t>
                      </a:r>
                      <a:r>
                        <a:rPr lang="zh-CN" altLang="en-US" sz="2000" baseline="0" dirty="0">
                          <a:solidFill>
                            <a:schemeClr val="tx1">
                              <a:lumMod val="50000"/>
                            </a:schemeClr>
                          </a:solidFill>
                        </a:rPr>
                        <a:t>虚拟交换机</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5</a:t>
                      </a:r>
                    </a:p>
                  </a:txBody>
                  <a:tcPr/>
                </a:tc>
                <a:tc>
                  <a:txBody>
                    <a:bodyPr/>
                    <a:lstStyle/>
                    <a:p>
                      <a:r>
                        <a:rPr lang="en-US" sz="2000" b="1" dirty="0">
                          <a:solidFill>
                            <a:schemeClr val="tx1">
                              <a:lumMod val="50000"/>
                            </a:schemeClr>
                          </a:solidFill>
                        </a:rPr>
                        <a:t>100</a:t>
                      </a:r>
                    </a:p>
                  </a:txBody>
                  <a:tcPr/>
                </a:tc>
                <a:extLst>
                  <a:ext uri="{0D108BD9-81ED-4DB2-BD59-A6C34878D82A}">
                    <a16:rowId xmlns:a16="http://schemas.microsoft.com/office/drawing/2014/main" val="10001"/>
                  </a:ext>
                </a:extLst>
              </a:tr>
              <a:tr h="370840">
                <a:tc>
                  <a:txBody>
                    <a:bodyPr/>
                    <a:lstStyle/>
                    <a:p>
                      <a:r>
                        <a:rPr lang="zh-CN" altLang="en-US" sz="2000" dirty="0">
                          <a:solidFill>
                            <a:schemeClr val="tx1">
                              <a:lumMod val="50000"/>
                            </a:schemeClr>
                          </a:solidFill>
                        </a:rPr>
                        <a:t>防火墙 </a:t>
                      </a:r>
                      <a:r>
                        <a:rPr lang="en-US" sz="2000" dirty="0">
                          <a:solidFill>
                            <a:schemeClr val="tx1">
                              <a:lumMod val="50000"/>
                            </a:schemeClr>
                          </a:solidFill>
                        </a:rPr>
                        <a:t>(8K</a:t>
                      </a:r>
                      <a:r>
                        <a:rPr lang="en-US" sz="2000" baseline="0" dirty="0">
                          <a:solidFill>
                            <a:schemeClr val="tx1">
                              <a:lumMod val="50000"/>
                            </a:schemeClr>
                          </a:solidFill>
                        </a:rPr>
                        <a:t> </a:t>
                      </a:r>
                      <a:r>
                        <a:rPr lang="zh-CN" altLang="en-US" sz="2000" baseline="0" dirty="0">
                          <a:solidFill>
                            <a:schemeClr val="tx1">
                              <a:lumMod val="50000"/>
                            </a:schemeClr>
                          </a:solidFill>
                        </a:rPr>
                        <a:t>规则</a:t>
                      </a:r>
                      <a:r>
                        <a:rPr lang="en-US" sz="2000" dirty="0">
                          <a:solidFill>
                            <a:schemeClr val="tx1">
                              <a:lumMod val="50000"/>
                            </a:schemeClr>
                          </a:solidFill>
                        </a:rPr>
                        <a:t>)</a:t>
                      </a:r>
                    </a:p>
                  </a:txBody>
                  <a:tcPr/>
                </a:tc>
                <a:tc>
                  <a:txBody>
                    <a:bodyPr/>
                    <a:lstStyle/>
                    <a:p>
                      <a:r>
                        <a:rPr lang="en-US" sz="2000" dirty="0">
                          <a:solidFill>
                            <a:schemeClr val="tx1">
                              <a:lumMod val="50000"/>
                            </a:schemeClr>
                          </a:solidFill>
                        </a:rPr>
                        <a:t>Linux</a:t>
                      </a:r>
                      <a:r>
                        <a:rPr lang="en-US" sz="2000" baseline="0" dirty="0">
                          <a:solidFill>
                            <a:schemeClr val="tx1">
                              <a:lumMod val="50000"/>
                            </a:schemeClr>
                          </a:solidFill>
                        </a:rPr>
                        <a:t> </a:t>
                      </a:r>
                      <a:r>
                        <a:rPr lang="en-US" sz="2000" baseline="0" dirty="0" err="1">
                          <a:solidFill>
                            <a:schemeClr val="tx1">
                              <a:lumMod val="50000"/>
                            </a:schemeClr>
                          </a:solidFill>
                        </a:rPr>
                        <a:t>iptables</a:t>
                      </a:r>
                      <a:endParaRPr lang="en-US" sz="2000" dirty="0">
                        <a:solidFill>
                          <a:schemeClr val="tx1">
                            <a:lumMod val="50000"/>
                          </a:schemeClr>
                        </a:solidFill>
                      </a:endParaRPr>
                    </a:p>
                  </a:txBody>
                  <a:tcPr/>
                </a:tc>
                <a:tc>
                  <a:txBody>
                    <a:bodyPr/>
                    <a:lstStyle/>
                    <a:p>
                      <a:r>
                        <a:rPr lang="en-US" sz="2000" b="1" dirty="0">
                          <a:solidFill>
                            <a:schemeClr val="tx1">
                              <a:lumMod val="50000"/>
                            </a:schemeClr>
                          </a:solidFill>
                        </a:rPr>
                        <a:t>21</a:t>
                      </a:r>
                    </a:p>
                  </a:txBody>
                  <a:tcPr/>
                </a:tc>
                <a:tc>
                  <a:txBody>
                    <a:bodyPr/>
                    <a:lstStyle/>
                    <a:p>
                      <a:r>
                        <a:rPr lang="en-US" sz="2000" b="1" dirty="0">
                          <a:solidFill>
                            <a:schemeClr val="tx1">
                              <a:lumMod val="50000"/>
                            </a:schemeClr>
                          </a:solidFill>
                        </a:rPr>
                        <a:t>480</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4042014"/>
      </p:ext>
    </p:extLst>
  </p:cSld>
  <p:clrMapOvr>
    <a:masterClrMapping/>
  </p:clrMapOvr>
  <p:transition advTm="5498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11.2|7|2.8|3.8"/>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ags/tag3.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2.xml><?xml version="1.0" encoding="utf-8"?>
<a:theme xmlns:a="http://schemas.openxmlformats.org/drawingml/2006/main" name="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94C5B01-1291-4B8E-BD61-1AA91920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630a2e83-186a-4a0f-ab27-bee8a8096abc"/>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4E1B0F3-A957-46C1-B237-B18B8172C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EPN_INFOCOM17_YuanweiLu</Template>
  <TotalTime>45161</TotalTime>
  <Words>8227</Words>
  <Application>Microsoft Macintosh PowerPoint</Application>
  <PresentationFormat>自定义</PresentationFormat>
  <Paragraphs>1384</Paragraphs>
  <Slides>68</Slides>
  <Notes>26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68</vt:i4>
      </vt:variant>
    </vt:vector>
  </HeadingPairs>
  <TitlesOfParts>
    <vt:vector size="77" baseType="lpstr">
      <vt:lpstr>Segoe UI</vt:lpstr>
      <vt:lpstr>Segoe UI Light</vt:lpstr>
      <vt:lpstr>Segoe UI Semibold</vt:lpstr>
      <vt:lpstr>Segoe UI Semilight</vt:lpstr>
      <vt:lpstr>Arial</vt:lpstr>
      <vt:lpstr>Consolas</vt:lpstr>
      <vt:lpstr>Wingdings</vt:lpstr>
      <vt:lpstr>WHITE TEMPLATE</vt:lpstr>
      <vt:lpstr>COLOR TEMPLATE</vt:lpstr>
      <vt:lpstr>基于可编程网卡的 高性能数据中心系统研究</vt:lpstr>
      <vt:lpstr>答辩报告提纲</vt:lpstr>
      <vt:lpstr>现代数据中心架构</vt:lpstr>
      <vt:lpstr>虚拟化的云数据中心</vt:lpstr>
      <vt:lpstr>网络通信架构</vt:lpstr>
      <vt:lpstr>数据中心网络性能的提升</vt:lpstr>
      <vt:lpstr>操作系统通信原语的性能瓶颈</vt:lpstr>
      <vt:lpstr>虚拟化的网络功能</vt:lpstr>
      <vt:lpstr>软件网络功能的性能瓶颈</vt:lpstr>
      <vt:lpstr>云存储的概念架构</vt:lpstr>
      <vt:lpstr>软件数据结构处理的性能问题</vt:lpstr>
      <vt:lpstr>答辩报告提纲</vt:lpstr>
      <vt:lpstr>异构计算的兴起</vt:lpstr>
      <vt:lpstr>用什么异构硬件加速？</vt:lpstr>
      <vt:lpstr>FPGA 可重构硬件</vt:lpstr>
      <vt:lpstr>微软 Azure 云的 FPGA 部署</vt:lpstr>
      <vt:lpstr>答辩报告提纲</vt:lpstr>
      <vt:lpstr>回顾：数据中心架构</vt:lpstr>
      <vt:lpstr>1.1. 虚拟网络加速</vt:lpstr>
      <vt:lpstr>1.2. 虚拟网络功能加速</vt:lpstr>
      <vt:lpstr>2.1. 虚拟存储加速</vt:lpstr>
      <vt:lpstr>2.2. 数据结构处理加速</vt:lpstr>
      <vt:lpstr>3. 操作系统加速</vt:lpstr>
      <vt:lpstr>基于可编程网卡的数据中心系统</vt:lpstr>
      <vt:lpstr>答辩报告提纲</vt:lpstr>
      <vt:lpstr>虚拟网络、网络功能加速</vt:lpstr>
      <vt:lpstr>挑战：FPGA 编程困难</vt:lpstr>
      <vt:lpstr>现有高层次综合技术的不足</vt:lpstr>
      <vt:lpstr>ClickNP 编程模型</vt:lpstr>
      <vt:lpstr>元件：类比一个处理器核</vt:lpstr>
      <vt:lpstr>ClickNP 元件库</vt:lpstr>
      <vt:lpstr>网络功能示例：抓包工具</vt:lpstr>
      <vt:lpstr>ClickNP 开发工具链</vt:lpstr>
      <vt:lpstr>优化：利用 FPGA 并行性</vt:lpstr>
      <vt:lpstr>ClickNP 开发效率与性能</vt:lpstr>
      <vt:lpstr>IPSec 网关的应用性能</vt:lpstr>
      <vt:lpstr>ClickNP 小结</vt:lpstr>
      <vt:lpstr>答辩报告提纲</vt:lpstr>
      <vt:lpstr>数据结构加速</vt:lpstr>
      <vt:lpstr>键值存储：基础数据结构</vt:lpstr>
      <vt:lpstr>键值存储：基础数据结构</vt:lpstr>
      <vt:lpstr>KV-Direct 相关工作</vt:lpstr>
      <vt:lpstr>KV-Direct 系统架构</vt:lpstr>
      <vt:lpstr>挑战 1：网卡与 CPU 间带宽小</vt:lpstr>
      <vt:lpstr>挑战 2：网卡与 CPU 间延迟高</vt:lpstr>
      <vt:lpstr>挑战 3：利用网卡上的 DRAM</vt:lpstr>
      <vt:lpstr>挑战 4：网络带宽有限</vt:lpstr>
      <vt:lpstr>性能优化方案</vt:lpstr>
      <vt:lpstr>KV-Direct 系统性能</vt:lpstr>
      <vt:lpstr>多网卡的性能可扩放性</vt:lpstr>
      <vt:lpstr>多网卡的性能可扩放性</vt:lpstr>
      <vt:lpstr>KV-Direct 性能比较</vt:lpstr>
      <vt:lpstr>KV-Direct 小结</vt:lpstr>
      <vt:lpstr>答辩报告提纲</vt:lpstr>
      <vt:lpstr>操作系统通信原语加速</vt:lpstr>
      <vt:lpstr>套接字：操作系统通信原语</vt:lpstr>
      <vt:lpstr>消除套接字开销的技术</vt:lpstr>
      <vt:lpstr>SocksDirect 性能</vt:lpstr>
      <vt:lpstr>SocksDirect CPU 核数可扩放性</vt:lpstr>
      <vt:lpstr>SocksDirect 实际应用性能</vt:lpstr>
      <vt:lpstr>SocksDirect 小结</vt:lpstr>
      <vt:lpstr>答辩报告提纲</vt:lpstr>
      <vt:lpstr>报告总结</vt:lpstr>
      <vt:lpstr>展望：可编程网卡成为一等公民</vt:lpstr>
      <vt:lpstr>主要科研成果</vt:lpstr>
      <vt:lpstr>合作发表的其他科研成果</vt:lpstr>
      <vt:lpstr>致谢</vt:lpstr>
      <vt:lpstr>谢谢各位老师！</vt:lpstr>
    </vt:vector>
  </TitlesOfParts>
  <Manager/>
  <Company>MSRA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Multi-Path Transport for RDMA in Datacenters</dc:title>
  <dc:subject>&lt;Speech title here&gt;</dc:subject>
  <dc:creator>Yuanwei Lu (MSR Student-Person Consulting)</dc:creator>
  <cp:keywords>MSVID, Brand Guidelines, Branding, Visual Identity, grid</cp:keywords>
  <dc:description>Template: Maryfj_x000d_
Formatting: _x000d_
Audience Type:</dc:description>
  <cp:lastModifiedBy>Bojie Li (FA Talent)</cp:lastModifiedBy>
  <cp:revision>4893</cp:revision>
  <dcterms:created xsi:type="dcterms:W3CDTF">2017-04-24T02:47:22Z</dcterms:created>
  <dcterms:modified xsi:type="dcterms:W3CDTF">2019-05-26T03:47:36Z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_2015_ms_pID_725343">
    <vt:lpwstr>(2)SdHVWub1P8H9Zr6JZwdV/X3U07cl3kFGMoss6EoQ/J2/01GW9mEfFXyr8L141Z+Ejw6H5Rh2
ahOeP51TcRxbMsXdAphyqgv1uBIaxCcjztl/J4MAAk75q4YptPl+Rc4vP46BnHCxjUJX9Ttr
CUQK33qAK0YL6jMoiaaa1yh13FjDl0D77k65ejvCapwZVG6nGEW+yCX/LX2Cw6wLRU/Z6G30
cRKnw91eYByE5JDz9n</vt:lpwstr>
  </property>
  <property fmtid="{D5CDD505-2E9C-101B-9397-08002B2CF9AE}" pid="12" name="_2015_ms_pID_7253431">
    <vt:lpwstr>kVJeCkwblmowH4C7xwgfRV/xPXks5OR+BhlTKNf8jsPKiTaEru9GuN
FLO2kF4KoLefkfoDlW/q70UThiwSaTvzysh0lS/B+h0yf0inQ6iEAtKm8pwrhQtNj6O0J4dl
JT4T8eF/Z3UJscELlxRX5/fRCRbe6RlQ3iRv6JDAMQ9RxraR/vVzklzjaPz5jh59OeQ=</vt:lpwstr>
  </property>
  <property fmtid="{D5CDD505-2E9C-101B-9397-08002B2CF9AE}" pid="13" name="_readonly">
    <vt:lpwstr/>
  </property>
  <property fmtid="{D5CDD505-2E9C-101B-9397-08002B2CF9AE}" pid="14" name="_change">
    <vt:lpwstr/>
  </property>
  <property fmtid="{D5CDD505-2E9C-101B-9397-08002B2CF9AE}" pid="15" name="_full-control">
    <vt:lpwstr/>
  </property>
  <property fmtid="{D5CDD505-2E9C-101B-9397-08002B2CF9AE}" pid="16" name="sflag">
    <vt:lpwstr>1550540052</vt:lpwstr>
  </property>
</Properties>
</file>